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x="18288000" cy="10287000"/>
  <p:notesSz cx="6858000" cy="9144000"/>
  <p:embeddedFontLst>
    <p:embeddedFont>
      <p:font typeface="Josefin Sans Bold" charset="1" panose="00000800000000000000"/>
      <p:regular r:id="rId69"/>
    </p:embeddedFont>
    <p:embeddedFont>
      <p:font typeface="Montserrat Bold" charset="1" panose="00000800000000000000"/>
      <p:regular r:id="rId70"/>
    </p:embeddedFont>
    <p:embeddedFont>
      <p:font typeface="Montserrat Medium" charset="1" panose="00000600000000000000"/>
      <p:regular r:id="rId71"/>
    </p:embeddedFont>
    <p:embeddedFont>
      <p:font typeface="Josefin Sans" charset="1" panose="00000500000000000000"/>
      <p:regular r:id="rId72"/>
    </p:embeddedFont>
    <p:embeddedFont>
      <p:font typeface="Paytone One" charset="1" panose="00000500000000000000"/>
      <p:regular r:id="rId73"/>
    </p:embeddedFont>
    <p:embeddedFont>
      <p:font typeface="Asap Condensed Bold" charset="1" panose="020F0806030202060203"/>
      <p:regular r:id="rId74"/>
    </p:embeddedFont>
    <p:embeddedFont>
      <p:font typeface="Noto Sans Bold" charset="1" panose="020B0802040504020204"/>
      <p:regular r:id="rId75"/>
    </p:embeddedFont>
    <p:embeddedFont>
      <p:font typeface="Londrina Solid Heavy" charset="1" panose="00000A00000000000000"/>
      <p:regular r:id="rId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2.svg" Type="http://schemas.openxmlformats.org/officeDocument/2006/relationships/image"/><Relationship Id="rId11" Target="../media/image73.png" Type="http://schemas.openxmlformats.org/officeDocument/2006/relationships/image"/><Relationship Id="rId12" Target="../media/image74.svg" Type="http://schemas.openxmlformats.org/officeDocument/2006/relationships/image"/><Relationship Id="rId2" Target="../media/image64.png" Type="http://schemas.openxmlformats.org/officeDocument/2006/relationships/image"/><Relationship Id="rId3" Target="../media/image65.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70.png" Type="http://schemas.openxmlformats.org/officeDocument/2006/relationships/image"/><Relationship Id="rId9" Target="../media/image7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6.png" Type="http://schemas.openxmlformats.org/officeDocument/2006/relationships/image"/><Relationship Id="rId4" Target="../media/image77.png" Type="http://schemas.openxmlformats.org/officeDocument/2006/relationships/image"/><Relationship Id="rId5" Target="../media/image78.sv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 Id="rId8" Target="../media/image81.png" Type="http://schemas.openxmlformats.org/officeDocument/2006/relationships/image"/><Relationship Id="rId9" Target="../media/image8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 Id="rId3" Target="../media/image84.png" Type="http://schemas.openxmlformats.org/officeDocument/2006/relationships/image"/><Relationship Id="rId4" Target="../media/image85.png" Type="http://schemas.openxmlformats.org/officeDocument/2006/relationships/image"/><Relationship Id="rId5" Target="../media/image86.svg" Type="http://schemas.openxmlformats.org/officeDocument/2006/relationships/image"/><Relationship Id="rId6" Target="../media/image8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 Id="rId3" Target="../media/image89.png" Type="http://schemas.openxmlformats.org/officeDocument/2006/relationships/image"/><Relationship Id="rId4" Target="../media/image90.png" Type="http://schemas.openxmlformats.org/officeDocument/2006/relationships/image"/><Relationship Id="rId5" Target="../media/image91.svg" Type="http://schemas.openxmlformats.org/officeDocument/2006/relationships/image"/><Relationship Id="rId6" Target="../media/image92.png" Type="http://schemas.openxmlformats.org/officeDocument/2006/relationships/image"/><Relationship Id="rId7" Target="../media/image9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2.png" Type="http://schemas.openxmlformats.org/officeDocument/2006/relationships/image"/><Relationship Id="rId11" Target="../media/image103.svg" Type="http://schemas.openxmlformats.org/officeDocument/2006/relationships/image"/><Relationship Id="rId12" Target="../media/image104.png" Type="http://schemas.openxmlformats.org/officeDocument/2006/relationships/image"/><Relationship Id="rId13" Target="../media/image105.svg" Type="http://schemas.openxmlformats.org/officeDocument/2006/relationships/image"/><Relationship Id="rId2" Target="../media/image94.png" Type="http://schemas.openxmlformats.org/officeDocument/2006/relationships/image"/><Relationship Id="rId3" Target="../media/image95.png" Type="http://schemas.openxmlformats.org/officeDocument/2006/relationships/image"/><Relationship Id="rId4" Target="../media/image96.png" Type="http://schemas.openxmlformats.org/officeDocument/2006/relationships/image"/><Relationship Id="rId5" Target="../media/image97.svg" Type="http://schemas.openxmlformats.org/officeDocument/2006/relationships/image"/><Relationship Id="rId6" Target="../media/image98.png" Type="http://schemas.openxmlformats.org/officeDocument/2006/relationships/image"/><Relationship Id="rId7" Target="../media/image99.svg" Type="http://schemas.openxmlformats.org/officeDocument/2006/relationships/image"/><Relationship Id="rId8" Target="../media/image100.png" Type="http://schemas.openxmlformats.org/officeDocument/2006/relationships/image"/><Relationship Id="rId9" Target="../media/image10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6.png" Type="http://schemas.openxmlformats.org/officeDocument/2006/relationships/image"/><Relationship Id="rId3" Target="../media/image107.png" Type="http://schemas.openxmlformats.org/officeDocument/2006/relationships/image"/><Relationship Id="rId4" Target="../media/image108.png" Type="http://schemas.openxmlformats.org/officeDocument/2006/relationships/image"/><Relationship Id="rId5" Target="../media/image109.png" Type="http://schemas.openxmlformats.org/officeDocument/2006/relationships/image"/><Relationship Id="rId6" Target="../media/image110.svg" Type="http://schemas.openxmlformats.org/officeDocument/2006/relationships/image"/><Relationship Id="rId7" Target="../media/image98.png" Type="http://schemas.openxmlformats.org/officeDocument/2006/relationships/image"/><Relationship Id="rId8" Target="../media/image9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 Id="rId3" Target="../media/image112.png" Type="http://schemas.openxmlformats.org/officeDocument/2006/relationships/image"/><Relationship Id="rId4" Target="../media/image113.png" Type="http://schemas.openxmlformats.org/officeDocument/2006/relationships/image"/><Relationship Id="rId5" Target="../media/image11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3.svg" Type="http://schemas.openxmlformats.org/officeDocument/2006/relationships/image"/><Relationship Id="rId2" Target="../media/image115.png" Type="http://schemas.openxmlformats.org/officeDocument/2006/relationships/image"/><Relationship Id="rId3" Target="../media/image116.png" Type="http://schemas.openxmlformats.org/officeDocument/2006/relationships/image"/><Relationship Id="rId4" Target="../media/image117.png" Type="http://schemas.openxmlformats.org/officeDocument/2006/relationships/image"/><Relationship Id="rId5" Target="../media/image118.png" Type="http://schemas.openxmlformats.org/officeDocument/2006/relationships/image"/><Relationship Id="rId6" Target="../media/image119.png" Type="http://schemas.openxmlformats.org/officeDocument/2006/relationships/image"/><Relationship Id="rId7" Target="../media/image120.png" Type="http://schemas.openxmlformats.org/officeDocument/2006/relationships/image"/><Relationship Id="rId8" Target="../media/image121.png" Type="http://schemas.openxmlformats.org/officeDocument/2006/relationships/image"/><Relationship Id="rId9" Target="../media/image12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4.png" Type="http://schemas.openxmlformats.org/officeDocument/2006/relationships/image"/><Relationship Id="rId3" Target="../media/image125.png" Type="http://schemas.openxmlformats.org/officeDocument/2006/relationships/image"/><Relationship Id="rId4" Target="../media/image126.svg" Type="http://schemas.openxmlformats.org/officeDocument/2006/relationships/image"/><Relationship Id="rId5" Target="../media/image127.png" Type="http://schemas.openxmlformats.org/officeDocument/2006/relationships/image"/><Relationship Id="rId6" Target="../media/image12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9.png" Type="http://schemas.openxmlformats.org/officeDocument/2006/relationships/image"/><Relationship Id="rId3" Target="../media/image130.png" Type="http://schemas.openxmlformats.org/officeDocument/2006/relationships/image"/><Relationship Id="rId4" Target="../media/image131.png" Type="http://schemas.openxmlformats.org/officeDocument/2006/relationships/image"/><Relationship Id="rId5" Target="../media/image132.png" Type="http://schemas.openxmlformats.org/officeDocument/2006/relationships/image"/><Relationship Id="rId6" Target="../media/image133.png" Type="http://schemas.openxmlformats.org/officeDocument/2006/relationships/image"/><Relationship Id="rId7" Target="../media/image134.svg" Type="http://schemas.openxmlformats.org/officeDocument/2006/relationships/image"/><Relationship Id="rId8" Target="../media/image13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25.png" Type="http://schemas.openxmlformats.org/officeDocument/2006/relationships/image"/><Relationship Id="rId15" Target="../media/image26.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6.png" Type="http://schemas.openxmlformats.org/officeDocument/2006/relationships/image"/><Relationship Id="rId3" Target="../media/image137.png" Type="http://schemas.openxmlformats.org/officeDocument/2006/relationships/image"/><Relationship Id="rId4" Target="../media/image138.png" Type="http://schemas.openxmlformats.org/officeDocument/2006/relationships/image"/><Relationship Id="rId5" Target="../media/image139.png" Type="http://schemas.openxmlformats.org/officeDocument/2006/relationships/image"/><Relationship Id="rId6" Target="../media/image140.png" Type="http://schemas.openxmlformats.org/officeDocument/2006/relationships/image"/><Relationship Id="rId7" Target="../media/image14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3.png" Type="http://schemas.openxmlformats.org/officeDocument/2006/relationships/image"/><Relationship Id="rId3" Target="../media/image144.png" Type="http://schemas.openxmlformats.org/officeDocument/2006/relationships/image"/><Relationship Id="rId4" Target="../media/image14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6.png" Type="http://schemas.openxmlformats.org/officeDocument/2006/relationships/image"/><Relationship Id="rId3" Target="../media/image147.png" Type="http://schemas.openxmlformats.org/officeDocument/2006/relationships/image"/><Relationship Id="rId4" Target="../media/image148.png" Type="http://schemas.openxmlformats.org/officeDocument/2006/relationships/image"/><Relationship Id="rId5" Target="../media/image14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0.png" Type="http://schemas.openxmlformats.org/officeDocument/2006/relationships/image"/><Relationship Id="rId3" Target="../media/image151.svg" Type="http://schemas.openxmlformats.org/officeDocument/2006/relationships/image"/><Relationship Id="rId4" Target="../media/image152.png" Type="http://schemas.openxmlformats.org/officeDocument/2006/relationships/image"/><Relationship Id="rId5" Target="../media/image153.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4.png" Type="http://schemas.openxmlformats.org/officeDocument/2006/relationships/image"/><Relationship Id="rId11" Target="../media/image155.svg" Type="http://schemas.openxmlformats.org/officeDocument/2006/relationships/image"/><Relationship Id="rId12" Target="../media/image42.png" Type="http://schemas.openxmlformats.org/officeDocument/2006/relationships/image"/><Relationship Id="rId13" Target="../media/image43.svg" Type="http://schemas.openxmlformats.org/officeDocument/2006/relationships/image"/><Relationship Id="rId14" Target="../media/image44.png" Type="http://schemas.openxmlformats.org/officeDocument/2006/relationships/image"/><Relationship Id="rId15" Target="../media/image45.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156.png" Type="http://schemas.openxmlformats.org/officeDocument/2006/relationships/image"/><Relationship Id="rId15" Target="../media/image157.svg" Type="http://schemas.openxmlformats.org/officeDocument/2006/relationships/image"/><Relationship Id="rId16" Target="../media/image158.png" Type="http://schemas.openxmlformats.org/officeDocument/2006/relationships/image"/><Relationship Id="rId17" Target="../media/image159.svg" Type="http://schemas.openxmlformats.org/officeDocument/2006/relationships/image"/><Relationship Id="rId18" Target="../media/image160.png" Type="http://schemas.openxmlformats.org/officeDocument/2006/relationships/image"/><Relationship Id="rId19" Target="../media/image16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2.png" Type="http://schemas.openxmlformats.org/officeDocument/2006/relationships/image"/><Relationship Id="rId3" Target="../media/image16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4.png" Type="http://schemas.openxmlformats.org/officeDocument/2006/relationships/image"/><Relationship Id="rId3" Target="../media/image165.png" Type="http://schemas.openxmlformats.org/officeDocument/2006/relationships/image"/><Relationship Id="rId4" Target="../media/image16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7.png" Type="http://schemas.openxmlformats.org/officeDocument/2006/relationships/image"/><Relationship Id="rId3" Target="../media/image16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31.png" Type="http://schemas.openxmlformats.org/officeDocument/2006/relationships/image"/><Relationship Id="rId15" Target="../media/image32.png" Type="http://schemas.openxmlformats.org/officeDocument/2006/relationships/image"/><Relationship Id="rId16" Target="../media/image33.svg" Type="http://schemas.openxmlformats.org/officeDocument/2006/relationships/image"/><Relationship Id="rId17" Target="../media/image34.png" Type="http://schemas.openxmlformats.org/officeDocument/2006/relationships/image"/><Relationship Id="rId18" Target="../media/image35.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9.png" Type="http://schemas.openxmlformats.org/officeDocument/2006/relationships/image"/><Relationship Id="rId3" Target="../media/image170.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171.png" Type="http://schemas.openxmlformats.org/officeDocument/2006/relationships/image"/><Relationship Id="rId7" Target="../media/image17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173.png" Type="http://schemas.openxmlformats.org/officeDocument/2006/relationships/image"/><Relationship Id="rId7" Target="../media/image174.png" Type="http://schemas.openxmlformats.org/officeDocument/2006/relationships/image"/><Relationship Id="rId8" Target="../media/image175.png" Type="http://schemas.openxmlformats.org/officeDocument/2006/relationships/image"/><Relationship Id="rId9" Target="../media/image176.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177.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8.png" Type="http://schemas.openxmlformats.org/officeDocument/2006/relationships/image"/><Relationship Id="rId3" Target="../media/image179.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0.png" Type="http://schemas.openxmlformats.org/officeDocument/2006/relationships/image"/><Relationship Id="rId3" Target="../media/image181.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56.png" Type="http://schemas.openxmlformats.org/officeDocument/2006/relationships/image"/><Relationship Id="rId15" Target="../media/image157.svg" Type="http://schemas.openxmlformats.org/officeDocument/2006/relationships/image"/><Relationship Id="rId16" Target="../media/image160.png" Type="http://schemas.openxmlformats.org/officeDocument/2006/relationships/image"/><Relationship Id="rId17" Target="../media/image161.svg" Type="http://schemas.openxmlformats.org/officeDocument/2006/relationships/image"/><Relationship Id="rId18" Target="../media/image32.png" Type="http://schemas.openxmlformats.org/officeDocument/2006/relationships/image"/><Relationship Id="rId19" Target="../media/image33.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29.png" Type="http://schemas.openxmlformats.org/officeDocument/2006/relationships/image"/><Relationship Id="rId15" Target="../media/image30.svg" Type="http://schemas.openxmlformats.org/officeDocument/2006/relationships/image"/><Relationship Id="rId16" Target="../media/image156.png" Type="http://schemas.openxmlformats.org/officeDocument/2006/relationships/image"/><Relationship Id="rId17" Target="../media/image157.svg" Type="http://schemas.openxmlformats.org/officeDocument/2006/relationships/image"/><Relationship Id="rId18" Target="../media/image160.png" Type="http://schemas.openxmlformats.org/officeDocument/2006/relationships/image"/><Relationship Id="rId19" Target="../media/image161.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svg" Type="http://schemas.openxmlformats.org/officeDocument/2006/relationships/image"/><Relationship Id="rId12" Target="../media/image182.png" Type="http://schemas.openxmlformats.org/officeDocument/2006/relationships/image"/><Relationship Id="rId2" Target="../media/image64.png" Type="http://schemas.openxmlformats.org/officeDocument/2006/relationships/image"/><Relationship Id="rId3" Target="../media/image65.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svg" Type="http://schemas.openxmlformats.org/officeDocument/2006/relationships/image"/><Relationship Id="rId12" Target="../media/image183.png" Type="http://schemas.openxmlformats.org/officeDocument/2006/relationships/image"/><Relationship Id="rId2" Target="../media/image64.png" Type="http://schemas.openxmlformats.org/officeDocument/2006/relationships/image"/><Relationship Id="rId3" Target="../media/image65.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42.png" Type="http://schemas.openxmlformats.org/officeDocument/2006/relationships/image"/><Relationship Id="rId13" Target="../media/image43.svg" Type="http://schemas.openxmlformats.org/officeDocument/2006/relationships/image"/><Relationship Id="rId14" Target="../media/image44.png" Type="http://schemas.openxmlformats.org/officeDocument/2006/relationships/image"/><Relationship Id="rId15" Target="../media/image45.svg" Type="http://schemas.openxmlformats.org/officeDocument/2006/relationships/image"/><Relationship Id="rId16" Target="../media/image46.png" Type="http://schemas.openxmlformats.org/officeDocument/2006/relationships/image"/><Relationship Id="rId17" Target="../media/image4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svg" Type="http://schemas.openxmlformats.org/officeDocument/2006/relationships/image"/><Relationship Id="rId12" Target="../media/image184.png" Type="http://schemas.openxmlformats.org/officeDocument/2006/relationships/image"/><Relationship Id="rId2" Target="../media/image64.png" Type="http://schemas.openxmlformats.org/officeDocument/2006/relationships/image"/><Relationship Id="rId3" Target="../media/image65.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29.png" Type="http://schemas.openxmlformats.org/officeDocument/2006/relationships/image"/><Relationship Id="rId15" Target="../media/image30.svg" Type="http://schemas.openxmlformats.org/officeDocument/2006/relationships/image"/><Relationship Id="rId16" Target="../media/image156.png" Type="http://schemas.openxmlformats.org/officeDocument/2006/relationships/image"/><Relationship Id="rId17" Target="../media/image157.svg" Type="http://schemas.openxmlformats.org/officeDocument/2006/relationships/image"/><Relationship Id="rId18" Target="../media/image160.png" Type="http://schemas.openxmlformats.org/officeDocument/2006/relationships/image"/><Relationship Id="rId19" Target="../media/image161.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svg" Type="http://schemas.openxmlformats.org/officeDocument/2006/relationships/image"/><Relationship Id="rId2" Target="../media/image64.png" Type="http://schemas.openxmlformats.org/officeDocument/2006/relationships/image"/><Relationship Id="rId3" Target="../media/image65.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svg" Type="http://schemas.openxmlformats.org/officeDocument/2006/relationships/image"/><Relationship Id="rId2" Target="../media/image64.png" Type="http://schemas.openxmlformats.org/officeDocument/2006/relationships/image"/><Relationship Id="rId3" Target="../media/image65.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svg" Type="http://schemas.openxmlformats.org/officeDocument/2006/relationships/image"/><Relationship Id="rId2" Target="../media/image64.png" Type="http://schemas.openxmlformats.org/officeDocument/2006/relationships/image"/><Relationship Id="rId3" Target="../media/image65.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29.png" Type="http://schemas.openxmlformats.org/officeDocument/2006/relationships/image"/><Relationship Id="rId15" Target="../media/image30.svg" Type="http://schemas.openxmlformats.org/officeDocument/2006/relationships/image"/><Relationship Id="rId16" Target="../media/image156.png" Type="http://schemas.openxmlformats.org/officeDocument/2006/relationships/image"/><Relationship Id="rId17" Target="../media/image157.svg" Type="http://schemas.openxmlformats.org/officeDocument/2006/relationships/image"/><Relationship Id="rId18" Target="../media/image160.png" Type="http://schemas.openxmlformats.org/officeDocument/2006/relationships/image"/><Relationship Id="rId19" Target="../media/image161.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svg" Type="http://schemas.openxmlformats.org/officeDocument/2006/relationships/image"/><Relationship Id="rId12" Target="../media/image185.png" Type="http://schemas.openxmlformats.org/officeDocument/2006/relationships/image"/><Relationship Id="rId2" Target="../media/image64.png" Type="http://schemas.openxmlformats.org/officeDocument/2006/relationships/image"/><Relationship Id="rId3" Target="../media/image65.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svg" Type="http://schemas.openxmlformats.org/officeDocument/2006/relationships/image"/><Relationship Id="rId12" Target="../media/image186.png" Type="http://schemas.openxmlformats.org/officeDocument/2006/relationships/image"/><Relationship Id="rId13" Target="../media/image187.png" Type="http://schemas.openxmlformats.org/officeDocument/2006/relationships/image"/><Relationship Id="rId2" Target="../media/image64.png" Type="http://schemas.openxmlformats.org/officeDocument/2006/relationships/image"/><Relationship Id="rId3" Target="../media/image65.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svg" Type="http://schemas.openxmlformats.org/officeDocument/2006/relationships/image"/><Relationship Id="rId12" Target="../media/image188.png" Type="http://schemas.openxmlformats.org/officeDocument/2006/relationships/image"/><Relationship Id="rId2" Target="../media/image64.png" Type="http://schemas.openxmlformats.org/officeDocument/2006/relationships/image"/><Relationship Id="rId3" Target="../media/image65.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svg" Type="http://schemas.openxmlformats.org/officeDocument/2006/relationships/image"/><Relationship Id="rId12" Target="../media/image189.png" Type="http://schemas.openxmlformats.org/officeDocument/2006/relationships/image"/><Relationship Id="rId13" Target="../media/image190.png" Type="http://schemas.openxmlformats.org/officeDocument/2006/relationships/image"/><Relationship Id="rId2" Target="../media/image64.png" Type="http://schemas.openxmlformats.org/officeDocument/2006/relationships/image"/><Relationship Id="rId3" Target="../media/image65.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29.png" Type="http://schemas.openxmlformats.org/officeDocument/2006/relationships/image"/><Relationship Id="rId15" Target="../media/image30.svg" Type="http://schemas.openxmlformats.org/officeDocument/2006/relationships/image"/><Relationship Id="rId16" Target="../media/image50.png" Type="http://schemas.openxmlformats.org/officeDocument/2006/relationships/image"/><Relationship Id="rId17" Target="../media/image51.svg" Type="http://schemas.openxmlformats.org/officeDocument/2006/relationships/image"/><Relationship Id="rId18" Target="../media/image52.png" Type="http://schemas.openxmlformats.org/officeDocument/2006/relationships/image"/><Relationship Id="rId19" Target="../media/image53.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svg" Type="http://schemas.openxmlformats.org/officeDocument/2006/relationships/image"/><Relationship Id="rId12" Target="../media/image191.png" Type="http://schemas.openxmlformats.org/officeDocument/2006/relationships/image"/><Relationship Id="rId2" Target="../media/image64.png" Type="http://schemas.openxmlformats.org/officeDocument/2006/relationships/image"/><Relationship Id="rId3" Target="../media/image65.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7.png" Type="http://schemas.openxmlformats.org/officeDocument/2006/relationships/image"/><Relationship Id="rId11" Target="../media/image78.svg" Type="http://schemas.openxmlformats.org/officeDocument/2006/relationships/image"/><Relationship Id="rId12" Target="../media/image194.png" Type="http://schemas.openxmlformats.org/officeDocument/2006/relationships/image"/><Relationship Id="rId13" Target="../media/image195.png" Type="http://schemas.openxmlformats.org/officeDocument/2006/relationships/image"/><Relationship Id="rId2" Target="../media/image64.png" Type="http://schemas.openxmlformats.org/officeDocument/2006/relationships/image"/><Relationship Id="rId3" Target="../media/image65.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73.png" Type="http://schemas.openxmlformats.org/officeDocument/2006/relationships/image"/><Relationship Id="rId7" Target="../media/image74.svg" Type="http://schemas.openxmlformats.org/officeDocument/2006/relationships/image"/><Relationship Id="rId8" Target="../media/image192.png" Type="http://schemas.openxmlformats.org/officeDocument/2006/relationships/image"/><Relationship Id="rId9" Target="../media/image193.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svg" Type="http://schemas.openxmlformats.org/officeDocument/2006/relationships/image"/><Relationship Id="rId12" Target="../media/image196.png" Type="http://schemas.openxmlformats.org/officeDocument/2006/relationships/image"/><Relationship Id="rId2" Target="../media/image64.png" Type="http://schemas.openxmlformats.org/officeDocument/2006/relationships/image"/><Relationship Id="rId3" Target="../media/image65.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svg" Type="http://schemas.openxmlformats.org/officeDocument/2006/relationships/image"/><Relationship Id="rId12" Target="../media/image197.png" Type="http://schemas.openxmlformats.org/officeDocument/2006/relationships/image"/><Relationship Id="rId2" Target="../media/image64.png" Type="http://schemas.openxmlformats.org/officeDocument/2006/relationships/image"/><Relationship Id="rId3" Target="../media/image65.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svg" Type="http://schemas.openxmlformats.org/officeDocument/2006/relationships/image"/><Relationship Id="rId12" Target="../media/image198.png" Type="http://schemas.openxmlformats.org/officeDocument/2006/relationships/image"/><Relationship Id="rId2" Target="../media/image64.png" Type="http://schemas.openxmlformats.org/officeDocument/2006/relationships/image"/><Relationship Id="rId3" Target="../media/image65.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svg" Type="http://schemas.openxmlformats.org/officeDocument/2006/relationships/image"/><Relationship Id="rId12" Target="../media/image199.png" Type="http://schemas.openxmlformats.org/officeDocument/2006/relationships/image"/><Relationship Id="rId2" Target="../media/image64.png" Type="http://schemas.openxmlformats.org/officeDocument/2006/relationships/image"/><Relationship Id="rId3" Target="../media/image65.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0.png" Type="http://schemas.openxmlformats.org/officeDocument/2006/relationships/image"/><Relationship Id="rId11" Target="../media/image61.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156.png" Type="http://schemas.openxmlformats.org/officeDocument/2006/relationships/image"/><Relationship Id="rId15" Target="../media/image157.svg" Type="http://schemas.openxmlformats.org/officeDocument/2006/relationships/image"/><Relationship Id="rId16" Target="../media/image160.png" Type="http://schemas.openxmlformats.org/officeDocument/2006/relationships/image"/><Relationship Id="rId17" Target="../media/image16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2.png" Type="http://schemas.openxmlformats.org/officeDocument/2006/relationships/image"/><Relationship Id="rId11" Target="../media/image20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200.png" Type="http://schemas.openxmlformats.org/officeDocument/2006/relationships/image"/><Relationship Id="rId9" Target="../media/image201.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4.png" Type="http://schemas.openxmlformats.org/officeDocument/2006/relationships/image"/><Relationship Id="rId11" Target="../media/image205.png" Type="http://schemas.openxmlformats.org/officeDocument/2006/relationships/image"/><Relationship Id="rId12" Target="../media/image206.png" Type="http://schemas.openxmlformats.org/officeDocument/2006/relationships/image"/><Relationship Id="rId13" Target="../media/image20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54.png" Type="http://schemas.openxmlformats.org/officeDocument/2006/relationships/image"/><Relationship Id="rId15" Target="../media/image55.svg" Type="http://schemas.openxmlformats.org/officeDocument/2006/relationships/image"/><Relationship Id="rId16" Target="../media/image56.png" Type="http://schemas.openxmlformats.org/officeDocument/2006/relationships/image"/><Relationship Id="rId17" Target="../media/image57.svg" Type="http://schemas.openxmlformats.org/officeDocument/2006/relationships/image"/><Relationship Id="rId18" Target="../media/image58.png" Type="http://schemas.openxmlformats.org/officeDocument/2006/relationships/image"/><Relationship Id="rId19" Target="../media/image59.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svg" Type="http://schemas.openxmlformats.org/officeDocument/2006/relationships/image"/><Relationship Id="rId12" Target="../media/image156.png" Type="http://schemas.openxmlformats.org/officeDocument/2006/relationships/image"/><Relationship Id="rId13" Target="../media/image15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6.png" Type="http://schemas.openxmlformats.org/officeDocument/2006/relationships/image"/><Relationship Id="rId11" Target="../media/image217.svg" Type="http://schemas.openxmlformats.org/officeDocument/2006/relationships/image"/><Relationship Id="rId2" Target="../media/image208.png" Type="http://schemas.openxmlformats.org/officeDocument/2006/relationships/image"/><Relationship Id="rId3" Target="../media/image209.png" Type="http://schemas.openxmlformats.org/officeDocument/2006/relationships/image"/><Relationship Id="rId4" Target="../media/image210.png" Type="http://schemas.openxmlformats.org/officeDocument/2006/relationships/image"/><Relationship Id="rId5" Target="../media/image211.png" Type="http://schemas.openxmlformats.org/officeDocument/2006/relationships/image"/><Relationship Id="rId6" Target="../media/image212.png" Type="http://schemas.openxmlformats.org/officeDocument/2006/relationships/image"/><Relationship Id="rId7" Target="../media/image213.svg" Type="http://schemas.openxmlformats.org/officeDocument/2006/relationships/image"/><Relationship Id="rId8" Target="../media/image214.png" Type="http://schemas.openxmlformats.org/officeDocument/2006/relationships/image"/><Relationship Id="rId9" Target="../media/image215.sv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8.png" Type="http://schemas.openxmlformats.org/officeDocument/2006/relationships/image"/><Relationship Id="rId3" Target="../media/image219.png" Type="http://schemas.openxmlformats.org/officeDocument/2006/relationships/image"/><Relationship Id="rId4" Target="../media/image220.png" Type="http://schemas.openxmlformats.org/officeDocument/2006/relationships/image"/><Relationship Id="rId5" Target="../media/image221.svg" Type="http://schemas.openxmlformats.org/officeDocument/2006/relationships/image"/><Relationship Id="rId6" Target="../media/image222.png" Type="http://schemas.openxmlformats.org/officeDocument/2006/relationships/image"/><Relationship Id="rId7" Target="../media/image223.sv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228.png" Type="http://schemas.openxmlformats.org/officeDocument/2006/relationships/image"/><Relationship Id="rId15" Target="../media/image229.svg" Type="http://schemas.openxmlformats.org/officeDocument/2006/relationships/image"/><Relationship Id="rId16" Target="../media/image42.png" Type="http://schemas.openxmlformats.org/officeDocument/2006/relationships/image"/><Relationship Id="rId17" Target="../media/image43.svg" Type="http://schemas.openxmlformats.org/officeDocument/2006/relationships/image"/><Relationship Id="rId18" Target="../media/image230.png" Type="http://schemas.openxmlformats.org/officeDocument/2006/relationships/image"/><Relationship Id="rId19" Target="../media/image231.svg" Type="http://schemas.openxmlformats.org/officeDocument/2006/relationships/image"/><Relationship Id="rId2" Target="../media/image1.png" Type="http://schemas.openxmlformats.org/officeDocument/2006/relationships/image"/><Relationship Id="rId20" Target="../media/image232.png" Type="http://schemas.openxmlformats.org/officeDocument/2006/relationships/image"/><Relationship Id="rId21" Target="../media/image233.svg" Type="http://schemas.openxmlformats.org/officeDocument/2006/relationships/image"/><Relationship Id="rId22" Target="../media/image234.png" Type="http://schemas.openxmlformats.org/officeDocument/2006/relationships/image"/><Relationship Id="rId23" Target="../media/image235.svg" Type="http://schemas.openxmlformats.org/officeDocument/2006/relationships/image"/><Relationship Id="rId24" Target="../media/image236.png" Type="http://schemas.openxmlformats.org/officeDocument/2006/relationships/image"/><Relationship Id="rId25" Target="../media/image237.svg" Type="http://schemas.openxmlformats.org/officeDocument/2006/relationships/image"/><Relationship Id="rId26" Target="../media/image238.png" Type="http://schemas.openxmlformats.org/officeDocument/2006/relationships/image"/><Relationship Id="rId27" Target="../media/image239.svg" Type="http://schemas.openxmlformats.org/officeDocument/2006/relationships/image"/><Relationship Id="rId3" Target="../media/image2.svg" Type="http://schemas.openxmlformats.org/officeDocument/2006/relationships/image"/><Relationship Id="rId4" Target="../media/image224.png" Type="http://schemas.openxmlformats.org/officeDocument/2006/relationships/image"/><Relationship Id="rId5" Target="../media/image225.svg" Type="http://schemas.openxmlformats.org/officeDocument/2006/relationships/image"/><Relationship Id="rId6" Target="../media/image226.png" Type="http://schemas.openxmlformats.org/officeDocument/2006/relationships/image"/><Relationship Id="rId7" Target="../media/image227.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svg" Type="http://schemas.openxmlformats.org/officeDocument/2006/relationships/image"/><Relationship Id="rId12" Target="../media/image60.png" Type="http://schemas.openxmlformats.org/officeDocument/2006/relationships/image"/><Relationship Id="rId13" Target="../media/image61.svg" Type="http://schemas.openxmlformats.org/officeDocument/2006/relationships/image"/><Relationship Id="rId14" Target="../media/image62.png" Type="http://schemas.openxmlformats.org/officeDocument/2006/relationships/image"/><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54.png" Type="http://schemas.openxmlformats.org/officeDocument/2006/relationships/image"/><Relationship Id="rId12" Target="../media/image55.svg" Type="http://schemas.openxmlformats.org/officeDocument/2006/relationships/image"/><Relationship Id="rId13" Target="../media/image56.png" Type="http://schemas.openxmlformats.org/officeDocument/2006/relationships/image"/><Relationship Id="rId14" Target="../media/image57.svg" Type="http://schemas.openxmlformats.org/officeDocument/2006/relationships/image"/><Relationship Id="rId15" Target="../media/image58.png" Type="http://schemas.openxmlformats.org/officeDocument/2006/relationships/image"/><Relationship Id="rId16" Target="../media/image59.svg" Type="http://schemas.openxmlformats.org/officeDocument/2006/relationships/image"/><Relationship Id="rId17" Target="../media/image29.png" Type="http://schemas.openxmlformats.org/officeDocument/2006/relationships/image"/><Relationship Id="rId18" Target="../media/image30.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11" Target="../media/image69.svg" Type="http://schemas.openxmlformats.org/officeDocument/2006/relationships/image"/><Relationship Id="rId2" Target="../media/image64.png" Type="http://schemas.openxmlformats.org/officeDocument/2006/relationships/image"/><Relationship Id="rId3" Target="../media/image65.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66.png" Type="http://schemas.openxmlformats.org/officeDocument/2006/relationships/image"/><Relationship Id="rId9" Target="../media/image6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grpSp>
        <p:nvGrpSpPr>
          <p:cNvPr name="Group 2" id="2"/>
          <p:cNvGrpSpPr/>
          <p:nvPr/>
        </p:nvGrpSpPr>
        <p:grpSpPr>
          <a:xfrm rot="0">
            <a:off x="-175230" y="5404200"/>
            <a:ext cx="19637161" cy="10287000"/>
            <a:chOff x="0" y="0"/>
            <a:chExt cx="26182882" cy="13716000"/>
          </a:xfrm>
        </p:grpSpPr>
        <p:sp>
          <p:nvSpPr>
            <p:cNvPr name="Freeform 3" id="3"/>
            <p:cNvSpPr/>
            <p:nvPr/>
          </p:nvSpPr>
          <p:spPr>
            <a:xfrm flipH="false" flipV="false" rot="0">
              <a:off x="0" y="0"/>
              <a:ext cx="13733166" cy="13716000"/>
            </a:xfrm>
            <a:custGeom>
              <a:avLst/>
              <a:gdLst/>
              <a:ahLst/>
              <a:cxnLst/>
              <a:rect r="r" b="b" t="t" l="l"/>
              <a:pathLst>
                <a:path h="13716000" w="13733166">
                  <a:moveTo>
                    <a:pt x="0" y="0"/>
                  </a:moveTo>
                  <a:lnTo>
                    <a:pt x="13733166" y="0"/>
                  </a:lnTo>
                  <a:lnTo>
                    <a:pt x="13733166"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2449715" y="0"/>
              <a:ext cx="13733166" cy="13716000"/>
            </a:xfrm>
            <a:custGeom>
              <a:avLst/>
              <a:gdLst/>
              <a:ahLst/>
              <a:cxnLst/>
              <a:rect r="r" b="b" t="t" l="l"/>
              <a:pathLst>
                <a:path h="13716000" w="13733166">
                  <a:moveTo>
                    <a:pt x="0" y="0"/>
                  </a:moveTo>
                  <a:lnTo>
                    <a:pt x="13733167" y="0"/>
                  </a:lnTo>
                  <a:lnTo>
                    <a:pt x="13733167"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5" id="5"/>
          <p:cNvGrpSpPr/>
          <p:nvPr/>
        </p:nvGrpSpPr>
        <p:grpSpPr>
          <a:xfrm rot="0">
            <a:off x="-266411" y="5404200"/>
            <a:ext cx="18765082" cy="7568456"/>
            <a:chOff x="0" y="0"/>
            <a:chExt cx="4942244" cy="1993338"/>
          </a:xfrm>
        </p:grpSpPr>
        <p:sp>
          <p:nvSpPr>
            <p:cNvPr name="Freeform 6" id="6"/>
            <p:cNvSpPr/>
            <p:nvPr/>
          </p:nvSpPr>
          <p:spPr>
            <a:xfrm flipH="false" flipV="false" rot="0">
              <a:off x="0" y="0"/>
              <a:ext cx="4942244" cy="1993338"/>
            </a:xfrm>
            <a:custGeom>
              <a:avLst/>
              <a:gdLst/>
              <a:ahLst/>
              <a:cxnLst/>
              <a:rect r="r" b="b" t="t" l="l"/>
              <a:pathLst>
                <a:path h="1993338" w="4942244">
                  <a:moveTo>
                    <a:pt x="0" y="0"/>
                  </a:moveTo>
                  <a:lnTo>
                    <a:pt x="4942244" y="0"/>
                  </a:lnTo>
                  <a:lnTo>
                    <a:pt x="4942244" y="1993338"/>
                  </a:lnTo>
                  <a:lnTo>
                    <a:pt x="0" y="1993338"/>
                  </a:lnTo>
                  <a:close/>
                </a:path>
              </a:pathLst>
            </a:custGeom>
            <a:gradFill rotWithShape="true">
              <a:gsLst>
                <a:gs pos="0">
                  <a:srgbClr val="F9F4EA">
                    <a:alpha val="100000"/>
                  </a:srgbClr>
                </a:gs>
                <a:gs pos="100000">
                  <a:srgbClr val="F9F4EA">
                    <a:alpha val="0"/>
                  </a:srgbClr>
                </a:gs>
              </a:gsLst>
              <a:lin ang="5400000"/>
            </a:gradFill>
          </p:spPr>
        </p:sp>
        <p:sp>
          <p:nvSpPr>
            <p:cNvPr name="TextBox 7" id="7"/>
            <p:cNvSpPr txBox="true"/>
            <p:nvPr/>
          </p:nvSpPr>
          <p:spPr>
            <a:xfrm>
              <a:off x="0" y="-38100"/>
              <a:ext cx="4942244" cy="203143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2735930" y="6483491"/>
            <a:ext cx="8141160" cy="4589579"/>
          </a:xfrm>
          <a:custGeom>
            <a:avLst/>
            <a:gdLst/>
            <a:ahLst/>
            <a:cxnLst/>
            <a:rect r="r" b="b" t="t" l="l"/>
            <a:pathLst>
              <a:path h="4589579" w="8141160">
                <a:moveTo>
                  <a:pt x="0" y="0"/>
                </a:moveTo>
                <a:lnTo>
                  <a:pt x="8141160" y="0"/>
                </a:lnTo>
                <a:lnTo>
                  <a:pt x="8141160" y="4589579"/>
                </a:lnTo>
                <a:lnTo>
                  <a:pt x="0" y="45895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266411" y="7043943"/>
            <a:ext cx="6239530" cy="3665724"/>
          </a:xfrm>
          <a:custGeom>
            <a:avLst/>
            <a:gdLst/>
            <a:ahLst/>
            <a:cxnLst/>
            <a:rect r="r" b="b" t="t" l="l"/>
            <a:pathLst>
              <a:path h="3665724" w="6239530">
                <a:moveTo>
                  <a:pt x="6239530" y="0"/>
                </a:moveTo>
                <a:lnTo>
                  <a:pt x="0" y="0"/>
                </a:lnTo>
                <a:lnTo>
                  <a:pt x="0" y="3665724"/>
                </a:lnTo>
                <a:lnTo>
                  <a:pt x="6239530" y="3665724"/>
                </a:lnTo>
                <a:lnTo>
                  <a:pt x="623953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10" id="10"/>
          <p:cNvGrpSpPr/>
          <p:nvPr/>
        </p:nvGrpSpPr>
        <p:grpSpPr>
          <a:xfrm rot="0">
            <a:off x="-1412082" y="6414668"/>
            <a:ext cx="5078468" cy="3872332"/>
            <a:chOff x="0" y="0"/>
            <a:chExt cx="6771291" cy="5163109"/>
          </a:xfrm>
        </p:grpSpPr>
        <p:sp>
          <p:nvSpPr>
            <p:cNvPr name="Freeform 11" id="11"/>
            <p:cNvSpPr/>
            <p:nvPr/>
          </p:nvSpPr>
          <p:spPr>
            <a:xfrm flipH="false" flipV="false" rot="0">
              <a:off x="0" y="0"/>
              <a:ext cx="6771291" cy="5163109"/>
            </a:xfrm>
            <a:custGeom>
              <a:avLst/>
              <a:gdLst/>
              <a:ahLst/>
              <a:cxnLst/>
              <a:rect r="r" b="b" t="t" l="l"/>
              <a:pathLst>
                <a:path h="5163109" w="6771291">
                  <a:moveTo>
                    <a:pt x="0" y="0"/>
                  </a:moveTo>
                  <a:lnTo>
                    <a:pt x="6771291" y="0"/>
                  </a:lnTo>
                  <a:lnTo>
                    <a:pt x="6771291" y="5163109"/>
                  </a:lnTo>
                  <a:lnTo>
                    <a:pt x="0" y="51631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p:nvPr/>
          </p:nvGrpSpPr>
          <p:grpSpPr>
            <a:xfrm rot="0">
              <a:off x="1081277" y="845518"/>
              <a:ext cx="1523013" cy="152301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4E9"/>
              </a:solidFill>
            </p:spPr>
          </p:sp>
          <p:sp>
            <p:nvSpPr>
              <p:cNvPr name="TextBox 14" id="14"/>
              <p:cNvSpPr txBox="true"/>
              <p:nvPr/>
            </p:nvSpPr>
            <p:spPr>
              <a:xfrm>
                <a:off x="76200" y="38100"/>
                <a:ext cx="660400" cy="698500"/>
              </a:xfrm>
              <a:prstGeom prst="rect">
                <a:avLst/>
              </a:prstGeom>
            </p:spPr>
            <p:txBody>
              <a:bodyPr anchor="ctr" rtlCol="false" tIns="47376" lIns="47376" bIns="47376" rIns="47376"/>
              <a:lstStyle/>
              <a:p>
                <a:pPr algn="ctr">
                  <a:lnSpc>
                    <a:spcPts val="2659"/>
                  </a:lnSpc>
                  <a:spcBef>
                    <a:spcPct val="0"/>
                  </a:spcBef>
                </a:pPr>
              </a:p>
            </p:txBody>
          </p:sp>
        </p:grpSp>
      </p:grpSp>
      <p:sp>
        <p:nvSpPr>
          <p:cNvPr name="TextBox 15" id="15"/>
          <p:cNvSpPr txBox="true"/>
          <p:nvPr/>
        </p:nvSpPr>
        <p:spPr>
          <a:xfrm rot="0">
            <a:off x="2032882" y="3371120"/>
            <a:ext cx="14222236" cy="4423537"/>
          </a:xfrm>
          <a:prstGeom prst="rect">
            <a:avLst/>
          </a:prstGeom>
        </p:spPr>
        <p:txBody>
          <a:bodyPr anchor="t" rtlCol="false" tIns="0" lIns="0" bIns="0" rIns="0">
            <a:spAutoFit/>
          </a:bodyPr>
          <a:lstStyle/>
          <a:p>
            <a:pPr algn="ctr">
              <a:lnSpc>
                <a:spcPts val="11683"/>
              </a:lnSpc>
            </a:pPr>
            <a:r>
              <a:rPr lang="en-US" b="true" sz="9199">
                <a:solidFill>
                  <a:srgbClr val="58856D"/>
                </a:solidFill>
                <a:latin typeface="Josefin Sans Bold"/>
                <a:ea typeface="Josefin Sans Bold"/>
                <a:cs typeface="Josefin Sans Bold"/>
                <a:sym typeface="Josefin Sans Bold"/>
              </a:rPr>
              <a:t>ĐỀ TÀI</a:t>
            </a:r>
          </a:p>
          <a:p>
            <a:pPr algn="ctr" marL="0" indent="0" lvl="0">
              <a:lnSpc>
                <a:spcPts val="11683"/>
              </a:lnSpc>
            </a:pPr>
            <a:r>
              <a:rPr lang="en-US" b="true" sz="9199">
                <a:solidFill>
                  <a:srgbClr val="58856D"/>
                </a:solidFill>
                <a:latin typeface="Josefin Sans Bold"/>
                <a:ea typeface="Josefin Sans Bold"/>
                <a:cs typeface="Josefin Sans Bold"/>
                <a:sym typeface="Josefin Sans Bold"/>
              </a:rPr>
              <a:t>DỰ ĐOÁN ĐIỂM THI CUỐI KÌ CỦA HỌC SINH  </a:t>
            </a:r>
          </a:p>
        </p:txBody>
      </p:sp>
      <p:sp>
        <p:nvSpPr>
          <p:cNvPr name="Freeform 16" id="16"/>
          <p:cNvSpPr/>
          <p:nvPr/>
        </p:nvSpPr>
        <p:spPr>
          <a:xfrm flipH="false" flipV="false" rot="1796435">
            <a:off x="11732612" y="3131647"/>
            <a:ext cx="1098553" cy="1236065"/>
          </a:xfrm>
          <a:custGeom>
            <a:avLst/>
            <a:gdLst/>
            <a:ahLst/>
            <a:cxnLst/>
            <a:rect r="r" b="b" t="t" l="l"/>
            <a:pathLst>
              <a:path h="1236065" w="1098553">
                <a:moveTo>
                  <a:pt x="0" y="0"/>
                </a:moveTo>
                <a:lnTo>
                  <a:pt x="1098553" y="0"/>
                </a:lnTo>
                <a:lnTo>
                  <a:pt x="1098553" y="1236064"/>
                </a:lnTo>
                <a:lnTo>
                  <a:pt x="0" y="123606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7" id="17"/>
          <p:cNvSpPr/>
          <p:nvPr/>
        </p:nvSpPr>
        <p:spPr>
          <a:xfrm flipH="false" flipV="false" rot="872133">
            <a:off x="576460" y="2974655"/>
            <a:ext cx="2496478" cy="3058472"/>
          </a:xfrm>
          <a:custGeom>
            <a:avLst/>
            <a:gdLst/>
            <a:ahLst/>
            <a:cxnLst/>
            <a:rect r="r" b="b" t="t" l="l"/>
            <a:pathLst>
              <a:path h="3058472" w="2496478">
                <a:moveTo>
                  <a:pt x="0" y="0"/>
                </a:moveTo>
                <a:lnTo>
                  <a:pt x="2496478" y="0"/>
                </a:lnTo>
                <a:lnTo>
                  <a:pt x="2496478" y="3058472"/>
                </a:lnTo>
                <a:lnTo>
                  <a:pt x="0" y="305847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8" id="18"/>
          <p:cNvSpPr/>
          <p:nvPr/>
        </p:nvSpPr>
        <p:spPr>
          <a:xfrm flipH="false" flipV="false" rot="10048928">
            <a:off x="16463294" y="5120335"/>
            <a:ext cx="2418585" cy="773947"/>
          </a:xfrm>
          <a:custGeom>
            <a:avLst/>
            <a:gdLst/>
            <a:ahLst/>
            <a:cxnLst/>
            <a:rect r="r" b="b" t="t" l="l"/>
            <a:pathLst>
              <a:path h="773947" w="2418585">
                <a:moveTo>
                  <a:pt x="0" y="0"/>
                </a:moveTo>
                <a:lnTo>
                  <a:pt x="2418585" y="0"/>
                </a:lnTo>
                <a:lnTo>
                  <a:pt x="2418585" y="773947"/>
                </a:lnTo>
                <a:lnTo>
                  <a:pt x="0" y="77394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grpSp>
        <p:nvGrpSpPr>
          <p:cNvPr name="Group 19" id="19"/>
          <p:cNvGrpSpPr/>
          <p:nvPr/>
        </p:nvGrpSpPr>
        <p:grpSpPr>
          <a:xfrm rot="0">
            <a:off x="505579" y="506208"/>
            <a:ext cx="9552929" cy="848951"/>
            <a:chOff x="0" y="0"/>
            <a:chExt cx="12737239" cy="1131934"/>
          </a:xfrm>
        </p:grpSpPr>
        <p:sp>
          <p:nvSpPr>
            <p:cNvPr name="Freeform 20" id="20"/>
            <p:cNvSpPr/>
            <p:nvPr/>
          </p:nvSpPr>
          <p:spPr>
            <a:xfrm flipH="false" flipV="false" rot="0">
              <a:off x="0" y="0"/>
              <a:ext cx="1115242" cy="1115242"/>
            </a:xfrm>
            <a:custGeom>
              <a:avLst/>
              <a:gdLst/>
              <a:ahLst/>
              <a:cxnLst/>
              <a:rect r="r" b="b" t="t" l="l"/>
              <a:pathLst>
                <a:path h="1115242" w="1115242">
                  <a:moveTo>
                    <a:pt x="0" y="0"/>
                  </a:moveTo>
                  <a:lnTo>
                    <a:pt x="1115242" y="0"/>
                  </a:lnTo>
                  <a:lnTo>
                    <a:pt x="1115242" y="1115242"/>
                  </a:lnTo>
                  <a:lnTo>
                    <a:pt x="0" y="1115242"/>
                  </a:lnTo>
                  <a:lnTo>
                    <a:pt x="0" y="0"/>
                  </a:lnTo>
                  <a:close/>
                </a:path>
              </a:pathLst>
            </a:custGeom>
            <a:blipFill>
              <a:blip r:embed="rId16"/>
              <a:stretch>
                <a:fillRect l="0" t="0" r="0" b="0"/>
              </a:stretch>
            </a:blipFill>
          </p:spPr>
        </p:sp>
        <p:sp>
          <p:nvSpPr>
            <p:cNvPr name="TextBox 21" id="21"/>
            <p:cNvSpPr txBox="true"/>
            <p:nvPr/>
          </p:nvSpPr>
          <p:spPr>
            <a:xfrm rot="0">
              <a:off x="2593894" y="155541"/>
              <a:ext cx="10143345" cy="976393"/>
            </a:xfrm>
            <a:prstGeom prst="rect">
              <a:avLst/>
            </a:prstGeom>
          </p:spPr>
          <p:txBody>
            <a:bodyPr anchor="t" rtlCol="false" tIns="0" lIns="0" bIns="0" rIns="0">
              <a:spAutoFit/>
            </a:bodyPr>
            <a:lstStyle/>
            <a:p>
              <a:pPr algn="l">
                <a:lnSpc>
                  <a:spcPts val="2996"/>
                </a:lnSpc>
              </a:pPr>
              <a:r>
                <a:rPr lang="en-US" sz="2305" b="true">
                  <a:solidFill>
                    <a:srgbClr val="01406C"/>
                  </a:solidFill>
                  <a:latin typeface="Montserrat Bold"/>
                  <a:ea typeface="Montserrat Bold"/>
                  <a:cs typeface="Montserrat Bold"/>
                  <a:sym typeface="Montserrat Bold"/>
                </a:rPr>
                <a:t>TRƯỜNG ĐẠI HỌC KINH TẾ - ĐẠI HỌC ĐÀ NẴNG </a:t>
              </a:r>
            </a:p>
            <a:p>
              <a:pPr algn="l">
                <a:lnSpc>
                  <a:spcPts val="2996"/>
                </a:lnSpc>
              </a:pPr>
              <a:r>
                <a:rPr lang="en-US" sz="2305" b="true">
                  <a:solidFill>
                    <a:srgbClr val="01406C"/>
                  </a:solidFill>
                  <a:latin typeface="Montserrat Bold"/>
                  <a:ea typeface="Montserrat Bold"/>
                  <a:cs typeface="Montserrat Bold"/>
                  <a:sym typeface="Montserrat Bold"/>
                </a:rPr>
                <a:t>KHOA THƯƠNG MẠI ĐIỆN TỬ</a:t>
              </a:r>
            </a:p>
          </p:txBody>
        </p:sp>
        <p:sp>
          <p:nvSpPr>
            <p:cNvPr name="Freeform 22" id="22"/>
            <p:cNvSpPr/>
            <p:nvPr/>
          </p:nvSpPr>
          <p:spPr>
            <a:xfrm flipH="false" flipV="false" rot="0">
              <a:off x="1269096" y="76237"/>
              <a:ext cx="979461" cy="979461"/>
            </a:xfrm>
            <a:custGeom>
              <a:avLst/>
              <a:gdLst/>
              <a:ahLst/>
              <a:cxnLst/>
              <a:rect r="r" b="b" t="t" l="l"/>
              <a:pathLst>
                <a:path h="979461" w="979461">
                  <a:moveTo>
                    <a:pt x="0" y="0"/>
                  </a:moveTo>
                  <a:lnTo>
                    <a:pt x="979461" y="0"/>
                  </a:lnTo>
                  <a:lnTo>
                    <a:pt x="979461" y="979461"/>
                  </a:lnTo>
                  <a:lnTo>
                    <a:pt x="0" y="979461"/>
                  </a:lnTo>
                  <a:lnTo>
                    <a:pt x="0" y="0"/>
                  </a:lnTo>
                  <a:close/>
                </a:path>
              </a:pathLst>
            </a:custGeom>
            <a:blipFill>
              <a:blip r:embed="rId17"/>
              <a:stretch>
                <a:fillRect l="0" t="0" r="0" b="0"/>
              </a:stretch>
            </a:blipFill>
          </p:spPr>
        </p:sp>
      </p:grpSp>
      <p:sp>
        <p:nvSpPr>
          <p:cNvPr name="TextBox 23" id="23"/>
          <p:cNvSpPr txBox="true"/>
          <p:nvPr/>
        </p:nvSpPr>
        <p:spPr>
          <a:xfrm rot="0">
            <a:off x="5069573" y="2200787"/>
            <a:ext cx="8148853" cy="527685"/>
          </a:xfrm>
          <a:prstGeom prst="rect">
            <a:avLst/>
          </a:prstGeom>
        </p:spPr>
        <p:txBody>
          <a:bodyPr anchor="t" rtlCol="false" tIns="0" lIns="0" bIns="0" rIns="0">
            <a:spAutoFit/>
          </a:bodyPr>
          <a:lstStyle/>
          <a:p>
            <a:pPr algn="ctr" marL="0" indent="0" lvl="0">
              <a:lnSpc>
                <a:spcPts val="4140"/>
              </a:lnSpc>
              <a:spcBef>
                <a:spcPct val="0"/>
              </a:spcBef>
            </a:pPr>
            <a:r>
              <a:rPr lang="en-US" b="true" sz="3600" spc="-72">
                <a:solidFill>
                  <a:srgbClr val="082314"/>
                </a:solidFill>
                <a:latin typeface="Montserrat Medium"/>
                <a:ea typeface="Montserrat Medium"/>
                <a:cs typeface="Montserrat Medium"/>
                <a:sym typeface="Montserrat Medium"/>
              </a:rPr>
              <a:t>BÁO CÁO GIỮA KÌ - MÔN HỌC MÁY</a:t>
            </a:r>
          </a:p>
        </p:txBody>
      </p:sp>
      <p:sp>
        <p:nvSpPr>
          <p:cNvPr name="TextBox 24" id="24"/>
          <p:cNvSpPr txBox="true"/>
          <p:nvPr/>
        </p:nvSpPr>
        <p:spPr>
          <a:xfrm rot="0">
            <a:off x="14887111" y="7877268"/>
            <a:ext cx="3271755" cy="2008598"/>
          </a:xfrm>
          <a:prstGeom prst="rect">
            <a:avLst/>
          </a:prstGeom>
        </p:spPr>
        <p:txBody>
          <a:bodyPr anchor="t" rtlCol="false" tIns="0" lIns="0" bIns="0" rIns="0">
            <a:spAutoFit/>
          </a:bodyPr>
          <a:lstStyle/>
          <a:p>
            <a:pPr algn="just">
              <a:lnSpc>
                <a:spcPts val="3220"/>
              </a:lnSpc>
            </a:pPr>
            <a:r>
              <a:rPr lang="en-US" b="true" sz="2800" spc="-56">
                <a:solidFill>
                  <a:srgbClr val="082314"/>
                </a:solidFill>
                <a:latin typeface="Josefin Sans Bold"/>
                <a:ea typeface="Josefin Sans Bold"/>
                <a:cs typeface="Josefin Sans Bold"/>
                <a:sym typeface="Josefin Sans Bold"/>
              </a:rPr>
              <a:t>Nhóm 5</a:t>
            </a:r>
          </a:p>
          <a:p>
            <a:pPr algn="just">
              <a:lnSpc>
                <a:spcPts val="3220"/>
              </a:lnSpc>
            </a:pPr>
            <a:r>
              <a:rPr lang="en-US" sz="2800" spc="-56">
                <a:solidFill>
                  <a:srgbClr val="082314"/>
                </a:solidFill>
                <a:latin typeface="Josefin Sans"/>
                <a:ea typeface="Josefin Sans"/>
                <a:cs typeface="Josefin Sans"/>
                <a:sym typeface="Josefin Sans"/>
              </a:rPr>
              <a:t>Lê Công Hiếu</a:t>
            </a:r>
          </a:p>
          <a:p>
            <a:pPr algn="just">
              <a:lnSpc>
                <a:spcPts val="3220"/>
              </a:lnSpc>
            </a:pPr>
            <a:r>
              <a:rPr lang="en-US" sz="2800" spc="-56">
                <a:solidFill>
                  <a:srgbClr val="082314"/>
                </a:solidFill>
                <a:latin typeface="Josefin Sans"/>
                <a:ea typeface="Josefin Sans"/>
                <a:cs typeface="Josefin Sans"/>
                <a:sym typeface="Josefin Sans"/>
              </a:rPr>
              <a:t>Nguyễn Duy Khang</a:t>
            </a:r>
          </a:p>
          <a:p>
            <a:pPr algn="just">
              <a:lnSpc>
                <a:spcPts val="3220"/>
              </a:lnSpc>
            </a:pPr>
            <a:r>
              <a:rPr lang="en-US" sz="2800" spc="-56">
                <a:solidFill>
                  <a:srgbClr val="082314"/>
                </a:solidFill>
                <a:latin typeface="Josefin Sans"/>
                <a:ea typeface="Josefin Sans"/>
                <a:cs typeface="Josefin Sans"/>
                <a:sym typeface="Josefin Sans"/>
              </a:rPr>
              <a:t>Trần Đình Đạt</a:t>
            </a:r>
          </a:p>
          <a:p>
            <a:pPr algn="just" marL="0" indent="0" lvl="0">
              <a:lnSpc>
                <a:spcPts val="3220"/>
              </a:lnSpc>
              <a:spcBef>
                <a:spcPct val="0"/>
              </a:spcBef>
            </a:pPr>
            <a:r>
              <a:rPr lang="en-US" sz="2800" spc="-56">
                <a:solidFill>
                  <a:srgbClr val="082314"/>
                </a:solidFill>
                <a:latin typeface="Josefin Sans"/>
                <a:ea typeface="Josefin Sans"/>
                <a:cs typeface="Josefin Sans"/>
                <a:sym typeface="Josefin Sans"/>
              </a:rPr>
              <a:t>Đặng Ngọc Danh</a:t>
            </a:r>
          </a:p>
        </p:txBody>
      </p:sp>
      <p:sp>
        <p:nvSpPr>
          <p:cNvPr name="TextBox 25" id="25"/>
          <p:cNvSpPr txBox="true"/>
          <p:nvPr/>
        </p:nvSpPr>
        <p:spPr>
          <a:xfrm rot="0">
            <a:off x="13066321" y="449058"/>
            <a:ext cx="5041170" cy="497588"/>
          </a:xfrm>
          <a:prstGeom prst="rect">
            <a:avLst/>
          </a:prstGeom>
        </p:spPr>
        <p:txBody>
          <a:bodyPr anchor="t" rtlCol="false" tIns="0" lIns="0" bIns="0" rIns="0">
            <a:spAutoFit/>
          </a:bodyPr>
          <a:lstStyle/>
          <a:p>
            <a:pPr algn="ctr">
              <a:lnSpc>
                <a:spcPts val="4114"/>
              </a:lnSpc>
            </a:pPr>
            <a:r>
              <a:rPr lang="en-US" b="true" sz="2938">
                <a:solidFill>
                  <a:srgbClr val="01406C"/>
                </a:solidFill>
                <a:latin typeface="Montserrat Bold"/>
                <a:ea typeface="Montserrat Bold"/>
                <a:cs typeface="Montserrat Bold"/>
                <a:sym typeface="Montserrat Bold"/>
              </a:rPr>
              <a:t>GVHD: Nguyễn Văn Chức</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1698984">
            <a:off x="-2113783" y="-973577"/>
            <a:ext cx="8283373" cy="4348771"/>
          </a:xfrm>
          <a:custGeom>
            <a:avLst/>
            <a:gdLst/>
            <a:ahLst/>
            <a:cxnLst/>
            <a:rect r="r" b="b" t="t" l="l"/>
            <a:pathLst>
              <a:path h="4348771" w="8283373">
                <a:moveTo>
                  <a:pt x="0" y="0"/>
                </a:moveTo>
                <a:lnTo>
                  <a:pt x="8283373" y="0"/>
                </a:lnTo>
                <a:lnTo>
                  <a:pt x="8283373" y="4348771"/>
                </a:lnTo>
                <a:lnTo>
                  <a:pt x="0" y="4348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1526301" y="8203401"/>
            <a:ext cx="6418501" cy="3177158"/>
          </a:xfrm>
          <a:custGeom>
            <a:avLst/>
            <a:gdLst/>
            <a:ahLst/>
            <a:cxnLst/>
            <a:rect r="r" b="b" t="t" l="l"/>
            <a:pathLst>
              <a:path h="3177158" w="6418501">
                <a:moveTo>
                  <a:pt x="0" y="0"/>
                </a:moveTo>
                <a:lnTo>
                  <a:pt x="6418501" y="0"/>
                </a:lnTo>
                <a:lnTo>
                  <a:pt x="6418501" y="3177158"/>
                </a:lnTo>
                <a:lnTo>
                  <a:pt x="0" y="3177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5874408" y="442003"/>
            <a:ext cx="1802140" cy="2207828"/>
          </a:xfrm>
          <a:custGeom>
            <a:avLst/>
            <a:gdLst/>
            <a:ahLst/>
            <a:cxnLst/>
            <a:rect r="r" b="b" t="t" l="l"/>
            <a:pathLst>
              <a:path h="2207828" w="1802140">
                <a:moveTo>
                  <a:pt x="0" y="0"/>
                </a:moveTo>
                <a:lnTo>
                  <a:pt x="1802139" y="0"/>
                </a:lnTo>
                <a:lnTo>
                  <a:pt x="1802139" y="2207827"/>
                </a:lnTo>
                <a:lnTo>
                  <a:pt x="0" y="22078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28321" y="3852483"/>
            <a:ext cx="17231359" cy="4350918"/>
          </a:xfrm>
          <a:custGeom>
            <a:avLst/>
            <a:gdLst/>
            <a:ahLst/>
            <a:cxnLst/>
            <a:rect r="r" b="b" t="t" l="l"/>
            <a:pathLst>
              <a:path h="4350918" w="17231359">
                <a:moveTo>
                  <a:pt x="0" y="0"/>
                </a:moveTo>
                <a:lnTo>
                  <a:pt x="17231358" y="0"/>
                </a:lnTo>
                <a:lnTo>
                  <a:pt x="17231358" y="4350918"/>
                </a:lnTo>
                <a:lnTo>
                  <a:pt x="0" y="4350918"/>
                </a:lnTo>
                <a:lnTo>
                  <a:pt x="0" y="0"/>
                </a:lnTo>
                <a:close/>
              </a:path>
            </a:pathLst>
          </a:custGeom>
          <a:blipFill>
            <a:blip r:embed="rId8"/>
            <a:stretch>
              <a:fillRect l="0" t="0" r="0" b="0"/>
            </a:stretch>
          </a:blipFill>
        </p:spPr>
      </p:sp>
      <p:sp>
        <p:nvSpPr>
          <p:cNvPr name="Freeform 6" id="6"/>
          <p:cNvSpPr/>
          <p:nvPr/>
        </p:nvSpPr>
        <p:spPr>
          <a:xfrm flipH="false" flipV="false" rot="0">
            <a:off x="13837825" y="7641203"/>
            <a:ext cx="3838722" cy="2791798"/>
          </a:xfrm>
          <a:custGeom>
            <a:avLst/>
            <a:gdLst/>
            <a:ahLst/>
            <a:cxnLst/>
            <a:rect r="r" b="b" t="t" l="l"/>
            <a:pathLst>
              <a:path h="2791798" w="3838722">
                <a:moveTo>
                  <a:pt x="0" y="0"/>
                </a:moveTo>
                <a:lnTo>
                  <a:pt x="3838722" y="0"/>
                </a:lnTo>
                <a:lnTo>
                  <a:pt x="3838722" y="2791798"/>
                </a:lnTo>
                <a:lnTo>
                  <a:pt x="0" y="27917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833759" y="8361117"/>
            <a:ext cx="2175115" cy="1925883"/>
          </a:xfrm>
          <a:custGeom>
            <a:avLst/>
            <a:gdLst/>
            <a:ahLst/>
            <a:cxnLst/>
            <a:rect r="r" b="b" t="t" l="l"/>
            <a:pathLst>
              <a:path h="1925883" w="2175115">
                <a:moveTo>
                  <a:pt x="0" y="0"/>
                </a:moveTo>
                <a:lnTo>
                  <a:pt x="2175115" y="0"/>
                </a:lnTo>
                <a:lnTo>
                  <a:pt x="2175115" y="1925883"/>
                </a:lnTo>
                <a:lnTo>
                  <a:pt x="0" y="192588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258744" y="174644"/>
            <a:ext cx="8378465" cy="854056"/>
          </a:xfrm>
          <a:prstGeom prst="rect">
            <a:avLst/>
          </a:prstGeom>
        </p:spPr>
        <p:txBody>
          <a:bodyPr anchor="t" rtlCol="false" tIns="0" lIns="0" bIns="0" rIns="0">
            <a:spAutoFit/>
          </a:bodyPr>
          <a:lstStyle/>
          <a:p>
            <a:pPr algn="just" marL="1079501" indent="-539750" lvl="1">
              <a:lnSpc>
                <a:spcPts val="7000"/>
              </a:lnSpc>
              <a:buAutoNum type="arabicPeriod" startAt="1"/>
            </a:pPr>
            <a:r>
              <a:rPr lang="en-US" sz="5000">
                <a:solidFill>
                  <a:srgbClr val="58856D"/>
                </a:solidFill>
                <a:latin typeface="Paytone One"/>
                <a:ea typeface="Paytone One"/>
                <a:cs typeface="Paytone One"/>
                <a:sym typeface="Paytone One"/>
              </a:rPr>
              <a:t>Phân tích sơ bộ dữ liệu </a:t>
            </a:r>
          </a:p>
        </p:txBody>
      </p:sp>
      <p:sp>
        <p:nvSpPr>
          <p:cNvPr name="TextBox 9" id="9"/>
          <p:cNvSpPr txBox="true"/>
          <p:nvPr/>
        </p:nvSpPr>
        <p:spPr>
          <a:xfrm rot="0">
            <a:off x="258744" y="1460191"/>
            <a:ext cx="6629177" cy="755033"/>
          </a:xfrm>
          <a:prstGeom prst="rect">
            <a:avLst/>
          </a:prstGeom>
        </p:spPr>
        <p:txBody>
          <a:bodyPr anchor="t" rtlCol="false" tIns="0" lIns="0" bIns="0" rIns="0">
            <a:spAutoFit/>
          </a:bodyPr>
          <a:lstStyle/>
          <a:p>
            <a:pPr algn="just" marL="949964" indent="-474982" lvl="1">
              <a:lnSpc>
                <a:spcPts val="6160"/>
              </a:lnSpc>
              <a:buAutoNum type="arabicPeriod" startAt="1"/>
            </a:pPr>
            <a:r>
              <a:rPr lang="en-US" sz="4400">
                <a:solidFill>
                  <a:srgbClr val="58856D"/>
                </a:solidFill>
                <a:latin typeface="Paytone One"/>
                <a:ea typeface="Paytone One"/>
                <a:cs typeface="Paytone One"/>
                <a:sym typeface="Paytone One"/>
              </a:rPr>
              <a:t>1.T</a:t>
            </a:r>
            <a:r>
              <a:rPr lang="en-US" sz="4400">
                <a:solidFill>
                  <a:srgbClr val="58856D"/>
                </a:solidFill>
                <a:latin typeface="Paytone One"/>
                <a:ea typeface="Paytone One"/>
                <a:cs typeface="Paytone One"/>
                <a:sym typeface="Paytone One"/>
              </a:rPr>
              <a:t>hông tin Dataset:</a:t>
            </a:r>
          </a:p>
        </p:txBody>
      </p:sp>
      <p:sp>
        <p:nvSpPr>
          <p:cNvPr name="TextBox 10" id="10"/>
          <p:cNvSpPr txBox="true"/>
          <p:nvPr/>
        </p:nvSpPr>
        <p:spPr>
          <a:xfrm rot="0">
            <a:off x="833759" y="2738076"/>
            <a:ext cx="8452228" cy="761982"/>
          </a:xfrm>
          <a:prstGeom prst="rect">
            <a:avLst/>
          </a:prstGeom>
        </p:spPr>
        <p:txBody>
          <a:bodyPr anchor="t" rtlCol="false" tIns="0" lIns="0" bIns="0" rIns="0">
            <a:spAutoFit/>
          </a:bodyPr>
          <a:lstStyle/>
          <a:p>
            <a:pPr algn="l">
              <a:lnSpc>
                <a:spcPts val="6299"/>
              </a:lnSpc>
              <a:spcBef>
                <a:spcPct val="0"/>
              </a:spcBef>
            </a:pPr>
            <a:r>
              <a:rPr lang="en-US" sz="4499">
                <a:solidFill>
                  <a:srgbClr val="000000"/>
                </a:solidFill>
                <a:latin typeface="Josefin Sans"/>
                <a:ea typeface="Josefin Sans"/>
                <a:cs typeface="Josefin Sans"/>
                <a:sym typeface="Josefin Sans"/>
              </a:rPr>
              <a:t>Xem qua 5 dòng đầu của dữ liệu</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grpSp>
        <p:nvGrpSpPr>
          <p:cNvPr name="Group 2" id="2"/>
          <p:cNvGrpSpPr/>
          <p:nvPr/>
        </p:nvGrpSpPr>
        <p:grpSpPr>
          <a:xfrm rot="0">
            <a:off x="1562422" y="1925040"/>
            <a:ext cx="7857115" cy="8275673"/>
            <a:chOff x="0" y="0"/>
            <a:chExt cx="10476154" cy="11034231"/>
          </a:xfrm>
        </p:grpSpPr>
        <p:grpSp>
          <p:nvGrpSpPr>
            <p:cNvPr name="Group 3" id="3"/>
            <p:cNvGrpSpPr/>
            <p:nvPr/>
          </p:nvGrpSpPr>
          <p:grpSpPr>
            <a:xfrm rot="0">
              <a:off x="0" y="0"/>
              <a:ext cx="10476154" cy="11034231"/>
              <a:chOff x="0" y="0"/>
              <a:chExt cx="1453432" cy="1530858"/>
            </a:xfrm>
          </p:grpSpPr>
          <p:sp>
            <p:nvSpPr>
              <p:cNvPr name="Freeform 4" id="4"/>
              <p:cNvSpPr/>
              <p:nvPr/>
            </p:nvSpPr>
            <p:spPr>
              <a:xfrm flipH="false" flipV="false" rot="0">
                <a:off x="0" y="0"/>
                <a:ext cx="1453432" cy="1530858"/>
              </a:xfrm>
              <a:custGeom>
                <a:avLst/>
                <a:gdLst/>
                <a:ahLst/>
                <a:cxnLst/>
                <a:rect r="r" b="b" t="t" l="l"/>
                <a:pathLst>
                  <a:path h="1530858" w="1453432">
                    <a:moveTo>
                      <a:pt x="16751" y="0"/>
                    </a:moveTo>
                    <a:lnTo>
                      <a:pt x="1436681" y="0"/>
                    </a:lnTo>
                    <a:cubicBezTo>
                      <a:pt x="1441124" y="0"/>
                      <a:pt x="1445384" y="1765"/>
                      <a:pt x="1448526" y="4906"/>
                    </a:cubicBezTo>
                    <a:cubicBezTo>
                      <a:pt x="1451667" y="8048"/>
                      <a:pt x="1453432" y="12308"/>
                      <a:pt x="1453432" y="16751"/>
                    </a:cubicBezTo>
                    <a:lnTo>
                      <a:pt x="1453432" y="1514107"/>
                    </a:lnTo>
                    <a:cubicBezTo>
                      <a:pt x="1453432" y="1518550"/>
                      <a:pt x="1451667" y="1522810"/>
                      <a:pt x="1448526" y="1525952"/>
                    </a:cubicBezTo>
                    <a:cubicBezTo>
                      <a:pt x="1445384" y="1529093"/>
                      <a:pt x="1441124" y="1530858"/>
                      <a:pt x="1436681" y="1530858"/>
                    </a:cubicBezTo>
                    <a:lnTo>
                      <a:pt x="16751" y="1530858"/>
                    </a:lnTo>
                    <a:cubicBezTo>
                      <a:pt x="7500" y="1530858"/>
                      <a:pt x="0" y="1523358"/>
                      <a:pt x="0" y="1514107"/>
                    </a:cubicBezTo>
                    <a:lnTo>
                      <a:pt x="0" y="16751"/>
                    </a:lnTo>
                    <a:cubicBezTo>
                      <a:pt x="0" y="12308"/>
                      <a:pt x="1765" y="8048"/>
                      <a:pt x="4906" y="4906"/>
                    </a:cubicBezTo>
                    <a:cubicBezTo>
                      <a:pt x="8048" y="1765"/>
                      <a:pt x="12308" y="0"/>
                      <a:pt x="16751" y="0"/>
                    </a:cubicBezTo>
                    <a:close/>
                  </a:path>
                </a:pathLst>
              </a:custGeom>
              <a:solidFill>
                <a:srgbClr val="90BEAB"/>
              </a:solidFill>
              <a:ln cap="sq">
                <a:noFill/>
                <a:prstDash val="solid"/>
                <a:miter/>
              </a:ln>
            </p:spPr>
          </p:sp>
          <p:sp>
            <p:nvSpPr>
              <p:cNvPr name="TextBox 5" id="5"/>
              <p:cNvSpPr txBox="true"/>
              <p:nvPr/>
            </p:nvSpPr>
            <p:spPr>
              <a:xfrm>
                <a:off x="0" y="-66675"/>
                <a:ext cx="1453432" cy="1597533"/>
              </a:xfrm>
              <a:prstGeom prst="rect">
                <a:avLst/>
              </a:prstGeom>
            </p:spPr>
            <p:txBody>
              <a:bodyPr anchor="ctr" rtlCol="false" tIns="52015" lIns="52015" bIns="52015" rIns="52015"/>
              <a:lstStyle/>
              <a:p>
                <a:pPr algn="ctr">
                  <a:lnSpc>
                    <a:spcPts val="2999"/>
                  </a:lnSpc>
                </a:pPr>
              </a:p>
            </p:txBody>
          </p:sp>
        </p:grpSp>
        <p:sp>
          <p:nvSpPr>
            <p:cNvPr name="Freeform 6" id="6"/>
            <p:cNvSpPr/>
            <p:nvPr/>
          </p:nvSpPr>
          <p:spPr>
            <a:xfrm flipH="false" flipV="false" rot="0">
              <a:off x="349672" y="263443"/>
              <a:ext cx="9779452" cy="10450255"/>
            </a:xfrm>
            <a:custGeom>
              <a:avLst/>
              <a:gdLst/>
              <a:ahLst/>
              <a:cxnLst/>
              <a:rect r="r" b="b" t="t" l="l"/>
              <a:pathLst>
                <a:path h="10450255" w="9779452">
                  <a:moveTo>
                    <a:pt x="0" y="0"/>
                  </a:moveTo>
                  <a:lnTo>
                    <a:pt x="9779452" y="0"/>
                  </a:lnTo>
                  <a:lnTo>
                    <a:pt x="9779452" y="10450255"/>
                  </a:lnTo>
                  <a:lnTo>
                    <a:pt x="0" y="10450255"/>
                  </a:lnTo>
                  <a:lnTo>
                    <a:pt x="0" y="0"/>
                  </a:lnTo>
                  <a:close/>
                </a:path>
              </a:pathLst>
            </a:custGeom>
            <a:blipFill>
              <a:blip r:embed="rId2"/>
              <a:stretch>
                <a:fillRect l="0" t="-981" r="0" b="-599"/>
              </a:stretch>
            </a:blipFill>
          </p:spPr>
        </p:sp>
      </p:grpSp>
      <p:sp>
        <p:nvSpPr>
          <p:cNvPr name="Freeform 7" id="7"/>
          <p:cNvSpPr/>
          <p:nvPr/>
        </p:nvSpPr>
        <p:spPr>
          <a:xfrm flipH="false" flipV="false" rot="0">
            <a:off x="13898025" y="2197689"/>
            <a:ext cx="3899306" cy="3865187"/>
          </a:xfrm>
          <a:custGeom>
            <a:avLst/>
            <a:gdLst/>
            <a:ahLst/>
            <a:cxnLst/>
            <a:rect r="r" b="b" t="t" l="l"/>
            <a:pathLst>
              <a:path h="3865187" w="3899306">
                <a:moveTo>
                  <a:pt x="0" y="0"/>
                </a:moveTo>
                <a:lnTo>
                  <a:pt x="3899306" y="0"/>
                </a:lnTo>
                <a:lnTo>
                  <a:pt x="3899306" y="3865188"/>
                </a:lnTo>
                <a:lnTo>
                  <a:pt x="0" y="3865188"/>
                </a:lnTo>
                <a:lnTo>
                  <a:pt x="0" y="0"/>
                </a:lnTo>
                <a:close/>
              </a:path>
            </a:pathLst>
          </a:custGeom>
          <a:blipFill>
            <a:blip r:embed="rId3"/>
            <a:stretch>
              <a:fillRect l="0" t="0" r="0" b="0"/>
            </a:stretch>
          </a:blipFill>
        </p:spPr>
      </p:sp>
      <p:sp>
        <p:nvSpPr>
          <p:cNvPr name="Freeform 8" id="8"/>
          <p:cNvSpPr/>
          <p:nvPr/>
        </p:nvSpPr>
        <p:spPr>
          <a:xfrm flipH="false" flipV="false" rot="0">
            <a:off x="11192926" y="5498890"/>
            <a:ext cx="4654751" cy="4114800"/>
          </a:xfrm>
          <a:custGeom>
            <a:avLst/>
            <a:gdLst/>
            <a:ahLst/>
            <a:cxnLst/>
            <a:rect r="r" b="b" t="t" l="l"/>
            <a:pathLst>
              <a:path h="4114800" w="4654751">
                <a:moveTo>
                  <a:pt x="0" y="0"/>
                </a:moveTo>
                <a:lnTo>
                  <a:pt x="4654752" y="0"/>
                </a:lnTo>
                <a:lnTo>
                  <a:pt x="465475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1580337" y="3181203"/>
            <a:ext cx="2317687" cy="2317687"/>
          </a:xfrm>
          <a:custGeom>
            <a:avLst/>
            <a:gdLst/>
            <a:ahLst/>
            <a:cxnLst/>
            <a:rect r="r" b="b" t="t" l="l"/>
            <a:pathLst>
              <a:path h="2317687" w="2317687">
                <a:moveTo>
                  <a:pt x="0" y="0"/>
                </a:moveTo>
                <a:lnTo>
                  <a:pt x="2317688" y="0"/>
                </a:lnTo>
                <a:lnTo>
                  <a:pt x="2317688" y="2317687"/>
                </a:lnTo>
                <a:lnTo>
                  <a:pt x="0" y="23176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5423206" y="5765129"/>
            <a:ext cx="1968249" cy="1968249"/>
          </a:xfrm>
          <a:custGeom>
            <a:avLst/>
            <a:gdLst/>
            <a:ahLst/>
            <a:cxnLst/>
            <a:rect r="r" b="b" t="t" l="l"/>
            <a:pathLst>
              <a:path h="1968249" w="1968249">
                <a:moveTo>
                  <a:pt x="0" y="0"/>
                </a:moveTo>
                <a:lnTo>
                  <a:pt x="1968249" y="0"/>
                </a:lnTo>
                <a:lnTo>
                  <a:pt x="1968249" y="1968249"/>
                </a:lnTo>
                <a:lnTo>
                  <a:pt x="0" y="19682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363978" y="1249204"/>
            <a:ext cx="17560044" cy="459279"/>
          </a:xfrm>
          <a:prstGeom prst="rect">
            <a:avLst/>
          </a:prstGeom>
        </p:spPr>
        <p:txBody>
          <a:bodyPr anchor="t" rtlCol="false" tIns="0" lIns="0" bIns="0" rIns="0">
            <a:spAutoFit/>
          </a:bodyPr>
          <a:lstStyle/>
          <a:p>
            <a:pPr algn="just">
              <a:lnSpc>
                <a:spcPts val="3483"/>
              </a:lnSpc>
              <a:spcBef>
                <a:spcPct val="0"/>
              </a:spcBef>
            </a:pPr>
            <a:r>
              <a:rPr lang="en-US" sz="3166">
                <a:solidFill>
                  <a:srgbClr val="000000"/>
                </a:solidFill>
                <a:latin typeface="Josefin Sans"/>
                <a:ea typeface="Josefin Sans"/>
                <a:cs typeface="Josefin Sans"/>
                <a:sym typeface="Josefin Sans"/>
              </a:rPr>
              <a:t>Dùng df.info() để xem dataset có dữ liệu nào, kiểu dữ liệu của nó, và có dữ liệu thiếu hay không?</a:t>
            </a:r>
          </a:p>
        </p:txBody>
      </p:sp>
      <p:sp>
        <p:nvSpPr>
          <p:cNvPr name="TextBox 12" id="12"/>
          <p:cNvSpPr txBox="true"/>
          <p:nvPr/>
        </p:nvSpPr>
        <p:spPr>
          <a:xfrm rot="0">
            <a:off x="-123162" y="273667"/>
            <a:ext cx="6629177" cy="755033"/>
          </a:xfrm>
          <a:prstGeom prst="rect">
            <a:avLst/>
          </a:prstGeom>
        </p:spPr>
        <p:txBody>
          <a:bodyPr anchor="t" rtlCol="false" tIns="0" lIns="0" bIns="0" rIns="0">
            <a:spAutoFit/>
          </a:bodyPr>
          <a:lstStyle/>
          <a:p>
            <a:pPr algn="just" marL="949964" indent="-474982" lvl="1">
              <a:lnSpc>
                <a:spcPts val="6160"/>
              </a:lnSpc>
              <a:buAutoNum type="arabicPeriod" startAt="1"/>
            </a:pPr>
            <a:r>
              <a:rPr lang="en-US" sz="4400">
                <a:solidFill>
                  <a:srgbClr val="58856D"/>
                </a:solidFill>
                <a:latin typeface="Paytone One"/>
                <a:ea typeface="Paytone One"/>
                <a:cs typeface="Paytone One"/>
                <a:sym typeface="Paytone One"/>
              </a:rPr>
              <a:t>1.T</a:t>
            </a:r>
            <a:r>
              <a:rPr lang="en-US" sz="4400">
                <a:solidFill>
                  <a:srgbClr val="58856D"/>
                </a:solidFill>
                <a:latin typeface="Paytone One"/>
                <a:ea typeface="Paytone One"/>
                <a:cs typeface="Paytone One"/>
                <a:sym typeface="Paytone One"/>
              </a:rPr>
              <a:t>hông tin Dataset: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0">
            <a:off x="363978" y="2494603"/>
            <a:ext cx="8458910" cy="4419781"/>
          </a:xfrm>
          <a:custGeom>
            <a:avLst/>
            <a:gdLst/>
            <a:ahLst/>
            <a:cxnLst/>
            <a:rect r="r" b="b" t="t" l="l"/>
            <a:pathLst>
              <a:path h="4419781" w="8458910">
                <a:moveTo>
                  <a:pt x="0" y="0"/>
                </a:moveTo>
                <a:lnTo>
                  <a:pt x="8458910" y="0"/>
                </a:lnTo>
                <a:lnTo>
                  <a:pt x="8458910" y="4419781"/>
                </a:lnTo>
                <a:lnTo>
                  <a:pt x="0" y="4419781"/>
                </a:lnTo>
                <a:lnTo>
                  <a:pt x="0" y="0"/>
                </a:lnTo>
                <a:close/>
              </a:path>
            </a:pathLst>
          </a:custGeom>
          <a:blipFill>
            <a:blip r:embed="rId2"/>
            <a:stretch>
              <a:fillRect l="0" t="0" r="0" b="0"/>
            </a:stretch>
          </a:blipFill>
        </p:spPr>
      </p:sp>
      <p:sp>
        <p:nvSpPr>
          <p:cNvPr name="Freeform 3" id="3"/>
          <p:cNvSpPr/>
          <p:nvPr/>
        </p:nvSpPr>
        <p:spPr>
          <a:xfrm flipH="false" flipV="false" rot="0">
            <a:off x="9011249" y="2494603"/>
            <a:ext cx="8878438" cy="2790108"/>
          </a:xfrm>
          <a:custGeom>
            <a:avLst/>
            <a:gdLst/>
            <a:ahLst/>
            <a:cxnLst/>
            <a:rect r="r" b="b" t="t" l="l"/>
            <a:pathLst>
              <a:path h="2790108" w="8878438">
                <a:moveTo>
                  <a:pt x="0" y="0"/>
                </a:moveTo>
                <a:lnTo>
                  <a:pt x="8878438" y="0"/>
                </a:lnTo>
                <a:lnTo>
                  <a:pt x="8878438" y="2790108"/>
                </a:lnTo>
                <a:lnTo>
                  <a:pt x="0" y="2790108"/>
                </a:lnTo>
                <a:lnTo>
                  <a:pt x="0" y="0"/>
                </a:lnTo>
                <a:close/>
              </a:path>
            </a:pathLst>
          </a:custGeom>
          <a:blipFill>
            <a:blip r:embed="rId3"/>
            <a:stretch>
              <a:fillRect l="0" t="0" r="-2339" b="0"/>
            </a:stretch>
          </a:blipFill>
        </p:spPr>
      </p:sp>
      <p:sp>
        <p:nvSpPr>
          <p:cNvPr name="TextBox 4" id="4"/>
          <p:cNvSpPr txBox="true"/>
          <p:nvPr/>
        </p:nvSpPr>
        <p:spPr>
          <a:xfrm rot="0">
            <a:off x="1734525" y="7902379"/>
            <a:ext cx="14818951" cy="1393900"/>
          </a:xfrm>
          <a:prstGeom prst="rect">
            <a:avLst/>
          </a:prstGeom>
        </p:spPr>
        <p:txBody>
          <a:bodyPr anchor="t" rtlCol="false" tIns="0" lIns="0" bIns="0" rIns="0">
            <a:spAutoFit/>
          </a:bodyPr>
          <a:lstStyle/>
          <a:p>
            <a:pPr algn="ctr">
              <a:lnSpc>
                <a:spcPts val="5599"/>
              </a:lnSpc>
              <a:spcBef>
                <a:spcPct val="0"/>
              </a:spcBef>
            </a:pPr>
            <a:r>
              <a:rPr lang="en-US" b="true" sz="3999">
                <a:solidFill>
                  <a:srgbClr val="58856D"/>
                </a:solidFill>
                <a:latin typeface="Josefin Sans Bold"/>
                <a:ea typeface="Josefin Sans Bold"/>
                <a:cs typeface="Josefin Sans Bold"/>
                <a:sym typeface="Josefin Sans Bold"/>
              </a:rPr>
              <a:t>Nhận xét: </a:t>
            </a:r>
            <a:r>
              <a:rPr lang="en-US" sz="3999">
                <a:solidFill>
                  <a:srgbClr val="000000"/>
                </a:solidFill>
                <a:latin typeface="Josefin Sans"/>
                <a:ea typeface="Josefin Sans"/>
                <a:cs typeface="Josefin Sans"/>
                <a:sym typeface="Josefin Sans"/>
              </a:rPr>
              <a:t>Có thể thấy ban đầu dữ liệu khá “sạch”, không cần phải xử lí dữ liệu thiếu hay trùng lập.</a:t>
            </a:r>
          </a:p>
        </p:txBody>
      </p:sp>
      <p:sp>
        <p:nvSpPr>
          <p:cNvPr name="Freeform 5" id="5"/>
          <p:cNvSpPr/>
          <p:nvPr/>
        </p:nvSpPr>
        <p:spPr>
          <a:xfrm flipH="true" flipV="false" rot="-10191866">
            <a:off x="163975" y="7159540"/>
            <a:ext cx="1729449" cy="1657127"/>
          </a:xfrm>
          <a:custGeom>
            <a:avLst/>
            <a:gdLst/>
            <a:ahLst/>
            <a:cxnLst/>
            <a:rect r="r" b="b" t="t" l="l"/>
            <a:pathLst>
              <a:path h="1657127" w="1729449">
                <a:moveTo>
                  <a:pt x="1729450" y="0"/>
                </a:moveTo>
                <a:lnTo>
                  <a:pt x="0" y="0"/>
                </a:lnTo>
                <a:lnTo>
                  <a:pt x="0" y="1657127"/>
                </a:lnTo>
                <a:lnTo>
                  <a:pt x="1729450" y="1657127"/>
                </a:lnTo>
                <a:lnTo>
                  <a:pt x="172945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495723" y="4296961"/>
            <a:ext cx="4770195" cy="3436528"/>
          </a:xfrm>
          <a:custGeom>
            <a:avLst/>
            <a:gdLst/>
            <a:ahLst/>
            <a:cxnLst/>
            <a:rect r="r" b="b" t="t" l="l"/>
            <a:pathLst>
              <a:path h="3436528" w="4770195">
                <a:moveTo>
                  <a:pt x="0" y="0"/>
                </a:moveTo>
                <a:lnTo>
                  <a:pt x="4770194" y="0"/>
                </a:lnTo>
                <a:lnTo>
                  <a:pt x="4770194" y="3436528"/>
                </a:lnTo>
                <a:lnTo>
                  <a:pt x="0" y="3436528"/>
                </a:lnTo>
                <a:lnTo>
                  <a:pt x="0" y="0"/>
                </a:lnTo>
                <a:close/>
              </a:path>
            </a:pathLst>
          </a:custGeom>
          <a:blipFill>
            <a:blip r:embed="rId6"/>
            <a:stretch>
              <a:fillRect l="0" t="0" r="0" b="0"/>
            </a:stretch>
          </a:blipFill>
        </p:spPr>
      </p:sp>
      <p:sp>
        <p:nvSpPr>
          <p:cNvPr name="TextBox 7" id="7"/>
          <p:cNvSpPr txBox="true"/>
          <p:nvPr/>
        </p:nvSpPr>
        <p:spPr>
          <a:xfrm rot="0">
            <a:off x="11038981" y="1431012"/>
            <a:ext cx="5226937" cy="615950"/>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Josefin Sans"/>
                <a:ea typeface="Josefin Sans"/>
                <a:cs typeface="Josefin Sans"/>
                <a:sym typeface="Josefin Sans"/>
              </a:rPr>
              <a:t>Kiểm tra dữ liệu trùng lập</a:t>
            </a:r>
          </a:p>
        </p:txBody>
      </p:sp>
      <p:sp>
        <p:nvSpPr>
          <p:cNvPr name="TextBox 8" id="8"/>
          <p:cNvSpPr txBox="true"/>
          <p:nvPr/>
        </p:nvSpPr>
        <p:spPr>
          <a:xfrm rot="0">
            <a:off x="363978" y="273667"/>
            <a:ext cx="10865104" cy="755033"/>
          </a:xfrm>
          <a:prstGeom prst="rect">
            <a:avLst/>
          </a:prstGeom>
        </p:spPr>
        <p:txBody>
          <a:bodyPr anchor="t" rtlCol="false" tIns="0" lIns="0" bIns="0" rIns="0">
            <a:spAutoFit/>
          </a:bodyPr>
          <a:lstStyle/>
          <a:p>
            <a:pPr algn="just">
              <a:lnSpc>
                <a:spcPts val="6160"/>
              </a:lnSpc>
            </a:pPr>
            <a:r>
              <a:rPr lang="en-US" sz="4400">
                <a:solidFill>
                  <a:srgbClr val="58856D"/>
                </a:solidFill>
                <a:latin typeface="Paytone One"/>
                <a:ea typeface="Paytone One"/>
                <a:cs typeface="Paytone One"/>
                <a:sym typeface="Paytone One"/>
              </a:rPr>
              <a:t>1.2. Kiểm</a:t>
            </a:r>
            <a:r>
              <a:rPr lang="en-US" sz="4400">
                <a:solidFill>
                  <a:srgbClr val="58856D"/>
                </a:solidFill>
                <a:latin typeface="Paytone One"/>
                <a:ea typeface="Paytone One"/>
                <a:cs typeface="Paytone One"/>
                <a:sym typeface="Paytone One"/>
              </a:rPr>
              <a:t> tra dữ liệu thếu và trùng lặp::</a:t>
            </a:r>
          </a:p>
        </p:txBody>
      </p:sp>
      <p:sp>
        <p:nvSpPr>
          <p:cNvPr name="TextBox 9" id="9"/>
          <p:cNvSpPr txBox="true"/>
          <p:nvPr/>
        </p:nvSpPr>
        <p:spPr>
          <a:xfrm rot="0">
            <a:off x="1955850" y="1450062"/>
            <a:ext cx="4987789" cy="596901"/>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Josefin Sans"/>
                <a:ea typeface="Josefin Sans"/>
                <a:cs typeface="Josefin Sans"/>
                <a:sym typeface="Josefin Sans"/>
              </a:rPr>
              <a:t>Kiểm tra lại dữ liệu thiếu</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0">
            <a:off x="178779" y="1659265"/>
            <a:ext cx="9242341" cy="4944652"/>
          </a:xfrm>
          <a:custGeom>
            <a:avLst/>
            <a:gdLst/>
            <a:ahLst/>
            <a:cxnLst/>
            <a:rect r="r" b="b" t="t" l="l"/>
            <a:pathLst>
              <a:path h="4944652" w="9242341">
                <a:moveTo>
                  <a:pt x="0" y="0"/>
                </a:moveTo>
                <a:lnTo>
                  <a:pt x="9242341" y="0"/>
                </a:lnTo>
                <a:lnTo>
                  <a:pt x="9242341" y="4944653"/>
                </a:lnTo>
                <a:lnTo>
                  <a:pt x="0" y="4944653"/>
                </a:lnTo>
                <a:lnTo>
                  <a:pt x="0" y="0"/>
                </a:lnTo>
                <a:close/>
              </a:path>
            </a:pathLst>
          </a:custGeom>
          <a:blipFill>
            <a:blip r:embed="rId2"/>
            <a:stretch>
              <a:fillRect l="0" t="0" r="0" b="0"/>
            </a:stretch>
          </a:blipFill>
        </p:spPr>
      </p:sp>
      <p:sp>
        <p:nvSpPr>
          <p:cNvPr name="Freeform 3" id="3"/>
          <p:cNvSpPr/>
          <p:nvPr/>
        </p:nvSpPr>
        <p:spPr>
          <a:xfrm flipH="false" flipV="false" rot="0">
            <a:off x="178779" y="6772571"/>
            <a:ext cx="9242341" cy="2072205"/>
          </a:xfrm>
          <a:custGeom>
            <a:avLst/>
            <a:gdLst/>
            <a:ahLst/>
            <a:cxnLst/>
            <a:rect r="r" b="b" t="t" l="l"/>
            <a:pathLst>
              <a:path h="2072205" w="9242341">
                <a:moveTo>
                  <a:pt x="0" y="0"/>
                </a:moveTo>
                <a:lnTo>
                  <a:pt x="9242341" y="0"/>
                </a:lnTo>
                <a:lnTo>
                  <a:pt x="9242341" y="2072204"/>
                </a:lnTo>
                <a:lnTo>
                  <a:pt x="0" y="2072204"/>
                </a:lnTo>
                <a:lnTo>
                  <a:pt x="0" y="0"/>
                </a:lnTo>
                <a:close/>
              </a:path>
            </a:pathLst>
          </a:custGeom>
          <a:blipFill>
            <a:blip r:embed="rId3"/>
            <a:stretch>
              <a:fillRect l="0" t="0" r="-204" b="0"/>
            </a:stretch>
          </a:blipFill>
        </p:spPr>
      </p:sp>
      <p:grpSp>
        <p:nvGrpSpPr>
          <p:cNvPr name="Group 4" id="4"/>
          <p:cNvGrpSpPr/>
          <p:nvPr/>
        </p:nvGrpSpPr>
        <p:grpSpPr>
          <a:xfrm rot="0">
            <a:off x="9534586" y="5794110"/>
            <a:ext cx="8650561" cy="4029274"/>
            <a:chOff x="0" y="0"/>
            <a:chExt cx="11534082" cy="5372366"/>
          </a:xfrm>
        </p:grpSpPr>
        <p:grpSp>
          <p:nvGrpSpPr>
            <p:cNvPr name="Group 5" id="5"/>
            <p:cNvGrpSpPr/>
            <p:nvPr/>
          </p:nvGrpSpPr>
          <p:grpSpPr>
            <a:xfrm rot="0">
              <a:off x="0" y="0"/>
              <a:ext cx="11534082" cy="5372366"/>
              <a:chOff x="0" y="0"/>
              <a:chExt cx="2278337" cy="1061208"/>
            </a:xfrm>
          </p:grpSpPr>
          <p:sp>
            <p:nvSpPr>
              <p:cNvPr name="Freeform 6" id="6"/>
              <p:cNvSpPr/>
              <p:nvPr/>
            </p:nvSpPr>
            <p:spPr>
              <a:xfrm flipH="false" flipV="false" rot="0">
                <a:off x="0" y="0"/>
                <a:ext cx="2278337" cy="1061208"/>
              </a:xfrm>
              <a:custGeom>
                <a:avLst/>
                <a:gdLst/>
                <a:ahLst/>
                <a:cxnLst/>
                <a:rect r="r" b="b" t="t" l="l"/>
                <a:pathLst>
                  <a:path h="1061208" w="2278337">
                    <a:moveTo>
                      <a:pt x="28639" y="0"/>
                    </a:moveTo>
                    <a:lnTo>
                      <a:pt x="2249698" y="0"/>
                    </a:lnTo>
                    <a:cubicBezTo>
                      <a:pt x="2265515" y="0"/>
                      <a:pt x="2278337" y="12822"/>
                      <a:pt x="2278337" y="28639"/>
                    </a:cubicBezTo>
                    <a:lnTo>
                      <a:pt x="2278337" y="1032569"/>
                    </a:lnTo>
                    <a:cubicBezTo>
                      <a:pt x="2278337" y="1048386"/>
                      <a:pt x="2265515" y="1061208"/>
                      <a:pt x="2249698" y="1061208"/>
                    </a:cubicBezTo>
                    <a:lnTo>
                      <a:pt x="28639" y="1061208"/>
                    </a:lnTo>
                    <a:cubicBezTo>
                      <a:pt x="12822" y="1061208"/>
                      <a:pt x="0" y="1048386"/>
                      <a:pt x="0" y="1032569"/>
                    </a:cubicBezTo>
                    <a:lnTo>
                      <a:pt x="0" y="28639"/>
                    </a:lnTo>
                    <a:cubicBezTo>
                      <a:pt x="0" y="12822"/>
                      <a:pt x="12822" y="0"/>
                      <a:pt x="28639" y="0"/>
                    </a:cubicBezTo>
                    <a:close/>
                  </a:path>
                </a:pathLst>
              </a:custGeom>
              <a:solidFill>
                <a:srgbClr val="000000">
                  <a:alpha val="0"/>
                </a:srgbClr>
              </a:solidFill>
              <a:ln w="38100" cap="rnd">
                <a:solidFill>
                  <a:srgbClr val="E3849A"/>
                </a:solidFill>
                <a:prstDash val="solid"/>
                <a:round/>
              </a:ln>
            </p:spPr>
          </p:sp>
          <p:sp>
            <p:nvSpPr>
              <p:cNvPr name="TextBox 7" id="7"/>
              <p:cNvSpPr txBox="true"/>
              <p:nvPr/>
            </p:nvSpPr>
            <p:spPr>
              <a:xfrm>
                <a:off x="0" y="-85725"/>
                <a:ext cx="2278337" cy="1146933"/>
              </a:xfrm>
              <a:prstGeom prst="rect">
                <a:avLst/>
              </a:prstGeom>
            </p:spPr>
            <p:txBody>
              <a:bodyPr anchor="ctr" rtlCol="false" tIns="50800" lIns="50800" bIns="50800" rIns="50800"/>
              <a:lstStyle/>
              <a:p>
                <a:pPr algn="ctr">
                  <a:lnSpc>
                    <a:spcPts val="3506"/>
                  </a:lnSpc>
                </a:pPr>
              </a:p>
            </p:txBody>
          </p:sp>
        </p:grpSp>
        <p:sp>
          <p:nvSpPr>
            <p:cNvPr name="TextBox 8" id="8"/>
            <p:cNvSpPr txBox="true"/>
            <p:nvPr/>
          </p:nvSpPr>
          <p:spPr>
            <a:xfrm rot="0">
              <a:off x="210763" y="254041"/>
              <a:ext cx="11123639" cy="4845897"/>
            </a:xfrm>
            <a:prstGeom prst="rect">
              <a:avLst/>
            </a:prstGeom>
          </p:spPr>
          <p:txBody>
            <a:bodyPr anchor="t" rtlCol="false" tIns="0" lIns="0" bIns="0" rIns="0">
              <a:spAutoFit/>
            </a:bodyPr>
            <a:lstStyle/>
            <a:p>
              <a:pPr algn="l">
                <a:lnSpc>
                  <a:spcPts val="3639"/>
                </a:lnSpc>
                <a:spcBef>
                  <a:spcPct val="0"/>
                </a:spcBef>
              </a:pPr>
              <a:r>
                <a:rPr lang="en-US" sz="2599">
                  <a:solidFill>
                    <a:srgbClr val="000000"/>
                  </a:solidFill>
                  <a:latin typeface="Josefin Sans"/>
                  <a:ea typeface="Josefin Sans"/>
                  <a:cs typeface="Josefin Sans"/>
                  <a:sym typeface="Josefin Sans"/>
                </a:rPr>
                <a:t>Nhận xét tổng quan các biến:</a:t>
              </a:r>
            </a:p>
            <a:p>
              <a:pPr algn="l" marL="561336" indent="-280668" lvl="1">
                <a:lnSpc>
                  <a:spcPts val="3639"/>
                </a:lnSpc>
                <a:buFont typeface="Arial"/>
                <a:buChar char="•"/>
              </a:pPr>
              <a:r>
                <a:rPr lang="en-US" sz="2599">
                  <a:solidFill>
                    <a:srgbClr val="000000"/>
                  </a:solidFill>
                  <a:latin typeface="Josefin Sans"/>
                  <a:ea typeface="Josefin Sans"/>
                  <a:cs typeface="Josefin Sans"/>
                  <a:sym typeface="Josefin Sans"/>
                </a:rPr>
                <a:t>Age: 15–22 tuổi, trung bình ~16.7; phần lớn 16–18 tuổi.</a:t>
              </a:r>
            </a:p>
            <a:p>
              <a:pPr algn="l" marL="561336" indent="-280668" lvl="1">
                <a:lnSpc>
                  <a:spcPts val="3639"/>
                </a:lnSpc>
                <a:buFont typeface="Arial"/>
                <a:buChar char="•"/>
              </a:pPr>
              <a:r>
                <a:rPr lang="en-US" sz="2599">
                  <a:solidFill>
                    <a:srgbClr val="000000"/>
                  </a:solidFill>
                  <a:latin typeface="Josefin Sans"/>
                  <a:ea typeface="Josefin Sans"/>
                  <a:cs typeface="Josefin Sans"/>
                  <a:sym typeface="Josefin Sans"/>
                </a:rPr>
                <a:t>Studytime: Trung bình ~2.0; đa số học 1–2h/ngày </a:t>
              </a:r>
            </a:p>
            <a:p>
              <a:pPr algn="l" marL="561336" indent="-280668" lvl="1">
                <a:lnSpc>
                  <a:spcPts val="3639"/>
                </a:lnSpc>
                <a:buFont typeface="Arial"/>
                <a:buChar char="•"/>
              </a:pPr>
              <a:r>
                <a:rPr lang="en-US" sz="2599">
                  <a:solidFill>
                    <a:srgbClr val="000000"/>
                  </a:solidFill>
                  <a:latin typeface="Josefin Sans"/>
                  <a:ea typeface="Josefin Sans"/>
                  <a:cs typeface="Josefin Sans"/>
                  <a:sym typeface="Josefin Sans"/>
                </a:rPr>
                <a:t>Failures: Trung bình ~0.33; 75% không trượt</a:t>
              </a:r>
            </a:p>
            <a:p>
              <a:pPr algn="l" marL="561336" indent="-280668" lvl="1">
                <a:lnSpc>
                  <a:spcPts val="3639"/>
                </a:lnSpc>
                <a:buFont typeface="Arial"/>
                <a:buChar char="•"/>
              </a:pPr>
              <a:r>
                <a:rPr lang="en-US" sz="2599">
                  <a:solidFill>
                    <a:srgbClr val="000000"/>
                  </a:solidFill>
                  <a:latin typeface="Josefin Sans"/>
                  <a:ea typeface="Josefin Sans"/>
                  <a:cs typeface="Josefin Sans"/>
                  <a:sym typeface="Josefin Sans"/>
                </a:rPr>
                <a:t>Famrel: TB ~3.9; chủ yếu 4–5 </a:t>
              </a:r>
            </a:p>
            <a:p>
              <a:pPr algn="l" marL="561336" indent="-280668" lvl="1">
                <a:lnSpc>
                  <a:spcPts val="3639"/>
                </a:lnSpc>
                <a:buFont typeface="Arial"/>
                <a:buChar char="•"/>
              </a:pPr>
              <a:r>
                <a:rPr lang="en-US" sz="2599">
                  <a:solidFill>
                    <a:srgbClr val="000000"/>
                  </a:solidFill>
                  <a:latin typeface="Josefin Sans"/>
                  <a:ea typeface="Josefin Sans"/>
                  <a:cs typeface="Josefin Sans"/>
                  <a:sym typeface="Josefin Sans"/>
                </a:rPr>
                <a:t>Freetime: TB ~3.2; phân bố cân bằng </a:t>
              </a:r>
            </a:p>
            <a:p>
              <a:pPr algn="l" marL="561336" indent="-280668" lvl="1">
                <a:lnSpc>
                  <a:spcPts val="3639"/>
                </a:lnSpc>
                <a:buFont typeface="Arial"/>
                <a:buChar char="•"/>
              </a:pPr>
              <a:r>
                <a:rPr lang="en-US" sz="2599">
                  <a:solidFill>
                    <a:srgbClr val="000000"/>
                  </a:solidFill>
                  <a:latin typeface="Josefin Sans"/>
                  <a:ea typeface="Josefin Sans"/>
                  <a:cs typeface="Josefin Sans"/>
                  <a:sym typeface="Josefin Sans"/>
                </a:rPr>
                <a:t>Absences: TB ~5.7; 75% ≤ 8 buổi, tồn tại học sinh vắng nhiều buổi (vắng &gt;50).</a:t>
              </a:r>
            </a:p>
          </p:txBody>
        </p:sp>
      </p:grpSp>
      <p:grpSp>
        <p:nvGrpSpPr>
          <p:cNvPr name="Group 9" id="9"/>
          <p:cNvGrpSpPr/>
          <p:nvPr/>
        </p:nvGrpSpPr>
        <p:grpSpPr>
          <a:xfrm rot="0">
            <a:off x="9534586" y="2258303"/>
            <a:ext cx="8650561" cy="2748528"/>
            <a:chOff x="0" y="0"/>
            <a:chExt cx="11534082" cy="3664704"/>
          </a:xfrm>
        </p:grpSpPr>
        <p:grpSp>
          <p:nvGrpSpPr>
            <p:cNvPr name="Group 10" id="10"/>
            <p:cNvGrpSpPr/>
            <p:nvPr/>
          </p:nvGrpSpPr>
          <p:grpSpPr>
            <a:xfrm rot="0">
              <a:off x="0" y="0"/>
              <a:ext cx="11534082" cy="3664704"/>
              <a:chOff x="0" y="0"/>
              <a:chExt cx="2278337" cy="723892"/>
            </a:xfrm>
          </p:grpSpPr>
          <p:sp>
            <p:nvSpPr>
              <p:cNvPr name="Freeform 11" id="11"/>
              <p:cNvSpPr/>
              <p:nvPr/>
            </p:nvSpPr>
            <p:spPr>
              <a:xfrm flipH="false" flipV="false" rot="0">
                <a:off x="0" y="0"/>
                <a:ext cx="2278337" cy="723892"/>
              </a:xfrm>
              <a:custGeom>
                <a:avLst/>
                <a:gdLst/>
                <a:ahLst/>
                <a:cxnLst/>
                <a:rect r="r" b="b" t="t" l="l"/>
                <a:pathLst>
                  <a:path h="723892" w="2278337">
                    <a:moveTo>
                      <a:pt x="28639" y="0"/>
                    </a:moveTo>
                    <a:lnTo>
                      <a:pt x="2249698" y="0"/>
                    </a:lnTo>
                    <a:cubicBezTo>
                      <a:pt x="2265515" y="0"/>
                      <a:pt x="2278337" y="12822"/>
                      <a:pt x="2278337" y="28639"/>
                    </a:cubicBezTo>
                    <a:lnTo>
                      <a:pt x="2278337" y="695253"/>
                    </a:lnTo>
                    <a:cubicBezTo>
                      <a:pt x="2278337" y="711070"/>
                      <a:pt x="2265515" y="723892"/>
                      <a:pt x="2249698" y="723892"/>
                    </a:cubicBezTo>
                    <a:lnTo>
                      <a:pt x="28639" y="723892"/>
                    </a:lnTo>
                    <a:cubicBezTo>
                      <a:pt x="12822" y="723892"/>
                      <a:pt x="0" y="711070"/>
                      <a:pt x="0" y="695253"/>
                    </a:cubicBezTo>
                    <a:lnTo>
                      <a:pt x="0" y="28639"/>
                    </a:lnTo>
                    <a:cubicBezTo>
                      <a:pt x="0" y="12822"/>
                      <a:pt x="12822" y="0"/>
                      <a:pt x="28639" y="0"/>
                    </a:cubicBezTo>
                    <a:close/>
                  </a:path>
                </a:pathLst>
              </a:custGeom>
              <a:solidFill>
                <a:srgbClr val="000000">
                  <a:alpha val="0"/>
                </a:srgbClr>
              </a:solidFill>
              <a:ln w="38100" cap="rnd">
                <a:solidFill>
                  <a:srgbClr val="E3849A"/>
                </a:solidFill>
                <a:prstDash val="solid"/>
                <a:round/>
              </a:ln>
            </p:spPr>
          </p:sp>
          <p:sp>
            <p:nvSpPr>
              <p:cNvPr name="TextBox 12" id="12"/>
              <p:cNvSpPr txBox="true"/>
              <p:nvPr/>
            </p:nvSpPr>
            <p:spPr>
              <a:xfrm>
                <a:off x="0" y="-85725"/>
                <a:ext cx="2278337" cy="809617"/>
              </a:xfrm>
              <a:prstGeom prst="rect">
                <a:avLst/>
              </a:prstGeom>
            </p:spPr>
            <p:txBody>
              <a:bodyPr anchor="ctr" rtlCol="false" tIns="50800" lIns="50800" bIns="50800" rIns="50800"/>
              <a:lstStyle/>
              <a:p>
                <a:pPr algn="ctr">
                  <a:lnSpc>
                    <a:spcPts val="3506"/>
                  </a:lnSpc>
                </a:pPr>
              </a:p>
            </p:txBody>
          </p:sp>
        </p:grpSp>
        <p:sp>
          <p:nvSpPr>
            <p:cNvPr name="TextBox 13" id="13"/>
            <p:cNvSpPr txBox="true"/>
            <p:nvPr/>
          </p:nvSpPr>
          <p:spPr>
            <a:xfrm rot="0">
              <a:off x="375766" y="364113"/>
              <a:ext cx="10945053" cy="2920428"/>
            </a:xfrm>
            <a:prstGeom prst="rect">
              <a:avLst/>
            </a:prstGeom>
          </p:spPr>
          <p:txBody>
            <a:bodyPr anchor="t" rtlCol="false" tIns="0" lIns="0" bIns="0" rIns="0">
              <a:spAutoFit/>
            </a:bodyPr>
            <a:lstStyle/>
            <a:p>
              <a:pPr algn="l">
                <a:lnSpc>
                  <a:spcPts val="2860"/>
                </a:lnSpc>
                <a:spcBef>
                  <a:spcPct val="0"/>
                </a:spcBef>
              </a:pPr>
              <a:r>
                <a:rPr lang="en-US" sz="2600">
                  <a:solidFill>
                    <a:srgbClr val="000000"/>
                  </a:solidFill>
                  <a:latin typeface="Josefin Sans"/>
                  <a:ea typeface="Josefin Sans"/>
                  <a:cs typeface="Josefin Sans"/>
                  <a:sym typeface="Josefin Sans"/>
                </a:rPr>
                <a:t>16 cột kiểu số (int64): age, Medu, Fedu, traveltime, studytime, failures,...</a:t>
              </a:r>
            </a:p>
            <a:p>
              <a:pPr algn="l">
                <a:lnSpc>
                  <a:spcPts val="2860"/>
                </a:lnSpc>
                <a:spcBef>
                  <a:spcPct val="0"/>
                </a:spcBef>
              </a:pPr>
            </a:p>
            <a:p>
              <a:pPr algn="l">
                <a:lnSpc>
                  <a:spcPts val="2860"/>
                </a:lnSpc>
                <a:spcBef>
                  <a:spcPct val="0"/>
                </a:spcBef>
              </a:pPr>
              <a:r>
                <a:rPr lang="en-US" sz="2600">
                  <a:solidFill>
                    <a:srgbClr val="000000"/>
                  </a:solidFill>
                  <a:latin typeface="Josefin Sans"/>
                  <a:ea typeface="Josefin Sans"/>
                  <a:cs typeface="Josefin Sans"/>
                  <a:sym typeface="Josefin Sans"/>
                </a:rPr>
                <a:t>17 cột kiểu object (dạng chuỗi/category):</a:t>
              </a:r>
            </a:p>
            <a:p>
              <a:pPr algn="l">
                <a:lnSpc>
                  <a:spcPts val="2860"/>
                </a:lnSpc>
                <a:spcBef>
                  <a:spcPct val="0"/>
                </a:spcBef>
              </a:pPr>
              <a:r>
                <a:rPr lang="en-US" sz="2600">
                  <a:solidFill>
                    <a:srgbClr val="000000"/>
                  </a:solidFill>
                  <a:latin typeface="Josefin Sans"/>
                  <a:ea typeface="Josefin Sans"/>
                  <a:cs typeface="Josefin Sans"/>
                  <a:sym typeface="Josefin Sans"/>
                </a:rPr>
                <a:t>school, sex, address, famsize, Pstatus, Mjob, Fjob, reason, guardian,...</a:t>
              </a:r>
            </a:p>
          </p:txBody>
        </p:sp>
      </p:grpSp>
      <p:sp>
        <p:nvSpPr>
          <p:cNvPr name="Freeform 14" id="14"/>
          <p:cNvSpPr/>
          <p:nvPr/>
        </p:nvSpPr>
        <p:spPr>
          <a:xfrm flipH="true" flipV="false" rot="-6824509">
            <a:off x="9279478" y="1140786"/>
            <a:ext cx="1135356" cy="1036959"/>
          </a:xfrm>
          <a:custGeom>
            <a:avLst/>
            <a:gdLst/>
            <a:ahLst/>
            <a:cxnLst/>
            <a:rect r="r" b="b" t="t" l="l"/>
            <a:pathLst>
              <a:path h="1036959" w="1135356">
                <a:moveTo>
                  <a:pt x="1135356" y="0"/>
                </a:moveTo>
                <a:lnTo>
                  <a:pt x="0" y="0"/>
                </a:lnTo>
                <a:lnTo>
                  <a:pt x="0" y="1036959"/>
                </a:lnTo>
                <a:lnTo>
                  <a:pt x="1135356" y="1036959"/>
                </a:lnTo>
                <a:lnTo>
                  <a:pt x="113535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646299">
            <a:off x="8624901" y="8941736"/>
            <a:ext cx="1135356" cy="1036959"/>
          </a:xfrm>
          <a:custGeom>
            <a:avLst/>
            <a:gdLst/>
            <a:ahLst/>
            <a:cxnLst/>
            <a:rect r="r" b="b" t="t" l="l"/>
            <a:pathLst>
              <a:path h="1036959" w="1135356">
                <a:moveTo>
                  <a:pt x="0" y="0"/>
                </a:moveTo>
                <a:lnTo>
                  <a:pt x="1135356" y="0"/>
                </a:lnTo>
                <a:lnTo>
                  <a:pt x="1135356" y="1036959"/>
                </a:lnTo>
                <a:lnTo>
                  <a:pt x="0" y="10369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5340758" y="337572"/>
            <a:ext cx="2681223" cy="1920731"/>
          </a:xfrm>
          <a:custGeom>
            <a:avLst/>
            <a:gdLst/>
            <a:ahLst/>
            <a:cxnLst/>
            <a:rect r="r" b="b" t="t" l="l"/>
            <a:pathLst>
              <a:path h="1920731" w="2681223">
                <a:moveTo>
                  <a:pt x="0" y="0"/>
                </a:moveTo>
                <a:lnTo>
                  <a:pt x="2681223" y="0"/>
                </a:lnTo>
                <a:lnTo>
                  <a:pt x="2681223" y="1920731"/>
                </a:lnTo>
                <a:lnTo>
                  <a:pt x="0" y="19207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363978" y="273667"/>
            <a:ext cx="5505524" cy="755033"/>
          </a:xfrm>
          <a:prstGeom prst="rect">
            <a:avLst/>
          </a:prstGeom>
        </p:spPr>
        <p:txBody>
          <a:bodyPr anchor="t" rtlCol="false" tIns="0" lIns="0" bIns="0" rIns="0">
            <a:spAutoFit/>
          </a:bodyPr>
          <a:lstStyle/>
          <a:p>
            <a:pPr algn="just">
              <a:lnSpc>
                <a:spcPts val="6160"/>
              </a:lnSpc>
            </a:pPr>
            <a:r>
              <a:rPr lang="en-US" sz="4400">
                <a:solidFill>
                  <a:srgbClr val="58856D"/>
                </a:solidFill>
                <a:latin typeface="Paytone One"/>
                <a:ea typeface="Paytone One"/>
                <a:cs typeface="Paytone One"/>
                <a:sym typeface="Paytone One"/>
              </a:rPr>
              <a:t>1.3. Thống</a:t>
            </a:r>
            <a:r>
              <a:rPr lang="en-US" sz="4400">
                <a:solidFill>
                  <a:srgbClr val="58856D"/>
                </a:solidFill>
                <a:latin typeface="Paytone One"/>
                <a:ea typeface="Paytone One"/>
                <a:cs typeface="Paytone One"/>
                <a:sym typeface="Paytone One"/>
              </a:rPr>
              <a:t> kê mô tả:</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grpSp>
        <p:nvGrpSpPr>
          <p:cNvPr name="Group 2" id="2"/>
          <p:cNvGrpSpPr/>
          <p:nvPr/>
        </p:nvGrpSpPr>
        <p:grpSpPr>
          <a:xfrm rot="0">
            <a:off x="1028700" y="1392562"/>
            <a:ext cx="10018880" cy="8435293"/>
            <a:chOff x="0" y="0"/>
            <a:chExt cx="13358507" cy="11247057"/>
          </a:xfrm>
        </p:grpSpPr>
        <p:grpSp>
          <p:nvGrpSpPr>
            <p:cNvPr name="Group 3" id="3"/>
            <p:cNvGrpSpPr/>
            <p:nvPr/>
          </p:nvGrpSpPr>
          <p:grpSpPr>
            <a:xfrm rot="0">
              <a:off x="0" y="0"/>
              <a:ext cx="13358507" cy="11247057"/>
              <a:chOff x="0" y="0"/>
              <a:chExt cx="1567322" cy="1319590"/>
            </a:xfrm>
          </p:grpSpPr>
          <p:sp>
            <p:nvSpPr>
              <p:cNvPr name="Freeform 4" id="4"/>
              <p:cNvSpPr/>
              <p:nvPr/>
            </p:nvSpPr>
            <p:spPr>
              <a:xfrm flipH="false" flipV="false" rot="0">
                <a:off x="0" y="0"/>
                <a:ext cx="1567322" cy="1319590"/>
              </a:xfrm>
              <a:custGeom>
                <a:avLst/>
                <a:gdLst/>
                <a:ahLst/>
                <a:cxnLst/>
                <a:rect r="r" b="b" t="t" l="l"/>
                <a:pathLst>
                  <a:path h="1319590" w="1567322">
                    <a:moveTo>
                      <a:pt x="15534" y="0"/>
                    </a:moveTo>
                    <a:lnTo>
                      <a:pt x="1551788" y="0"/>
                    </a:lnTo>
                    <a:cubicBezTo>
                      <a:pt x="1560367" y="0"/>
                      <a:pt x="1567322" y="6955"/>
                      <a:pt x="1567322" y="15534"/>
                    </a:cubicBezTo>
                    <a:lnTo>
                      <a:pt x="1567322" y="1304057"/>
                    </a:lnTo>
                    <a:cubicBezTo>
                      <a:pt x="1567322" y="1308176"/>
                      <a:pt x="1565685" y="1312127"/>
                      <a:pt x="1562772" y="1315041"/>
                    </a:cubicBezTo>
                    <a:cubicBezTo>
                      <a:pt x="1559859" y="1317954"/>
                      <a:pt x="1555908" y="1319590"/>
                      <a:pt x="1551788" y="1319590"/>
                    </a:cubicBezTo>
                    <a:lnTo>
                      <a:pt x="15534" y="1319590"/>
                    </a:lnTo>
                    <a:cubicBezTo>
                      <a:pt x="6955" y="1319590"/>
                      <a:pt x="0" y="1312636"/>
                      <a:pt x="0" y="1304057"/>
                    </a:cubicBezTo>
                    <a:lnTo>
                      <a:pt x="0" y="15534"/>
                    </a:lnTo>
                    <a:cubicBezTo>
                      <a:pt x="0" y="6955"/>
                      <a:pt x="6955" y="0"/>
                      <a:pt x="15534" y="0"/>
                    </a:cubicBezTo>
                    <a:close/>
                  </a:path>
                </a:pathLst>
              </a:custGeom>
              <a:solidFill>
                <a:srgbClr val="90BEAB"/>
              </a:solidFill>
              <a:ln cap="sq">
                <a:noFill/>
                <a:prstDash val="solid"/>
                <a:miter/>
              </a:ln>
            </p:spPr>
          </p:sp>
          <p:sp>
            <p:nvSpPr>
              <p:cNvPr name="TextBox 5" id="5"/>
              <p:cNvSpPr txBox="true"/>
              <p:nvPr/>
            </p:nvSpPr>
            <p:spPr>
              <a:xfrm>
                <a:off x="0" y="-66675"/>
                <a:ext cx="1567322" cy="1386265"/>
              </a:xfrm>
              <a:prstGeom prst="rect">
                <a:avLst/>
              </a:prstGeom>
            </p:spPr>
            <p:txBody>
              <a:bodyPr anchor="ctr" rtlCol="false" tIns="52015" lIns="52015" bIns="52015" rIns="52015"/>
              <a:lstStyle/>
              <a:p>
                <a:pPr algn="ctr">
                  <a:lnSpc>
                    <a:spcPts val="2999"/>
                  </a:lnSpc>
                </a:pPr>
              </a:p>
            </p:txBody>
          </p:sp>
        </p:grpSp>
        <p:sp>
          <p:nvSpPr>
            <p:cNvPr name="Freeform 6" id="6"/>
            <p:cNvSpPr/>
            <p:nvPr/>
          </p:nvSpPr>
          <p:spPr>
            <a:xfrm flipH="false" flipV="false" rot="0">
              <a:off x="372401" y="264835"/>
              <a:ext cx="12617556" cy="10614519"/>
            </a:xfrm>
            <a:custGeom>
              <a:avLst/>
              <a:gdLst/>
              <a:ahLst/>
              <a:cxnLst/>
              <a:rect r="r" b="b" t="t" l="l"/>
              <a:pathLst>
                <a:path h="10614519" w="12617556">
                  <a:moveTo>
                    <a:pt x="0" y="0"/>
                  </a:moveTo>
                  <a:lnTo>
                    <a:pt x="12617556" y="0"/>
                  </a:lnTo>
                  <a:lnTo>
                    <a:pt x="12617556" y="10614519"/>
                  </a:lnTo>
                  <a:lnTo>
                    <a:pt x="0" y="10614519"/>
                  </a:lnTo>
                  <a:lnTo>
                    <a:pt x="0" y="0"/>
                  </a:lnTo>
                  <a:close/>
                </a:path>
              </a:pathLst>
            </a:custGeom>
            <a:blipFill>
              <a:blip r:embed="rId2"/>
              <a:stretch>
                <a:fillRect l="0" t="0" r="0" b="0"/>
              </a:stretch>
            </a:blipFill>
          </p:spPr>
        </p:sp>
      </p:grpSp>
      <p:grpSp>
        <p:nvGrpSpPr>
          <p:cNvPr name="Group 7" id="7"/>
          <p:cNvGrpSpPr/>
          <p:nvPr/>
        </p:nvGrpSpPr>
        <p:grpSpPr>
          <a:xfrm rot="0">
            <a:off x="11397019" y="2737380"/>
            <a:ext cx="6558170" cy="5745658"/>
            <a:chOff x="0" y="0"/>
            <a:chExt cx="8744227" cy="7660877"/>
          </a:xfrm>
        </p:grpSpPr>
        <p:sp>
          <p:nvSpPr>
            <p:cNvPr name="Freeform 8" id="8"/>
            <p:cNvSpPr/>
            <p:nvPr/>
          </p:nvSpPr>
          <p:spPr>
            <a:xfrm flipH="false" flipV="false" rot="0">
              <a:off x="0" y="4447374"/>
              <a:ext cx="8744227" cy="3213503"/>
            </a:xfrm>
            <a:custGeom>
              <a:avLst/>
              <a:gdLst/>
              <a:ahLst/>
              <a:cxnLst/>
              <a:rect r="r" b="b" t="t" l="l"/>
              <a:pathLst>
                <a:path h="3213503" w="8744227">
                  <a:moveTo>
                    <a:pt x="0" y="0"/>
                  </a:moveTo>
                  <a:lnTo>
                    <a:pt x="8744227" y="0"/>
                  </a:lnTo>
                  <a:lnTo>
                    <a:pt x="8744227" y="3213503"/>
                  </a:lnTo>
                  <a:lnTo>
                    <a:pt x="0" y="3213503"/>
                  </a:lnTo>
                  <a:lnTo>
                    <a:pt x="0" y="0"/>
                  </a:lnTo>
                  <a:close/>
                </a:path>
              </a:pathLst>
            </a:custGeom>
            <a:blipFill>
              <a:blip r:embed="rId3"/>
              <a:stretch>
                <a:fillRect l="0" t="0" r="0" b="0"/>
              </a:stretch>
            </a:blipFill>
          </p:spPr>
        </p:sp>
        <p:sp>
          <p:nvSpPr>
            <p:cNvPr name="Freeform 9" id="9"/>
            <p:cNvSpPr/>
            <p:nvPr/>
          </p:nvSpPr>
          <p:spPr>
            <a:xfrm flipH="false" flipV="false" rot="0">
              <a:off x="6506763" y="2482682"/>
              <a:ext cx="2070524" cy="1765592"/>
            </a:xfrm>
            <a:custGeom>
              <a:avLst/>
              <a:gdLst/>
              <a:ahLst/>
              <a:cxnLst/>
              <a:rect r="r" b="b" t="t" l="l"/>
              <a:pathLst>
                <a:path h="1765592" w="2070524">
                  <a:moveTo>
                    <a:pt x="0" y="0"/>
                  </a:moveTo>
                  <a:lnTo>
                    <a:pt x="2070523" y="0"/>
                  </a:lnTo>
                  <a:lnTo>
                    <a:pt x="2070523" y="1765592"/>
                  </a:lnTo>
                  <a:lnTo>
                    <a:pt x="0" y="1765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330908">
              <a:off x="2795321" y="2525888"/>
              <a:ext cx="3451319" cy="2200216"/>
            </a:xfrm>
            <a:custGeom>
              <a:avLst/>
              <a:gdLst/>
              <a:ahLst/>
              <a:cxnLst/>
              <a:rect r="r" b="b" t="t" l="l"/>
              <a:pathLst>
                <a:path h="2200216" w="3451319">
                  <a:moveTo>
                    <a:pt x="0" y="0"/>
                  </a:moveTo>
                  <a:lnTo>
                    <a:pt x="3451319" y="0"/>
                  </a:lnTo>
                  <a:lnTo>
                    <a:pt x="3451319" y="2200216"/>
                  </a:lnTo>
                  <a:lnTo>
                    <a:pt x="0" y="22002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4664" y="2047993"/>
              <a:ext cx="2847217" cy="2634970"/>
            </a:xfrm>
            <a:custGeom>
              <a:avLst/>
              <a:gdLst/>
              <a:ahLst/>
              <a:cxnLst/>
              <a:rect r="r" b="b" t="t" l="l"/>
              <a:pathLst>
                <a:path h="2634970" w="2847217">
                  <a:moveTo>
                    <a:pt x="0" y="0"/>
                  </a:moveTo>
                  <a:lnTo>
                    <a:pt x="2847217" y="0"/>
                  </a:lnTo>
                  <a:lnTo>
                    <a:pt x="2847217" y="2634970"/>
                  </a:lnTo>
                  <a:lnTo>
                    <a:pt x="0" y="26349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6125637" y="0"/>
              <a:ext cx="2451649" cy="2482682"/>
            </a:xfrm>
            <a:custGeom>
              <a:avLst/>
              <a:gdLst/>
              <a:ahLst/>
              <a:cxnLst/>
              <a:rect r="r" b="b" t="t" l="l"/>
              <a:pathLst>
                <a:path h="2482682" w="2451649">
                  <a:moveTo>
                    <a:pt x="0" y="0"/>
                  </a:moveTo>
                  <a:lnTo>
                    <a:pt x="2451649" y="0"/>
                  </a:lnTo>
                  <a:lnTo>
                    <a:pt x="2451649" y="2482682"/>
                  </a:lnTo>
                  <a:lnTo>
                    <a:pt x="0" y="24826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true" flipV="false" rot="0">
              <a:off x="1858446" y="792241"/>
              <a:ext cx="2513668" cy="1690442"/>
            </a:xfrm>
            <a:custGeom>
              <a:avLst/>
              <a:gdLst/>
              <a:ahLst/>
              <a:cxnLst/>
              <a:rect r="r" b="b" t="t" l="l"/>
              <a:pathLst>
                <a:path h="1690442" w="2513668">
                  <a:moveTo>
                    <a:pt x="2513668" y="0"/>
                  </a:moveTo>
                  <a:lnTo>
                    <a:pt x="0" y="0"/>
                  </a:lnTo>
                  <a:lnTo>
                    <a:pt x="0" y="1690441"/>
                  </a:lnTo>
                  <a:lnTo>
                    <a:pt x="2513668" y="1690441"/>
                  </a:lnTo>
                  <a:lnTo>
                    <a:pt x="2513668"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TextBox 14" id="14"/>
          <p:cNvSpPr txBox="true"/>
          <p:nvPr/>
        </p:nvSpPr>
        <p:spPr>
          <a:xfrm rot="0">
            <a:off x="363978" y="273667"/>
            <a:ext cx="5505524" cy="755033"/>
          </a:xfrm>
          <a:prstGeom prst="rect">
            <a:avLst/>
          </a:prstGeom>
        </p:spPr>
        <p:txBody>
          <a:bodyPr anchor="t" rtlCol="false" tIns="0" lIns="0" bIns="0" rIns="0">
            <a:spAutoFit/>
          </a:bodyPr>
          <a:lstStyle/>
          <a:p>
            <a:pPr algn="just">
              <a:lnSpc>
                <a:spcPts val="6160"/>
              </a:lnSpc>
            </a:pPr>
            <a:r>
              <a:rPr lang="en-US" sz="4400">
                <a:solidFill>
                  <a:srgbClr val="58856D"/>
                </a:solidFill>
                <a:latin typeface="Paytone One"/>
                <a:ea typeface="Paytone One"/>
                <a:cs typeface="Paytone One"/>
                <a:sym typeface="Paytone One"/>
              </a:rPr>
              <a:t>1.3. Thống</a:t>
            </a:r>
            <a:r>
              <a:rPr lang="en-US" sz="4400">
                <a:solidFill>
                  <a:srgbClr val="58856D"/>
                </a:solidFill>
                <a:latin typeface="Paytone One"/>
                <a:ea typeface="Paytone One"/>
                <a:cs typeface="Paytone One"/>
                <a:sym typeface="Paytone One"/>
              </a:rPr>
              <a:t> kê mô tả:</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0">
            <a:off x="370899" y="3767478"/>
            <a:ext cx="8615302" cy="5847636"/>
          </a:xfrm>
          <a:custGeom>
            <a:avLst/>
            <a:gdLst/>
            <a:ahLst/>
            <a:cxnLst/>
            <a:rect r="r" b="b" t="t" l="l"/>
            <a:pathLst>
              <a:path h="5847636" w="8615302">
                <a:moveTo>
                  <a:pt x="0" y="0"/>
                </a:moveTo>
                <a:lnTo>
                  <a:pt x="8615302" y="0"/>
                </a:lnTo>
                <a:lnTo>
                  <a:pt x="8615302" y="5847637"/>
                </a:lnTo>
                <a:lnTo>
                  <a:pt x="0" y="5847637"/>
                </a:lnTo>
                <a:lnTo>
                  <a:pt x="0" y="0"/>
                </a:lnTo>
                <a:close/>
              </a:path>
            </a:pathLst>
          </a:custGeom>
          <a:blipFill>
            <a:blip r:embed="rId2"/>
            <a:stretch>
              <a:fillRect l="0" t="0" r="0" b="0"/>
            </a:stretch>
          </a:blipFill>
        </p:spPr>
      </p:sp>
      <p:sp>
        <p:nvSpPr>
          <p:cNvPr name="Freeform 3" id="3"/>
          <p:cNvSpPr/>
          <p:nvPr/>
        </p:nvSpPr>
        <p:spPr>
          <a:xfrm flipH="false" flipV="false" rot="0">
            <a:off x="370899" y="2764491"/>
            <a:ext cx="8615302" cy="1002987"/>
          </a:xfrm>
          <a:custGeom>
            <a:avLst/>
            <a:gdLst/>
            <a:ahLst/>
            <a:cxnLst/>
            <a:rect r="r" b="b" t="t" l="l"/>
            <a:pathLst>
              <a:path h="1002987" w="8615302">
                <a:moveTo>
                  <a:pt x="0" y="0"/>
                </a:moveTo>
                <a:lnTo>
                  <a:pt x="8615302" y="0"/>
                </a:lnTo>
                <a:lnTo>
                  <a:pt x="8615302" y="1002987"/>
                </a:lnTo>
                <a:lnTo>
                  <a:pt x="0" y="1002987"/>
                </a:lnTo>
                <a:lnTo>
                  <a:pt x="0" y="0"/>
                </a:lnTo>
                <a:close/>
              </a:path>
            </a:pathLst>
          </a:custGeom>
          <a:blipFill>
            <a:blip r:embed="rId3"/>
            <a:stretch>
              <a:fillRect l="0" t="0" r="-31176" b="0"/>
            </a:stretch>
          </a:blipFill>
        </p:spPr>
      </p:sp>
      <p:sp>
        <p:nvSpPr>
          <p:cNvPr name="Freeform 4" id="4"/>
          <p:cNvSpPr/>
          <p:nvPr/>
        </p:nvSpPr>
        <p:spPr>
          <a:xfrm flipH="false" flipV="false" rot="0">
            <a:off x="9144000" y="2764491"/>
            <a:ext cx="9001553" cy="2938327"/>
          </a:xfrm>
          <a:custGeom>
            <a:avLst/>
            <a:gdLst/>
            <a:ahLst/>
            <a:cxnLst/>
            <a:rect r="r" b="b" t="t" l="l"/>
            <a:pathLst>
              <a:path h="2938327" w="9001553">
                <a:moveTo>
                  <a:pt x="0" y="0"/>
                </a:moveTo>
                <a:lnTo>
                  <a:pt x="9001553" y="0"/>
                </a:lnTo>
                <a:lnTo>
                  <a:pt x="9001553" y="2938328"/>
                </a:lnTo>
                <a:lnTo>
                  <a:pt x="0" y="2938328"/>
                </a:lnTo>
                <a:lnTo>
                  <a:pt x="0" y="0"/>
                </a:lnTo>
                <a:close/>
              </a:path>
            </a:pathLst>
          </a:custGeom>
          <a:blipFill>
            <a:blip r:embed="rId4"/>
            <a:stretch>
              <a:fillRect l="0" t="0" r="-25547" b="0"/>
            </a:stretch>
          </a:blipFill>
        </p:spPr>
      </p:sp>
      <p:sp>
        <p:nvSpPr>
          <p:cNvPr name="Freeform 5" id="5"/>
          <p:cNvSpPr/>
          <p:nvPr/>
        </p:nvSpPr>
        <p:spPr>
          <a:xfrm flipH="false" flipV="false" rot="0">
            <a:off x="15362975" y="-41799"/>
            <a:ext cx="2641676" cy="2502988"/>
          </a:xfrm>
          <a:custGeom>
            <a:avLst/>
            <a:gdLst/>
            <a:ahLst/>
            <a:cxnLst/>
            <a:rect r="r" b="b" t="t" l="l"/>
            <a:pathLst>
              <a:path h="2502988" w="2641676">
                <a:moveTo>
                  <a:pt x="0" y="0"/>
                </a:moveTo>
                <a:lnTo>
                  <a:pt x="2641676" y="0"/>
                </a:lnTo>
                <a:lnTo>
                  <a:pt x="2641676" y="2502988"/>
                </a:lnTo>
                <a:lnTo>
                  <a:pt x="0" y="25029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774486" y="615456"/>
            <a:ext cx="2588489" cy="1650162"/>
          </a:xfrm>
          <a:custGeom>
            <a:avLst/>
            <a:gdLst/>
            <a:ahLst/>
            <a:cxnLst/>
            <a:rect r="r" b="b" t="t" l="l"/>
            <a:pathLst>
              <a:path h="1650162" w="2588489">
                <a:moveTo>
                  <a:pt x="0" y="0"/>
                </a:moveTo>
                <a:lnTo>
                  <a:pt x="2588489" y="0"/>
                </a:lnTo>
                <a:lnTo>
                  <a:pt x="2588489" y="1650162"/>
                </a:lnTo>
                <a:lnTo>
                  <a:pt x="0" y="16501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363978" y="273667"/>
            <a:ext cx="12302226" cy="755033"/>
          </a:xfrm>
          <a:prstGeom prst="rect">
            <a:avLst/>
          </a:prstGeom>
        </p:spPr>
        <p:txBody>
          <a:bodyPr anchor="t" rtlCol="false" tIns="0" lIns="0" bIns="0" rIns="0">
            <a:spAutoFit/>
          </a:bodyPr>
          <a:lstStyle/>
          <a:p>
            <a:pPr algn="just">
              <a:lnSpc>
                <a:spcPts val="6160"/>
              </a:lnSpc>
            </a:pPr>
            <a:r>
              <a:rPr lang="en-US" sz="4400">
                <a:solidFill>
                  <a:srgbClr val="58856D"/>
                </a:solidFill>
                <a:latin typeface="Paytone One"/>
                <a:ea typeface="Paytone One"/>
                <a:cs typeface="Paytone One"/>
                <a:sym typeface="Paytone One"/>
              </a:rPr>
              <a:t>2. Phân</a:t>
            </a:r>
            <a:r>
              <a:rPr lang="en-US" sz="4400">
                <a:solidFill>
                  <a:srgbClr val="58856D"/>
                </a:solidFill>
                <a:latin typeface="Paytone One"/>
                <a:ea typeface="Paytone One"/>
                <a:cs typeface="Paytone One"/>
                <a:sym typeface="Paytone One"/>
              </a:rPr>
              <a:t> tích đơn biến (Univariate Analysis):</a:t>
            </a:r>
          </a:p>
        </p:txBody>
      </p:sp>
      <p:sp>
        <p:nvSpPr>
          <p:cNvPr name="TextBox 8" id="8"/>
          <p:cNvSpPr txBox="true"/>
          <p:nvPr/>
        </p:nvSpPr>
        <p:spPr>
          <a:xfrm rot="0">
            <a:off x="363978" y="1161704"/>
            <a:ext cx="5670538" cy="629956"/>
          </a:xfrm>
          <a:prstGeom prst="rect">
            <a:avLst/>
          </a:prstGeom>
        </p:spPr>
        <p:txBody>
          <a:bodyPr anchor="t" rtlCol="false" tIns="0" lIns="0" bIns="0" rIns="0">
            <a:spAutoFit/>
          </a:bodyPr>
          <a:lstStyle/>
          <a:p>
            <a:pPr algn="just">
              <a:lnSpc>
                <a:spcPts val="5180"/>
              </a:lnSpc>
            </a:pPr>
            <a:r>
              <a:rPr lang="en-US" sz="3700">
                <a:solidFill>
                  <a:srgbClr val="58856D"/>
                </a:solidFill>
                <a:latin typeface="Paytone One"/>
                <a:ea typeface="Paytone One"/>
                <a:cs typeface="Paytone One"/>
                <a:sym typeface="Paytone One"/>
              </a:rPr>
              <a:t>2.1. B</a:t>
            </a:r>
            <a:r>
              <a:rPr lang="en-US" sz="3700">
                <a:solidFill>
                  <a:srgbClr val="58856D"/>
                </a:solidFill>
                <a:latin typeface="Paytone One"/>
                <a:ea typeface="Paytone One"/>
                <a:cs typeface="Paytone One"/>
                <a:sym typeface="Paytone One"/>
              </a:rPr>
              <a:t>iến số (Numerical):</a:t>
            </a:r>
          </a:p>
        </p:txBody>
      </p:sp>
      <p:sp>
        <p:nvSpPr>
          <p:cNvPr name="TextBox 9" id="9"/>
          <p:cNvSpPr txBox="true"/>
          <p:nvPr/>
        </p:nvSpPr>
        <p:spPr>
          <a:xfrm rot="0">
            <a:off x="9133816" y="5948625"/>
            <a:ext cx="9011737" cy="4080510"/>
          </a:xfrm>
          <a:prstGeom prst="rect">
            <a:avLst/>
          </a:prstGeom>
        </p:spPr>
        <p:txBody>
          <a:bodyPr anchor="t" rtlCol="false" tIns="0" lIns="0" bIns="0" rIns="0">
            <a:spAutoFit/>
          </a:bodyPr>
          <a:lstStyle/>
          <a:p>
            <a:pPr algn="just">
              <a:lnSpc>
                <a:spcPts val="2939"/>
              </a:lnSpc>
              <a:spcBef>
                <a:spcPct val="0"/>
              </a:spcBef>
            </a:pPr>
            <a:r>
              <a:rPr lang="en-US" sz="2099">
                <a:solidFill>
                  <a:srgbClr val="000000"/>
                </a:solidFill>
                <a:latin typeface="Josefin Sans"/>
                <a:ea typeface="Josefin Sans"/>
                <a:cs typeface="Josefin Sans"/>
                <a:sym typeface="Josefin Sans"/>
              </a:rPr>
              <a:t>Lệch mạnh (|Skew| &gt; 1):</a:t>
            </a:r>
          </a:p>
          <a:p>
            <a:pPr algn="just">
              <a:lnSpc>
                <a:spcPts val="2939"/>
              </a:lnSpc>
              <a:spcBef>
                <a:spcPct val="0"/>
              </a:spcBef>
            </a:pPr>
            <a:r>
              <a:rPr lang="en-US" sz="2099">
                <a:solidFill>
                  <a:srgbClr val="000000"/>
                </a:solidFill>
                <a:latin typeface="Josefin Sans"/>
                <a:ea typeface="Josefin Sans"/>
                <a:cs typeface="Josefin Sans"/>
                <a:sym typeface="Josefin Sans"/>
              </a:rPr>
              <a:t> • absences (3.67) – Lệch phải: đa số vắng ít (0–10), một số vắng rất nhiều (&gt;30).</a:t>
            </a:r>
          </a:p>
          <a:p>
            <a:pPr algn="just">
              <a:lnSpc>
                <a:spcPts val="2939"/>
              </a:lnSpc>
              <a:spcBef>
                <a:spcPct val="0"/>
              </a:spcBef>
            </a:pPr>
            <a:r>
              <a:rPr lang="en-US" sz="2099">
                <a:solidFill>
                  <a:srgbClr val="000000"/>
                </a:solidFill>
                <a:latin typeface="Josefin Sans"/>
                <a:ea typeface="Josefin Sans"/>
                <a:cs typeface="Josefin Sans"/>
                <a:sym typeface="Josefin Sans"/>
              </a:rPr>
              <a:t> • failures (2.39) – Lệch phải: phần lớn không trượt, ít học sinh trượt nhiều.</a:t>
            </a:r>
          </a:p>
          <a:p>
            <a:pPr algn="just">
              <a:lnSpc>
                <a:spcPts val="2939"/>
              </a:lnSpc>
              <a:spcBef>
                <a:spcPct val="0"/>
              </a:spcBef>
            </a:pPr>
            <a:r>
              <a:rPr lang="en-US" sz="2099">
                <a:solidFill>
                  <a:srgbClr val="000000"/>
                </a:solidFill>
                <a:latin typeface="Josefin Sans"/>
                <a:ea typeface="Josefin Sans"/>
                <a:cs typeface="Josefin Sans"/>
                <a:sym typeface="Josefin Sans"/>
              </a:rPr>
              <a:t>Lệch vừa (0.5 &lt; |Skew| &lt; 1):</a:t>
            </a:r>
          </a:p>
          <a:p>
            <a:pPr algn="just">
              <a:lnSpc>
                <a:spcPts val="2939"/>
              </a:lnSpc>
              <a:spcBef>
                <a:spcPct val="0"/>
              </a:spcBef>
            </a:pPr>
            <a:r>
              <a:rPr lang="en-US" sz="2099">
                <a:solidFill>
                  <a:srgbClr val="000000"/>
                </a:solidFill>
                <a:latin typeface="Josefin Sans"/>
                <a:ea typeface="Josefin Sans"/>
                <a:cs typeface="Josefin Sans"/>
                <a:sym typeface="Josefin Sans"/>
              </a:rPr>
              <a:t> • famrel (-0.95) – Lệch trái: đa số có quan hệ gia đình tốt (4–5).</a:t>
            </a:r>
          </a:p>
          <a:p>
            <a:pPr algn="just">
              <a:lnSpc>
                <a:spcPts val="2939"/>
              </a:lnSpc>
              <a:spcBef>
                <a:spcPct val="0"/>
              </a:spcBef>
            </a:pPr>
            <a:r>
              <a:rPr lang="en-US" sz="2099">
                <a:solidFill>
                  <a:srgbClr val="000000"/>
                </a:solidFill>
                <a:latin typeface="Josefin Sans"/>
                <a:ea typeface="Josefin Sans"/>
                <a:cs typeface="Josefin Sans"/>
                <a:sym typeface="Josefin Sans"/>
              </a:rPr>
              <a:t> • G3 (-0.73) – Lệch trái: điểm khá–giỏi, phản ánh học lực tốt.</a:t>
            </a:r>
          </a:p>
          <a:p>
            <a:pPr algn="just">
              <a:lnSpc>
                <a:spcPts val="2939"/>
              </a:lnSpc>
              <a:spcBef>
                <a:spcPct val="0"/>
              </a:spcBef>
            </a:pPr>
            <a:r>
              <a:rPr lang="en-US" sz="2099">
                <a:solidFill>
                  <a:srgbClr val="000000"/>
                </a:solidFill>
                <a:latin typeface="Josefin Sans"/>
                <a:ea typeface="Josefin Sans"/>
                <a:cs typeface="Josefin Sans"/>
                <a:sym typeface="Josefin Sans"/>
              </a:rPr>
              <a:t> • studytime (0.63) – Lệch phải: chủ yếu học 1–2h/ngày</a:t>
            </a:r>
          </a:p>
          <a:p>
            <a:pPr algn="just">
              <a:lnSpc>
                <a:spcPts val="2939"/>
              </a:lnSpc>
              <a:spcBef>
                <a:spcPct val="0"/>
              </a:spcBef>
            </a:pPr>
            <a:r>
              <a:rPr lang="en-US" sz="2099">
                <a:solidFill>
                  <a:srgbClr val="000000"/>
                </a:solidFill>
                <a:latin typeface="Josefin Sans"/>
                <a:ea typeface="Josefin Sans"/>
                <a:cs typeface="Josefin Sans"/>
                <a:sym typeface="Josefin Sans"/>
              </a:rPr>
              <a:t>Gần đối xứng (|Skew| &lt; 0.5):</a:t>
            </a:r>
          </a:p>
          <a:p>
            <a:pPr algn="just">
              <a:lnSpc>
                <a:spcPts val="2939"/>
              </a:lnSpc>
              <a:spcBef>
                <a:spcPct val="0"/>
              </a:spcBef>
            </a:pPr>
            <a:r>
              <a:rPr lang="en-US" sz="2099">
                <a:solidFill>
                  <a:srgbClr val="000000"/>
                </a:solidFill>
                <a:latin typeface="Josefin Sans"/>
                <a:ea typeface="Josefin Sans"/>
                <a:cs typeface="Josefin Sans"/>
                <a:sym typeface="Josefin Sans"/>
              </a:rPr>
              <a:t> • age (0.47), health (-0.49), G1 (0.24) – phân phối cân đối.</a:t>
            </a:r>
          </a:p>
          <a:p>
            <a:pPr algn="just">
              <a:lnSpc>
                <a:spcPts val="2939"/>
              </a:lnSpc>
              <a:spcBef>
                <a:spcPct val="0"/>
              </a:spcBef>
            </a:pPr>
            <a:r>
              <a:rPr lang="en-US" sz="2099">
                <a:solidFill>
                  <a:srgbClr val="000000"/>
                </a:solidFill>
                <a:latin typeface="Josefin Sans"/>
                <a:ea typeface="Josefin Sans"/>
                <a:cs typeface="Josefin Sans"/>
                <a:sym typeface="Josefin Sans"/>
              </a:rPr>
              <a:t> • freetime (-0.16), goout (0.12) – gần chuẩn, cân bằng cuộc sống.</a:t>
            </a:r>
          </a:p>
        </p:txBody>
      </p:sp>
      <p:sp>
        <p:nvSpPr>
          <p:cNvPr name="TextBox 10" id="10"/>
          <p:cNvSpPr txBox="true"/>
          <p:nvPr/>
        </p:nvSpPr>
        <p:spPr>
          <a:xfrm rot="0">
            <a:off x="363978" y="2012897"/>
            <a:ext cx="14069719" cy="448292"/>
          </a:xfrm>
          <a:prstGeom prst="rect">
            <a:avLst/>
          </a:prstGeom>
        </p:spPr>
        <p:txBody>
          <a:bodyPr anchor="t" rtlCol="false" tIns="0" lIns="0" bIns="0" rIns="0">
            <a:spAutoFit/>
          </a:bodyPr>
          <a:lstStyle/>
          <a:p>
            <a:pPr algn="l">
              <a:lnSpc>
                <a:spcPts val="3639"/>
              </a:lnSpc>
              <a:spcBef>
                <a:spcPct val="0"/>
              </a:spcBef>
            </a:pPr>
            <a:r>
              <a:rPr lang="en-US" sz="2599">
                <a:solidFill>
                  <a:srgbClr val="000000"/>
                </a:solidFill>
                <a:latin typeface="Josefin Sans"/>
                <a:ea typeface="Josefin Sans"/>
                <a:cs typeface="Josefin Sans"/>
                <a:sym typeface="Josefin Sans"/>
              </a:rPr>
              <a:t>a. Vẽ biểu đồ Histogram và tính hệ số Skewness để xem phân phối của các biến số:</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0">
            <a:off x="300686" y="3966419"/>
            <a:ext cx="8595928" cy="5746003"/>
          </a:xfrm>
          <a:custGeom>
            <a:avLst/>
            <a:gdLst/>
            <a:ahLst/>
            <a:cxnLst/>
            <a:rect r="r" b="b" t="t" l="l"/>
            <a:pathLst>
              <a:path h="5746003" w="8595928">
                <a:moveTo>
                  <a:pt x="0" y="0"/>
                </a:moveTo>
                <a:lnTo>
                  <a:pt x="8595928" y="0"/>
                </a:lnTo>
                <a:lnTo>
                  <a:pt x="8595928" y="5746004"/>
                </a:lnTo>
                <a:lnTo>
                  <a:pt x="0" y="5746004"/>
                </a:lnTo>
                <a:lnTo>
                  <a:pt x="0" y="0"/>
                </a:lnTo>
                <a:close/>
              </a:path>
            </a:pathLst>
          </a:custGeom>
          <a:blipFill>
            <a:blip r:embed="rId2"/>
            <a:stretch>
              <a:fillRect l="0" t="0" r="0" b="0"/>
            </a:stretch>
          </a:blipFill>
        </p:spPr>
      </p:sp>
      <p:sp>
        <p:nvSpPr>
          <p:cNvPr name="Freeform 3" id="3"/>
          <p:cNvSpPr/>
          <p:nvPr/>
        </p:nvSpPr>
        <p:spPr>
          <a:xfrm flipH="false" flipV="false" rot="0">
            <a:off x="8896614" y="3966419"/>
            <a:ext cx="8630543" cy="5746003"/>
          </a:xfrm>
          <a:custGeom>
            <a:avLst/>
            <a:gdLst/>
            <a:ahLst/>
            <a:cxnLst/>
            <a:rect r="r" b="b" t="t" l="l"/>
            <a:pathLst>
              <a:path h="5746003" w="8630543">
                <a:moveTo>
                  <a:pt x="0" y="0"/>
                </a:moveTo>
                <a:lnTo>
                  <a:pt x="8630543" y="0"/>
                </a:lnTo>
                <a:lnTo>
                  <a:pt x="8630543" y="5746004"/>
                </a:lnTo>
                <a:lnTo>
                  <a:pt x="0" y="5746004"/>
                </a:lnTo>
                <a:lnTo>
                  <a:pt x="0" y="0"/>
                </a:lnTo>
                <a:close/>
              </a:path>
            </a:pathLst>
          </a:custGeom>
          <a:blipFill>
            <a:blip r:embed="rId3"/>
            <a:stretch>
              <a:fillRect l="0" t="0" r="0" b="0"/>
            </a:stretch>
          </a:blipFill>
        </p:spPr>
      </p:sp>
      <p:sp>
        <p:nvSpPr>
          <p:cNvPr name="Freeform 4" id="4"/>
          <p:cNvSpPr/>
          <p:nvPr/>
        </p:nvSpPr>
        <p:spPr>
          <a:xfrm flipH="false" flipV="false" rot="0">
            <a:off x="300686" y="1493486"/>
            <a:ext cx="17226471" cy="2323174"/>
          </a:xfrm>
          <a:custGeom>
            <a:avLst/>
            <a:gdLst/>
            <a:ahLst/>
            <a:cxnLst/>
            <a:rect r="r" b="b" t="t" l="l"/>
            <a:pathLst>
              <a:path h="2323174" w="17226471">
                <a:moveTo>
                  <a:pt x="0" y="0"/>
                </a:moveTo>
                <a:lnTo>
                  <a:pt x="17226471" y="0"/>
                </a:lnTo>
                <a:lnTo>
                  <a:pt x="17226471" y="2323174"/>
                </a:lnTo>
                <a:lnTo>
                  <a:pt x="0" y="2323174"/>
                </a:lnTo>
                <a:lnTo>
                  <a:pt x="0" y="0"/>
                </a:lnTo>
                <a:close/>
              </a:path>
            </a:pathLst>
          </a:custGeom>
          <a:blipFill>
            <a:blip r:embed="rId4"/>
            <a:stretch>
              <a:fillRect l="0" t="0" r="0" b="-10299"/>
            </a:stretch>
          </a:blipFill>
        </p:spPr>
      </p:sp>
      <p:sp>
        <p:nvSpPr>
          <p:cNvPr name="Freeform 5" id="5"/>
          <p:cNvSpPr/>
          <p:nvPr/>
        </p:nvSpPr>
        <p:spPr>
          <a:xfrm flipH="false" flipV="false" rot="0">
            <a:off x="13028846" y="206231"/>
            <a:ext cx="4756602" cy="2574511"/>
          </a:xfrm>
          <a:custGeom>
            <a:avLst/>
            <a:gdLst/>
            <a:ahLst/>
            <a:cxnLst/>
            <a:rect r="r" b="b" t="t" l="l"/>
            <a:pathLst>
              <a:path h="2574511" w="4756602">
                <a:moveTo>
                  <a:pt x="0" y="0"/>
                </a:moveTo>
                <a:lnTo>
                  <a:pt x="4756602" y="0"/>
                </a:lnTo>
                <a:lnTo>
                  <a:pt x="4756602" y="2574511"/>
                </a:lnTo>
                <a:lnTo>
                  <a:pt x="0" y="2574511"/>
                </a:lnTo>
                <a:lnTo>
                  <a:pt x="0" y="0"/>
                </a:lnTo>
                <a:close/>
              </a:path>
            </a:pathLst>
          </a:custGeom>
          <a:blipFill>
            <a:blip r:embed="rId5"/>
            <a:stretch>
              <a:fillRect l="0" t="0" r="0" b="0"/>
            </a:stretch>
          </a:blipFill>
        </p:spPr>
      </p:sp>
      <p:sp>
        <p:nvSpPr>
          <p:cNvPr name="TextBox 6" id="6"/>
          <p:cNvSpPr txBox="true"/>
          <p:nvPr/>
        </p:nvSpPr>
        <p:spPr>
          <a:xfrm rot="0">
            <a:off x="300686" y="412750"/>
            <a:ext cx="12117400" cy="615950"/>
          </a:xfrm>
          <a:prstGeom prst="rect">
            <a:avLst/>
          </a:prstGeom>
        </p:spPr>
        <p:txBody>
          <a:bodyPr anchor="t" rtlCol="false" tIns="0" lIns="0" bIns="0" rIns="0">
            <a:spAutoFit/>
          </a:bodyPr>
          <a:lstStyle/>
          <a:p>
            <a:pPr algn="ctr">
              <a:lnSpc>
                <a:spcPts val="4900"/>
              </a:lnSpc>
              <a:spcBef>
                <a:spcPct val="0"/>
              </a:spcBef>
            </a:pPr>
            <a:r>
              <a:rPr lang="en-US" sz="3500">
                <a:solidFill>
                  <a:srgbClr val="000000"/>
                </a:solidFill>
                <a:latin typeface="Josefin Sans"/>
                <a:ea typeface="Josefin Sans"/>
                <a:cs typeface="Josefin Sans"/>
                <a:sym typeface="Josefin Sans"/>
              </a:rPr>
              <a:t>b. Vẽ biểu đồ Boxplot để kiểm tra giá trị ngoại lai (Outliers):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0">
            <a:off x="455635" y="2374527"/>
            <a:ext cx="8448080" cy="4486162"/>
          </a:xfrm>
          <a:custGeom>
            <a:avLst/>
            <a:gdLst/>
            <a:ahLst/>
            <a:cxnLst/>
            <a:rect r="r" b="b" t="t" l="l"/>
            <a:pathLst>
              <a:path h="4486162" w="8448080">
                <a:moveTo>
                  <a:pt x="0" y="0"/>
                </a:moveTo>
                <a:lnTo>
                  <a:pt x="8448080" y="0"/>
                </a:lnTo>
                <a:lnTo>
                  <a:pt x="8448080" y="4486161"/>
                </a:lnTo>
                <a:lnTo>
                  <a:pt x="0" y="4486161"/>
                </a:lnTo>
                <a:lnTo>
                  <a:pt x="0" y="0"/>
                </a:lnTo>
                <a:close/>
              </a:path>
            </a:pathLst>
          </a:custGeom>
          <a:blipFill>
            <a:blip r:embed="rId2"/>
            <a:stretch>
              <a:fillRect l="0" t="0" r="-21782" b="0"/>
            </a:stretch>
          </a:blipFill>
        </p:spPr>
      </p:sp>
      <p:sp>
        <p:nvSpPr>
          <p:cNvPr name="Freeform 3" id="3"/>
          <p:cNvSpPr/>
          <p:nvPr/>
        </p:nvSpPr>
        <p:spPr>
          <a:xfrm flipH="false" flipV="false" rot="0">
            <a:off x="9564612" y="36497"/>
            <a:ext cx="4186973" cy="3292411"/>
          </a:xfrm>
          <a:custGeom>
            <a:avLst/>
            <a:gdLst/>
            <a:ahLst/>
            <a:cxnLst/>
            <a:rect r="r" b="b" t="t" l="l"/>
            <a:pathLst>
              <a:path h="3292411" w="4186973">
                <a:moveTo>
                  <a:pt x="0" y="0"/>
                </a:moveTo>
                <a:lnTo>
                  <a:pt x="4186972" y="0"/>
                </a:lnTo>
                <a:lnTo>
                  <a:pt x="4186972" y="3292411"/>
                </a:lnTo>
                <a:lnTo>
                  <a:pt x="0" y="3292411"/>
                </a:lnTo>
                <a:lnTo>
                  <a:pt x="0" y="0"/>
                </a:lnTo>
                <a:close/>
              </a:path>
            </a:pathLst>
          </a:custGeom>
          <a:blipFill>
            <a:blip r:embed="rId3"/>
            <a:stretch>
              <a:fillRect l="0" t="0" r="0" b="0"/>
            </a:stretch>
          </a:blipFill>
          <a:ln w="19050" cap="sq">
            <a:solidFill>
              <a:srgbClr val="000000"/>
            </a:solidFill>
            <a:prstDash val="solid"/>
            <a:miter/>
          </a:ln>
        </p:spPr>
      </p:sp>
      <p:sp>
        <p:nvSpPr>
          <p:cNvPr name="Freeform 4" id="4"/>
          <p:cNvSpPr/>
          <p:nvPr/>
        </p:nvSpPr>
        <p:spPr>
          <a:xfrm flipH="false" flipV="false" rot="0">
            <a:off x="13866302" y="36497"/>
            <a:ext cx="4125836" cy="3290931"/>
          </a:xfrm>
          <a:custGeom>
            <a:avLst/>
            <a:gdLst/>
            <a:ahLst/>
            <a:cxnLst/>
            <a:rect r="r" b="b" t="t" l="l"/>
            <a:pathLst>
              <a:path h="3290931" w="4125836">
                <a:moveTo>
                  <a:pt x="0" y="0"/>
                </a:moveTo>
                <a:lnTo>
                  <a:pt x="4125836" y="0"/>
                </a:lnTo>
                <a:lnTo>
                  <a:pt x="4125836" y="3290931"/>
                </a:lnTo>
                <a:lnTo>
                  <a:pt x="0" y="3290931"/>
                </a:lnTo>
                <a:lnTo>
                  <a:pt x="0" y="0"/>
                </a:lnTo>
                <a:close/>
              </a:path>
            </a:pathLst>
          </a:custGeom>
          <a:blipFill>
            <a:blip r:embed="rId4"/>
            <a:stretch>
              <a:fillRect l="0" t="0" r="-2791" b="-1080"/>
            </a:stretch>
          </a:blipFill>
          <a:ln w="19050" cap="sq">
            <a:solidFill>
              <a:srgbClr val="000000"/>
            </a:solidFill>
            <a:prstDash val="solid"/>
            <a:miter/>
          </a:ln>
        </p:spPr>
      </p:sp>
      <p:sp>
        <p:nvSpPr>
          <p:cNvPr name="Freeform 5" id="5"/>
          <p:cNvSpPr/>
          <p:nvPr/>
        </p:nvSpPr>
        <p:spPr>
          <a:xfrm flipH="false" flipV="false" rot="0">
            <a:off x="9564612" y="3477105"/>
            <a:ext cx="4186973" cy="3324893"/>
          </a:xfrm>
          <a:custGeom>
            <a:avLst/>
            <a:gdLst/>
            <a:ahLst/>
            <a:cxnLst/>
            <a:rect r="r" b="b" t="t" l="l"/>
            <a:pathLst>
              <a:path h="3324893" w="4186973">
                <a:moveTo>
                  <a:pt x="0" y="0"/>
                </a:moveTo>
                <a:lnTo>
                  <a:pt x="4186972" y="0"/>
                </a:lnTo>
                <a:lnTo>
                  <a:pt x="4186972" y="3324893"/>
                </a:lnTo>
                <a:lnTo>
                  <a:pt x="0" y="3324893"/>
                </a:lnTo>
                <a:lnTo>
                  <a:pt x="0" y="0"/>
                </a:lnTo>
                <a:close/>
              </a:path>
            </a:pathLst>
          </a:custGeom>
          <a:blipFill>
            <a:blip r:embed="rId5"/>
            <a:stretch>
              <a:fillRect l="0" t="0" r="-917" b="0"/>
            </a:stretch>
          </a:blipFill>
          <a:ln w="19050" cap="sq">
            <a:solidFill>
              <a:srgbClr val="000000"/>
            </a:solidFill>
            <a:prstDash val="solid"/>
            <a:miter/>
          </a:ln>
        </p:spPr>
      </p:sp>
      <p:sp>
        <p:nvSpPr>
          <p:cNvPr name="Freeform 6" id="6"/>
          <p:cNvSpPr/>
          <p:nvPr/>
        </p:nvSpPr>
        <p:spPr>
          <a:xfrm flipH="false" flipV="false" rot="0">
            <a:off x="13881256" y="3479828"/>
            <a:ext cx="4110882" cy="3322170"/>
          </a:xfrm>
          <a:custGeom>
            <a:avLst/>
            <a:gdLst/>
            <a:ahLst/>
            <a:cxnLst/>
            <a:rect r="r" b="b" t="t" l="l"/>
            <a:pathLst>
              <a:path h="3322170" w="4110882">
                <a:moveTo>
                  <a:pt x="0" y="0"/>
                </a:moveTo>
                <a:lnTo>
                  <a:pt x="4110882" y="0"/>
                </a:lnTo>
                <a:lnTo>
                  <a:pt x="4110882" y="3322170"/>
                </a:lnTo>
                <a:lnTo>
                  <a:pt x="0" y="3322170"/>
                </a:lnTo>
                <a:lnTo>
                  <a:pt x="0" y="0"/>
                </a:lnTo>
                <a:close/>
              </a:path>
            </a:pathLst>
          </a:custGeom>
          <a:blipFill>
            <a:blip r:embed="rId6"/>
            <a:stretch>
              <a:fillRect l="0" t="0" r="-2437" b="-155"/>
            </a:stretch>
          </a:blipFill>
          <a:ln w="19050" cap="sq">
            <a:solidFill>
              <a:srgbClr val="000000"/>
            </a:solidFill>
            <a:prstDash val="solid"/>
            <a:miter/>
          </a:ln>
        </p:spPr>
      </p:sp>
      <p:sp>
        <p:nvSpPr>
          <p:cNvPr name="Freeform 7" id="7"/>
          <p:cNvSpPr/>
          <p:nvPr/>
        </p:nvSpPr>
        <p:spPr>
          <a:xfrm flipH="false" flipV="false" rot="0">
            <a:off x="9592426" y="6954398"/>
            <a:ext cx="4131343" cy="3203671"/>
          </a:xfrm>
          <a:custGeom>
            <a:avLst/>
            <a:gdLst/>
            <a:ahLst/>
            <a:cxnLst/>
            <a:rect r="r" b="b" t="t" l="l"/>
            <a:pathLst>
              <a:path h="3203671" w="4131343">
                <a:moveTo>
                  <a:pt x="0" y="0"/>
                </a:moveTo>
                <a:lnTo>
                  <a:pt x="4131343" y="0"/>
                </a:lnTo>
                <a:lnTo>
                  <a:pt x="4131343" y="3203671"/>
                </a:lnTo>
                <a:lnTo>
                  <a:pt x="0" y="3203671"/>
                </a:lnTo>
                <a:lnTo>
                  <a:pt x="0" y="0"/>
                </a:lnTo>
                <a:close/>
              </a:path>
            </a:pathLst>
          </a:custGeom>
          <a:blipFill>
            <a:blip r:embed="rId7"/>
            <a:stretch>
              <a:fillRect l="-1346" t="-2885" r="-939" b="0"/>
            </a:stretch>
          </a:blipFill>
          <a:ln w="19050" cap="sq">
            <a:solidFill>
              <a:srgbClr val="000000"/>
            </a:solidFill>
            <a:prstDash val="solid"/>
            <a:miter/>
          </a:ln>
        </p:spPr>
      </p:sp>
      <p:sp>
        <p:nvSpPr>
          <p:cNvPr name="Freeform 8" id="8"/>
          <p:cNvSpPr/>
          <p:nvPr/>
        </p:nvSpPr>
        <p:spPr>
          <a:xfrm flipH="false" flipV="false" rot="0">
            <a:off x="13890151" y="6939370"/>
            <a:ext cx="4101987" cy="3218699"/>
          </a:xfrm>
          <a:custGeom>
            <a:avLst/>
            <a:gdLst/>
            <a:ahLst/>
            <a:cxnLst/>
            <a:rect r="r" b="b" t="t" l="l"/>
            <a:pathLst>
              <a:path h="3218699" w="4101987">
                <a:moveTo>
                  <a:pt x="0" y="0"/>
                </a:moveTo>
                <a:lnTo>
                  <a:pt x="4101987" y="0"/>
                </a:lnTo>
                <a:lnTo>
                  <a:pt x="4101987" y="3218699"/>
                </a:lnTo>
                <a:lnTo>
                  <a:pt x="0" y="3218699"/>
                </a:lnTo>
                <a:lnTo>
                  <a:pt x="0" y="0"/>
                </a:lnTo>
                <a:close/>
              </a:path>
            </a:pathLst>
          </a:custGeom>
          <a:blipFill>
            <a:blip r:embed="rId8"/>
            <a:stretch>
              <a:fillRect l="-836" t="-444" r="0" b="-444"/>
            </a:stretch>
          </a:blipFill>
          <a:ln w="19050" cap="sq">
            <a:solidFill>
              <a:srgbClr val="000000"/>
            </a:solidFill>
            <a:prstDash val="solid"/>
            <a:miter/>
          </a:ln>
        </p:spPr>
      </p:sp>
      <p:sp>
        <p:nvSpPr>
          <p:cNvPr name="TextBox 9" id="9"/>
          <p:cNvSpPr txBox="true"/>
          <p:nvPr/>
        </p:nvSpPr>
        <p:spPr>
          <a:xfrm rot="0">
            <a:off x="455635" y="1053541"/>
            <a:ext cx="8143658" cy="1057199"/>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Josefin Sans"/>
                <a:ea typeface="Josefin Sans"/>
                <a:cs typeface="Josefin Sans"/>
                <a:sym typeface="Josefin Sans"/>
              </a:rPr>
              <a:t>Vẽ biểu đồ cột (bar chart) để xem tần suất của từng danh mục.</a:t>
            </a:r>
          </a:p>
        </p:txBody>
      </p:sp>
      <p:grpSp>
        <p:nvGrpSpPr>
          <p:cNvPr name="Group 10" id="10"/>
          <p:cNvGrpSpPr/>
          <p:nvPr/>
        </p:nvGrpSpPr>
        <p:grpSpPr>
          <a:xfrm rot="0">
            <a:off x="455635" y="7215991"/>
            <a:ext cx="8448080" cy="2914588"/>
            <a:chOff x="0" y="0"/>
            <a:chExt cx="11264106" cy="3886117"/>
          </a:xfrm>
        </p:grpSpPr>
        <p:sp>
          <p:nvSpPr>
            <p:cNvPr name="Freeform 11" id="11"/>
            <p:cNvSpPr/>
            <p:nvPr/>
          </p:nvSpPr>
          <p:spPr>
            <a:xfrm flipH="false" flipV="false" rot="0">
              <a:off x="0" y="0"/>
              <a:ext cx="11264106" cy="3886117"/>
            </a:xfrm>
            <a:custGeom>
              <a:avLst/>
              <a:gdLst/>
              <a:ahLst/>
              <a:cxnLst/>
              <a:rect r="r" b="b" t="t" l="l"/>
              <a:pathLst>
                <a:path h="3886117" w="11264106">
                  <a:moveTo>
                    <a:pt x="0" y="0"/>
                  </a:moveTo>
                  <a:lnTo>
                    <a:pt x="11264106" y="0"/>
                  </a:lnTo>
                  <a:lnTo>
                    <a:pt x="11264106" y="3886117"/>
                  </a:lnTo>
                  <a:lnTo>
                    <a:pt x="0" y="38861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w="38100" cap="rnd">
              <a:solidFill>
                <a:srgbClr val="58856D"/>
              </a:solidFill>
              <a:prstDash val="solid"/>
              <a:round/>
            </a:ln>
          </p:spPr>
        </p:sp>
        <p:sp>
          <p:nvSpPr>
            <p:cNvPr name="TextBox 12" id="12"/>
            <p:cNvSpPr txBox="true"/>
            <p:nvPr/>
          </p:nvSpPr>
          <p:spPr>
            <a:xfrm rot="0">
              <a:off x="518937" y="132768"/>
              <a:ext cx="10226232" cy="3534856"/>
            </a:xfrm>
            <a:prstGeom prst="rect">
              <a:avLst/>
            </a:prstGeom>
          </p:spPr>
          <p:txBody>
            <a:bodyPr anchor="t" rtlCol="false" tIns="0" lIns="0" bIns="0" rIns="0">
              <a:spAutoFit/>
            </a:bodyPr>
            <a:lstStyle/>
            <a:p>
              <a:pPr algn="l">
                <a:lnSpc>
                  <a:spcPts val="3541"/>
                </a:lnSpc>
              </a:pPr>
              <a:r>
                <a:rPr lang="en-US" sz="2299" b="true">
                  <a:solidFill>
                    <a:srgbClr val="58856D"/>
                  </a:solidFill>
                  <a:latin typeface="Josefin Sans Bold"/>
                  <a:ea typeface="Josefin Sans Bold"/>
                  <a:cs typeface="Josefin Sans Bold"/>
                  <a:sym typeface="Josefin Sans Bold"/>
                </a:rPr>
                <a:t>  </a:t>
              </a:r>
              <a:r>
                <a:rPr lang="en-US" b="true" sz="2299">
                  <a:solidFill>
                    <a:srgbClr val="58856D"/>
                  </a:solidFill>
                  <a:latin typeface="Josefin Sans Bold"/>
                  <a:ea typeface="Josefin Sans Bold"/>
                  <a:cs typeface="Josefin Sans Bold"/>
                  <a:sym typeface="Josefin Sans Bold"/>
                </a:rPr>
                <a:t>Nhận xét:</a:t>
              </a:r>
            </a:p>
            <a:p>
              <a:pPr algn="l" marL="496567" indent="-248284" lvl="1">
                <a:lnSpc>
                  <a:spcPts val="3541"/>
                </a:lnSpc>
                <a:buFont typeface="Arial"/>
                <a:buChar char="•"/>
              </a:pPr>
              <a:r>
                <a:rPr lang="en-US" sz="2299">
                  <a:solidFill>
                    <a:srgbClr val="000000"/>
                  </a:solidFill>
                  <a:latin typeface="Josefin Sans"/>
                  <a:ea typeface="Josefin Sans"/>
                  <a:cs typeface="Josefin Sans"/>
                  <a:sym typeface="Josefin Sans"/>
                </a:rPr>
                <a:t>Sex: Tỷ lệ nữ (F: 208) cao hơn nam (M: 187)</a:t>
              </a:r>
            </a:p>
            <a:p>
              <a:pPr algn="l" marL="496567" indent="-248284" lvl="1">
                <a:lnSpc>
                  <a:spcPts val="3541"/>
                </a:lnSpc>
                <a:buFont typeface="Arial"/>
                <a:buChar char="•"/>
              </a:pPr>
              <a:r>
                <a:rPr lang="en-US" sz="2299">
                  <a:solidFill>
                    <a:srgbClr val="000000"/>
                  </a:solidFill>
                  <a:latin typeface="Josefin Sans"/>
                  <a:ea typeface="Josefin Sans"/>
                  <a:cs typeface="Josefin Sans"/>
                  <a:sym typeface="Josefin Sans"/>
                </a:rPr>
                <a:t>Pstatus: Đa số sống cùng gia đình (T: 354 vs A: 41)</a:t>
              </a:r>
            </a:p>
            <a:p>
              <a:pPr algn="l" marL="496567" indent="-248284" lvl="1">
                <a:lnSpc>
                  <a:spcPts val="3541"/>
                </a:lnSpc>
                <a:buFont typeface="Arial"/>
                <a:buChar char="•"/>
              </a:pPr>
              <a:r>
                <a:rPr lang="en-US" sz="2299">
                  <a:solidFill>
                    <a:srgbClr val="000000"/>
                  </a:solidFill>
                  <a:latin typeface="Josefin Sans"/>
                  <a:ea typeface="Josefin Sans"/>
                  <a:cs typeface="Josefin Sans"/>
                  <a:sym typeface="Josefin Sans"/>
                </a:rPr>
                <a:t>Paid: Đa số không tham gia lớp học thêm (no: 214)</a:t>
              </a:r>
            </a:p>
            <a:p>
              <a:pPr algn="l" marL="496567" indent="-248284" lvl="1">
                <a:lnSpc>
                  <a:spcPts val="3541"/>
                </a:lnSpc>
                <a:buFont typeface="Arial"/>
                <a:buChar char="•"/>
              </a:pPr>
              <a:r>
                <a:rPr lang="en-US" sz="2299">
                  <a:solidFill>
                    <a:srgbClr val="000000"/>
                  </a:solidFill>
                  <a:latin typeface="Josefin Sans"/>
                  <a:ea typeface="Josefin Sans"/>
                  <a:cs typeface="Josefin Sans"/>
                  <a:sym typeface="Josefin Sans"/>
                </a:rPr>
                <a:t>Higher: Gần như tất cả muốn học cao hơn (yes: 375)</a:t>
              </a:r>
            </a:p>
            <a:p>
              <a:pPr algn="l" marL="496567" indent="-248284" lvl="1">
                <a:lnSpc>
                  <a:spcPts val="3541"/>
                </a:lnSpc>
                <a:buFont typeface="Arial"/>
                <a:buChar char="•"/>
              </a:pPr>
              <a:r>
                <a:rPr lang="en-US" sz="2299">
                  <a:solidFill>
                    <a:srgbClr val="000000"/>
                  </a:solidFill>
                  <a:latin typeface="Josefin Sans"/>
                  <a:ea typeface="Josefin Sans"/>
                  <a:cs typeface="Josefin Sans"/>
                  <a:sym typeface="Josefin Sans"/>
                </a:rPr>
                <a:t>Eomantic: Đa số không có quan hệ tình cảm (no: 263)</a:t>
              </a:r>
            </a:p>
          </p:txBody>
        </p:sp>
      </p:grpSp>
      <p:sp>
        <p:nvSpPr>
          <p:cNvPr name="TextBox 13" id="13"/>
          <p:cNvSpPr txBox="true"/>
          <p:nvPr/>
        </p:nvSpPr>
        <p:spPr>
          <a:xfrm rot="0">
            <a:off x="455635" y="131540"/>
            <a:ext cx="8693888" cy="721976"/>
          </a:xfrm>
          <a:prstGeom prst="rect">
            <a:avLst/>
          </a:prstGeom>
        </p:spPr>
        <p:txBody>
          <a:bodyPr anchor="t" rtlCol="false" tIns="0" lIns="0" bIns="0" rIns="0">
            <a:spAutoFit/>
          </a:bodyPr>
          <a:lstStyle/>
          <a:p>
            <a:pPr algn="just">
              <a:lnSpc>
                <a:spcPts val="5880"/>
              </a:lnSpc>
            </a:pPr>
            <a:r>
              <a:rPr lang="en-US" sz="4200">
                <a:solidFill>
                  <a:srgbClr val="58856D"/>
                </a:solidFill>
                <a:latin typeface="Paytone One"/>
                <a:ea typeface="Paytone One"/>
                <a:cs typeface="Paytone One"/>
                <a:sym typeface="Paytone One"/>
              </a:rPr>
              <a:t>2.2. Biến</a:t>
            </a:r>
            <a:r>
              <a:rPr lang="en-US" sz="4200">
                <a:solidFill>
                  <a:srgbClr val="58856D"/>
                </a:solidFill>
                <a:latin typeface="Paytone One"/>
                <a:ea typeface="Paytone One"/>
                <a:cs typeface="Paytone One"/>
                <a:sym typeface="Paytone One"/>
              </a:rPr>
              <a:t> phân loại (Categorical)</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0">
            <a:off x="896559" y="3189920"/>
            <a:ext cx="16494883" cy="3463925"/>
          </a:xfrm>
          <a:custGeom>
            <a:avLst/>
            <a:gdLst/>
            <a:ahLst/>
            <a:cxnLst/>
            <a:rect r="r" b="b" t="t" l="l"/>
            <a:pathLst>
              <a:path h="3463925" w="16494883">
                <a:moveTo>
                  <a:pt x="0" y="0"/>
                </a:moveTo>
                <a:lnTo>
                  <a:pt x="16494882" y="0"/>
                </a:lnTo>
                <a:lnTo>
                  <a:pt x="16494882" y="3463925"/>
                </a:lnTo>
                <a:lnTo>
                  <a:pt x="0" y="3463925"/>
                </a:lnTo>
                <a:lnTo>
                  <a:pt x="0" y="0"/>
                </a:lnTo>
                <a:close/>
              </a:path>
            </a:pathLst>
          </a:custGeom>
          <a:blipFill>
            <a:blip r:embed="rId2"/>
            <a:stretch>
              <a:fillRect l="0" t="0" r="0" b="0"/>
            </a:stretch>
          </a:blipFill>
        </p:spPr>
      </p:sp>
      <p:grpSp>
        <p:nvGrpSpPr>
          <p:cNvPr name="Group 3" id="3"/>
          <p:cNvGrpSpPr/>
          <p:nvPr/>
        </p:nvGrpSpPr>
        <p:grpSpPr>
          <a:xfrm rot="0">
            <a:off x="6067443" y="6738074"/>
            <a:ext cx="6153114" cy="3418648"/>
            <a:chOff x="0" y="0"/>
            <a:chExt cx="8204152" cy="4558197"/>
          </a:xfrm>
        </p:grpSpPr>
        <p:sp>
          <p:nvSpPr>
            <p:cNvPr name="Freeform 4" id="4"/>
            <p:cNvSpPr/>
            <p:nvPr/>
          </p:nvSpPr>
          <p:spPr>
            <a:xfrm flipH="false" flipV="false" rot="0">
              <a:off x="0" y="622300"/>
              <a:ext cx="6417223" cy="3935897"/>
            </a:xfrm>
            <a:custGeom>
              <a:avLst/>
              <a:gdLst/>
              <a:ahLst/>
              <a:cxnLst/>
              <a:rect r="r" b="b" t="t" l="l"/>
              <a:pathLst>
                <a:path h="3935897" w="6417223">
                  <a:moveTo>
                    <a:pt x="0" y="0"/>
                  </a:moveTo>
                  <a:lnTo>
                    <a:pt x="6417223" y="0"/>
                  </a:lnTo>
                  <a:lnTo>
                    <a:pt x="6417223" y="3935897"/>
                  </a:lnTo>
                  <a:lnTo>
                    <a:pt x="0" y="39358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612066">
              <a:off x="5164388" y="224697"/>
              <a:ext cx="2800724" cy="2949424"/>
            </a:xfrm>
            <a:custGeom>
              <a:avLst/>
              <a:gdLst/>
              <a:ahLst/>
              <a:cxnLst/>
              <a:rect r="r" b="b" t="t" l="l"/>
              <a:pathLst>
                <a:path h="2949424" w="2800724">
                  <a:moveTo>
                    <a:pt x="0" y="0"/>
                  </a:moveTo>
                  <a:lnTo>
                    <a:pt x="2800724" y="0"/>
                  </a:lnTo>
                  <a:lnTo>
                    <a:pt x="2800724" y="2949425"/>
                  </a:lnTo>
                  <a:lnTo>
                    <a:pt x="0" y="29494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6" id="6"/>
          <p:cNvSpPr txBox="true"/>
          <p:nvPr/>
        </p:nvSpPr>
        <p:spPr>
          <a:xfrm rot="0">
            <a:off x="300229" y="306724"/>
            <a:ext cx="11772160" cy="721976"/>
          </a:xfrm>
          <a:prstGeom prst="rect">
            <a:avLst/>
          </a:prstGeom>
        </p:spPr>
        <p:txBody>
          <a:bodyPr anchor="t" rtlCol="false" tIns="0" lIns="0" bIns="0" rIns="0">
            <a:spAutoFit/>
          </a:bodyPr>
          <a:lstStyle/>
          <a:p>
            <a:pPr algn="just">
              <a:lnSpc>
                <a:spcPts val="5880"/>
              </a:lnSpc>
            </a:pPr>
            <a:r>
              <a:rPr lang="en-US" sz="4200">
                <a:solidFill>
                  <a:srgbClr val="58856D"/>
                </a:solidFill>
                <a:latin typeface="Paytone One"/>
                <a:ea typeface="Paytone One"/>
                <a:cs typeface="Paytone One"/>
                <a:sym typeface="Paytone One"/>
              </a:rPr>
              <a:t>3. P</a:t>
            </a:r>
            <a:r>
              <a:rPr lang="en-US" sz="4200">
                <a:solidFill>
                  <a:srgbClr val="58856D"/>
                </a:solidFill>
                <a:latin typeface="Paytone One"/>
                <a:ea typeface="Paytone One"/>
                <a:cs typeface="Paytone One"/>
                <a:sym typeface="Paytone One"/>
              </a:rPr>
              <a:t>hân tích đa biến (Multivariate Analysis)</a:t>
            </a:r>
          </a:p>
        </p:txBody>
      </p:sp>
      <p:sp>
        <p:nvSpPr>
          <p:cNvPr name="TextBox 7" id="7"/>
          <p:cNvSpPr txBox="true"/>
          <p:nvPr/>
        </p:nvSpPr>
        <p:spPr>
          <a:xfrm rot="0">
            <a:off x="300229" y="1425420"/>
            <a:ext cx="16938205" cy="563842"/>
          </a:xfrm>
          <a:prstGeom prst="rect">
            <a:avLst/>
          </a:prstGeom>
        </p:spPr>
        <p:txBody>
          <a:bodyPr anchor="t" rtlCol="false" tIns="0" lIns="0" bIns="0" rIns="0">
            <a:spAutoFit/>
          </a:bodyPr>
          <a:lstStyle/>
          <a:p>
            <a:pPr algn="l">
              <a:lnSpc>
                <a:spcPts val="4620"/>
              </a:lnSpc>
            </a:pPr>
            <a:r>
              <a:rPr lang="en-US" sz="3300">
                <a:solidFill>
                  <a:srgbClr val="58856D"/>
                </a:solidFill>
                <a:latin typeface="Paytone One"/>
                <a:ea typeface="Paytone One"/>
                <a:cs typeface="Paytone One"/>
                <a:sym typeface="Paytone One"/>
              </a:rPr>
              <a:t>3.1. Biểu đồ</a:t>
            </a:r>
            <a:r>
              <a:rPr lang="en-US" sz="3300">
                <a:solidFill>
                  <a:srgbClr val="58856D"/>
                </a:solidFill>
                <a:latin typeface="Paytone One"/>
                <a:ea typeface="Paytone One"/>
                <a:cs typeface="Paytone One"/>
                <a:sym typeface="Paytone One"/>
              </a:rPr>
              <a:t> scatter plot để xem mối quan hệ giữa biến số và biến mục tiêu:</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0">
            <a:off x="12664758" y="5672438"/>
            <a:ext cx="5439814" cy="4241612"/>
          </a:xfrm>
          <a:custGeom>
            <a:avLst/>
            <a:gdLst/>
            <a:ahLst/>
            <a:cxnLst/>
            <a:rect r="r" b="b" t="t" l="l"/>
            <a:pathLst>
              <a:path h="4241612" w="5439814">
                <a:moveTo>
                  <a:pt x="0" y="0"/>
                </a:moveTo>
                <a:lnTo>
                  <a:pt x="5439814" y="0"/>
                </a:lnTo>
                <a:lnTo>
                  <a:pt x="5439814" y="4241613"/>
                </a:lnTo>
                <a:lnTo>
                  <a:pt x="0" y="4241613"/>
                </a:lnTo>
                <a:lnTo>
                  <a:pt x="0" y="0"/>
                </a:lnTo>
                <a:close/>
              </a:path>
            </a:pathLst>
          </a:custGeom>
          <a:blipFill>
            <a:blip r:embed="rId2"/>
            <a:stretch>
              <a:fillRect l="-457" t="0" r="-457" b="-2542"/>
            </a:stretch>
          </a:blipFill>
        </p:spPr>
      </p:sp>
      <p:sp>
        <p:nvSpPr>
          <p:cNvPr name="Freeform 3" id="3"/>
          <p:cNvSpPr/>
          <p:nvPr/>
        </p:nvSpPr>
        <p:spPr>
          <a:xfrm flipH="false" flipV="false" rot="0">
            <a:off x="7041515" y="5672438"/>
            <a:ext cx="5425670" cy="4241612"/>
          </a:xfrm>
          <a:custGeom>
            <a:avLst/>
            <a:gdLst/>
            <a:ahLst/>
            <a:cxnLst/>
            <a:rect r="r" b="b" t="t" l="l"/>
            <a:pathLst>
              <a:path h="4241612" w="5425670">
                <a:moveTo>
                  <a:pt x="0" y="0"/>
                </a:moveTo>
                <a:lnTo>
                  <a:pt x="5425671" y="0"/>
                </a:lnTo>
                <a:lnTo>
                  <a:pt x="5425671" y="4241613"/>
                </a:lnTo>
                <a:lnTo>
                  <a:pt x="0" y="4241613"/>
                </a:lnTo>
                <a:lnTo>
                  <a:pt x="0" y="0"/>
                </a:lnTo>
                <a:close/>
              </a:path>
            </a:pathLst>
          </a:custGeom>
          <a:blipFill>
            <a:blip r:embed="rId3"/>
            <a:stretch>
              <a:fillRect l="-1552" t="-2647" r="0" b="0"/>
            </a:stretch>
          </a:blipFill>
        </p:spPr>
      </p:sp>
      <p:grpSp>
        <p:nvGrpSpPr>
          <p:cNvPr name="Group 4" id="4"/>
          <p:cNvGrpSpPr/>
          <p:nvPr/>
        </p:nvGrpSpPr>
        <p:grpSpPr>
          <a:xfrm rot="0">
            <a:off x="277416" y="7306554"/>
            <a:ext cx="6385069" cy="973380"/>
            <a:chOff x="0" y="0"/>
            <a:chExt cx="1681664" cy="256364"/>
          </a:xfrm>
        </p:grpSpPr>
        <p:sp>
          <p:nvSpPr>
            <p:cNvPr name="Freeform 5" id="5"/>
            <p:cNvSpPr/>
            <p:nvPr/>
          </p:nvSpPr>
          <p:spPr>
            <a:xfrm flipH="false" flipV="false" rot="0">
              <a:off x="0" y="0"/>
              <a:ext cx="1681664" cy="256364"/>
            </a:xfrm>
            <a:custGeom>
              <a:avLst/>
              <a:gdLst/>
              <a:ahLst/>
              <a:cxnLst/>
              <a:rect r="r" b="b" t="t" l="l"/>
              <a:pathLst>
                <a:path h="256364" w="1681664">
                  <a:moveTo>
                    <a:pt x="36375" y="0"/>
                  </a:moveTo>
                  <a:lnTo>
                    <a:pt x="1645289" y="0"/>
                  </a:lnTo>
                  <a:cubicBezTo>
                    <a:pt x="1665379" y="0"/>
                    <a:pt x="1681664" y="16286"/>
                    <a:pt x="1681664" y="36375"/>
                  </a:cubicBezTo>
                  <a:lnTo>
                    <a:pt x="1681664" y="219988"/>
                  </a:lnTo>
                  <a:cubicBezTo>
                    <a:pt x="1681664" y="240078"/>
                    <a:pt x="1665379" y="256364"/>
                    <a:pt x="1645289" y="256364"/>
                  </a:cubicBezTo>
                  <a:lnTo>
                    <a:pt x="36375" y="256364"/>
                  </a:lnTo>
                  <a:cubicBezTo>
                    <a:pt x="16286" y="256364"/>
                    <a:pt x="0" y="240078"/>
                    <a:pt x="0" y="219988"/>
                  </a:cubicBezTo>
                  <a:lnTo>
                    <a:pt x="0" y="36375"/>
                  </a:lnTo>
                  <a:cubicBezTo>
                    <a:pt x="0" y="16286"/>
                    <a:pt x="16286" y="0"/>
                    <a:pt x="36375" y="0"/>
                  </a:cubicBezTo>
                  <a:close/>
                </a:path>
              </a:pathLst>
            </a:custGeom>
            <a:solidFill>
              <a:srgbClr val="58856D"/>
            </a:solidFill>
          </p:spPr>
        </p:sp>
        <p:sp>
          <p:nvSpPr>
            <p:cNvPr name="TextBox 6" id="6"/>
            <p:cNvSpPr txBox="true"/>
            <p:nvPr/>
          </p:nvSpPr>
          <p:spPr>
            <a:xfrm>
              <a:off x="0" y="19050"/>
              <a:ext cx="1681664" cy="237314"/>
            </a:xfrm>
            <a:prstGeom prst="rect">
              <a:avLst/>
            </a:prstGeom>
          </p:spPr>
          <p:txBody>
            <a:bodyPr anchor="ctr" rtlCol="false" tIns="50800" lIns="50800" bIns="50800" rIns="50800"/>
            <a:lstStyle/>
            <a:p>
              <a:pPr algn="ctr">
                <a:lnSpc>
                  <a:spcPts val="2749"/>
                </a:lnSpc>
              </a:pPr>
              <a:r>
                <a:rPr lang="en-US" b="true" sz="2499">
                  <a:solidFill>
                    <a:srgbClr val="FFFFFF"/>
                  </a:solidFill>
                  <a:latin typeface="Josefin Sans Bold"/>
                  <a:ea typeface="Josefin Sans Bold"/>
                  <a:cs typeface="Josefin Sans Bold"/>
                  <a:sym typeface="Josefin Sans Bold"/>
                </a:rPr>
                <a:t>MỐI QUAN HỆ TƯƠNG QUAN YẾU (WEAK CORRELATION)</a:t>
              </a:r>
            </a:p>
          </p:txBody>
        </p:sp>
      </p:grpSp>
      <p:sp>
        <p:nvSpPr>
          <p:cNvPr name="Freeform 7" id="7"/>
          <p:cNvSpPr/>
          <p:nvPr/>
        </p:nvSpPr>
        <p:spPr>
          <a:xfrm flipH="false" flipV="false" rot="0">
            <a:off x="7041515" y="547659"/>
            <a:ext cx="5425670" cy="4255264"/>
          </a:xfrm>
          <a:custGeom>
            <a:avLst/>
            <a:gdLst/>
            <a:ahLst/>
            <a:cxnLst/>
            <a:rect r="r" b="b" t="t" l="l"/>
            <a:pathLst>
              <a:path h="4255264" w="5425670">
                <a:moveTo>
                  <a:pt x="0" y="0"/>
                </a:moveTo>
                <a:lnTo>
                  <a:pt x="5425671" y="0"/>
                </a:lnTo>
                <a:lnTo>
                  <a:pt x="5425671" y="4255264"/>
                </a:lnTo>
                <a:lnTo>
                  <a:pt x="0" y="4255264"/>
                </a:lnTo>
                <a:lnTo>
                  <a:pt x="0" y="0"/>
                </a:lnTo>
                <a:close/>
              </a:path>
            </a:pathLst>
          </a:custGeom>
          <a:blipFill>
            <a:blip r:embed="rId4"/>
            <a:stretch>
              <a:fillRect l="0" t="0" r="0" b="0"/>
            </a:stretch>
          </a:blipFill>
        </p:spPr>
      </p:sp>
      <p:sp>
        <p:nvSpPr>
          <p:cNvPr name="Freeform 8" id="8"/>
          <p:cNvSpPr/>
          <p:nvPr/>
        </p:nvSpPr>
        <p:spPr>
          <a:xfrm flipH="false" flipV="false" rot="0">
            <a:off x="12664758" y="574356"/>
            <a:ext cx="5478490" cy="4255264"/>
          </a:xfrm>
          <a:custGeom>
            <a:avLst/>
            <a:gdLst/>
            <a:ahLst/>
            <a:cxnLst/>
            <a:rect r="r" b="b" t="t" l="l"/>
            <a:pathLst>
              <a:path h="4255264" w="5478490">
                <a:moveTo>
                  <a:pt x="0" y="0"/>
                </a:moveTo>
                <a:lnTo>
                  <a:pt x="5478489" y="0"/>
                </a:lnTo>
                <a:lnTo>
                  <a:pt x="5478489" y="4255264"/>
                </a:lnTo>
                <a:lnTo>
                  <a:pt x="0" y="4255264"/>
                </a:lnTo>
                <a:lnTo>
                  <a:pt x="0" y="0"/>
                </a:lnTo>
                <a:close/>
              </a:path>
            </a:pathLst>
          </a:custGeom>
          <a:blipFill>
            <a:blip r:embed="rId5"/>
            <a:stretch>
              <a:fillRect l="0" t="0" r="0" b="-1285"/>
            </a:stretch>
          </a:blipFill>
        </p:spPr>
      </p:sp>
      <p:grpSp>
        <p:nvGrpSpPr>
          <p:cNvPr name="Group 9" id="9"/>
          <p:cNvGrpSpPr/>
          <p:nvPr/>
        </p:nvGrpSpPr>
        <p:grpSpPr>
          <a:xfrm rot="0">
            <a:off x="277416" y="2188601"/>
            <a:ext cx="6385069" cy="973380"/>
            <a:chOff x="0" y="0"/>
            <a:chExt cx="1681664" cy="256364"/>
          </a:xfrm>
        </p:grpSpPr>
        <p:sp>
          <p:nvSpPr>
            <p:cNvPr name="Freeform 10" id="10"/>
            <p:cNvSpPr/>
            <p:nvPr/>
          </p:nvSpPr>
          <p:spPr>
            <a:xfrm flipH="false" flipV="false" rot="0">
              <a:off x="0" y="0"/>
              <a:ext cx="1681664" cy="256364"/>
            </a:xfrm>
            <a:custGeom>
              <a:avLst/>
              <a:gdLst/>
              <a:ahLst/>
              <a:cxnLst/>
              <a:rect r="r" b="b" t="t" l="l"/>
              <a:pathLst>
                <a:path h="256364" w="1681664">
                  <a:moveTo>
                    <a:pt x="36375" y="0"/>
                  </a:moveTo>
                  <a:lnTo>
                    <a:pt x="1645289" y="0"/>
                  </a:lnTo>
                  <a:cubicBezTo>
                    <a:pt x="1665379" y="0"/>
                    <a:pt x="1681664" y="16286"/>
                    <a:pt x="1681664" y="36375"/>
                  </a:cubicBezTo>
                  <a:lnTo>
                    <a:pt x="1681664" y="219988"/>
                  </a:lnTo>
                  <a:cubicBezTo>
                    <a:pt x="1681664" y="240078"/>
                    <a:pt x="1665379" y="256364"/>
                    <a:pt x="1645289" y="256364"/>
                  </a:cubicBezTo>
                  <a:lnTo>
                    <a:pt x="36375" y="256364"/>
                  </a:lnTo>
                  <a:cubicBezTo>
                    <a:pt x="16286" y="256364"/>
                    <a:pt x="0" y="240078"/>
                    <a:pt x="0" y="219988"/>
                  </a:cubicBezTo>
                  <a:lnTo>
                    <a:pt x="0" y="36375"/>
                  </a:lnTo>
                  <a:cubicBezTo>
                    <a:pt x="0" y="16286"/>
                    <a:pt x="16286" y="0"/>
                    <a:pt x="36375" y="0"/>
                  </a:cubicBezTo>
                  <a:close/>
                </a:path>
              </a:pathLst>
            </a:custGeom>
            <a:solidFill>
              <a:srgbClr val="58856D"/>
            </a:solidFill>
          </p:spPr>
        </p:sp>
        <p:sp>
          <p:nvSpPr>
            <p:cNvPr name="TextBox 11" id="11"/>
            <p:cNvSpPr txBox="true"/>
            <p:nvPr/>
          </p:nvSpPr>
          <p:spPr>
            <a:xfrm>
              <a:off x="0" y="19050"/>
              <a:ext cx="1681664" cy="237314"/>
            </a:xfrm>
            <a:prstGeom prst="rect">
              <a:avLst/>
            </a:prstGeom>
          </p:spPr>
          <p:txBody>
            <a:bodyPr anchor="ctr" rtlCol="false" tIns="50800" lIns="50800" bIns="50800" rIns="50800"/>
            <a:lstStyle/>
            <a:p>
              <a:pPr algn="ctr">
                <a:lnSpc>
                  <a:spcPts val="2749"/>
                </a:lnSpc>
              </a:pPr>
              <a:r>
                <a:rPr lang="en-US" b="true" sz="2499">
                  <a:solidFill>
                    <a:srgbClr val="FFFFFF"/>
                  </a:solidFill>
                  <a:latin typeface="Josefin Sans Bold"/>
                  <a:ea typeface="Josefin Sans Bold"/>
                  <a:cs typeface="Josefin Sans Bold"/>
                  <a:sym typeface="Josefin Sans Bold"/>
                </a:rPr>
                <a:t>MỐI QUAN HỆ TƯƠNG QUAN MẠNH (STRONG CORRELATION)</a:t>
              </a:r>
            </a:p>
          </p:txBody>
        </p:sp>
      </p:grpSp>
      <p:grpSp>
        <p:nvGrpSpPr>
          <p:cNvPr name="Group 12" id="12"/>
          <p:cNvGrpSpPr/>
          <p:nvPr/>
        </p:nvGrpSpPr>
        <p:grpSpPr>
          <a:xfrm rot="0">
            <a:off x="1618896" y="3733398"/>
            <a:ext cx="3524579" cy="3001739"/>
            <a:chOff x="0" y="0"/>
            <a:chExt cx="4699438" cy="4002319"/>
          </a:xfrm>
        </p:grpSpPr>
        <p:sp>
          <p:nvSpPr>
            <p:cNvPr name="Freeform 13" id="13"/>
            <p:cNvSpPr/>
            <p:nvPr/>
          </p:nvSpPr>
          <p:spPr>
            <a:xfrm flipH="false" flipV="false" rot="0">
              <a:off x="0" y="1655386"/>
              <a:ext cx="2355767" cy="2346933"/>
            </a:xfrm>
            <a:custGeom>
              <a:avLst/>
              <a:gdLst/>
              <a:ahLst/>
              <a:cxnLst/>
              <a:rect r="r" b="b" t="t" l="l"/>
              <a:pathLst>
                <a:path h="2346933" w="2355767">
                  <a:moveTo>
                    <a:pt x="0" y="0"/>
                  </a:moveTo>
                  <a:lnTo>
                    <a:pt x="2355767" y="0"/>
                  </a:lnTo>
                  <a:lnTo>
                    <a:pt x="2355767" y="2346933"/>
                  </a:lnTo>
                  <a:lnTo>
                    <a:pt x="0" y="23469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385905" y="0"/>
              <a:ext cx="3313534" cy="3310772"/>
            </a:xfrm>
            <a:custGeom>
              <a:avLst/>
              <a:gdLst/>
              <a:ahLst/>
              <a:cxnLst/>
              <a:rect r="r" b="b" t="t" l="l"/>
              <a:pathLst>
                <a:path h="3310772" w="3313534">
                  <a:moveTo>
                    <a:pt x="0" y="0"/>
                  </a:moveTo>
                  <a:lnTo>
                    <a:pt x="3313533" y="0"/>
                  </a:lnTo>
                  <a:lnTo>
                    <a:pt x="3313533" y="3310772"/>
                  </a:lnTo>
                  <a:lnTo>
                    <a:pt x="0" y="3310772"/>
                  </a:lnTo>
                  <a:lnTo>
                    <a:pt x="0" y="0"/>
                  </a:lnTo>
                  <a:close/>
                </a:path>
              </a:pathLst>
            </a:custGeom>
            <a:blipFill>
              <a:blip r:embed="rId8"/>
              <a:stretch>
                <a:fillRect l="0" t="0" r="0"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TextBox 2" id="2"/>
          <p:cNvSpPr txBox="true"/>
          <p:nvPr/>
        </p:nvSpPr>
        <p:spPr>
          <a:xfrm rot="0">
            <a:off x="3250832" y="859891"/>
            <a:ext cx="12349959" cy="2552737"/>
          </a:xfrm>
          <a:prstGeom prst="rect">
            <a:avLst/>
          </a:prstGeom>
        </p:spPr>
        <p:txBody>
          <a:bodyPr anchor="t" rtlCol="false" tIns="0" lIns="0" bIns="0" rIns="0">
            <a:spAutoFit/>
          </a:bodyPr>
          <a:lstStyle/>
          <a:p>
            <a:pPr algn="ctr" marL="0" indent="0" lvl="0">
              <a:lnSpc>
                <a:spcPts val="20192"/>
              </a:lnSpc>
            </a:pPr>
            <a:r>
              <a:rPr lang="en-US" sz="16826" spc="157">
                <a:solidFill>
                  <a:srgbClr val="739683"/>
                </a:solidFill>
                <a:latin typeface="Paytone One"/>
                <a:ea typeface="Paytone One"/>
                <a:cs typeface="Paytone One"/>
                <a:sym typeface="Paytone One"/>
              </a:rPr>
              <a:t>NỘI DUNG</a:t>
            </a:r>
          </a:p>
        </p:txBody>
      </p:sp>
      <p:sp>
        <p:nvSpPr>
          <p:cNvPr name="Freeform 3" id="3"/>
          <p:cNvSpPr/>
          <p:nvPr/>
        </p:nvSpPr>
        <p:spPr>
          <a:xfrm flipH="false" flipV="false" rot="10153070">
            <a:off x="-346664" y="-242725"/>
            <a:ext cx="3362414" cy="2830542"/>
          </a:xfrm>
          <a:custGeom>
            <a:avLst/>
            <a:gdLst/>
            <a:ahLst/>
            <a:cxnLst/>
            <a:rect r="r" b="b" t="t" l="l"/>
            <a:pathLst>
              <a:path h="2830542" w="3362414">
                <a:moveTo>
                  <a:pt x="0" y="0"/>
                </a:moveTo>
                <a:lnTo>
                  <a:pt x="3362414" y="0"/>
                </a:lnTo>
                <a:lnTo>
                  <a:pt x="3362414" y="2830541"/>
                </a:lnTo>
                <a:lnTo>
                  <a:pt x="0" y="2830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10424043">
            <a:off x="-525382" y="7305742"/>
            <a:ext cx="5842295" cy="3293594"/>
          </a:xfrm>
          <a:custGeom>
            <a:avLst/>
            <a:gdLst/>
            <a:ahLst/>
            <a:cxnLst/>
            <a:rect r="r" b="b" t="t" l="l"/>
            <a:pathLst>
              <a:path h="3293594" w="5842295">
                <a:moveTo>
                  <a:pt x="5842295" y="0"/>
                </a:moveTo>
                <a:lnTo>
                  <a:pt x="0" y="0"/>
                </a:lnTo>
                <a:lnTo>
                  <a:pt x="0" y="3293594"/>
                </a:lnTo>
                <a:lnTo>
                  <a:pt x="5842295" y="3293594"/>
                </a:lnTo>
                <a:lnTo>
                  <a:pt x="584229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flipV="true">
            <a:off x="9205229" y="4245469"/>
            <a:ext cx="8820" cy="3520353"/>
          </a:xfrm>
          <a:prstGeom prst="line">
            <a:avLst/>
          </a:prstGeom>
          <a:ln cap="flat" w="38100">
            <a:solidFill>
              <a:srgbClr val="082314"/>
            </a:solidFill>
            <a:prstDash val="lgDash"/>
            <a:headEnd type="none" len="sm" w="sm"/>
            <a:tailEnd type="none" len="sm" w="sm"/>
          </a:ln>
        </p:spPr>
      </p:sp>
      <p:sp>
        <p:nvSpPr>
          <p:cNvPr name="TextBox 6" id="6"/>
          <p:cNvSpPr txBox="true"/>
          <p:nvPr/>
        </p:nvSpPr>
        <p:spPr>
          <a:xfrm rot="0">
            <a:off x="10289888" y="6355386"/>
            <a:ext cx="6751525" cy="1104900"/>
          </a:xfrm>
          <a:prstGeom prst="rect">
            <a:avLst/>
          </a:prstGeom>
        </p:spPr>
        <p:txBody>
          <a:bodyPr anchor="t" rtlCol="false" tIns="0" lIns="0" bIns="0" rIns="0">
            <a:spAutoFit/>
          </a:bodyPr>
          <a:lstStyle/>
          <a:p>
            <a:pPr algn="l">
              <a:lnSpc>
                <a:spcPts val="4319"/>
              </a:lnSpc>
            </a:pPr>
            <a:r>
              <a:rPr lang="en-US" sz="3599" spc="-115">
                <a:solidFill>
                  <a:srgbClr val="292828"/>
                </a:solidFill>
                <a:latin typeface="Josefin Sans"/>
                <a:ea typeface="Josefin Sans"/>
                <a:cs typeface="Josefin Sans"/>
                <a:sym typeface="Josefin Sans"/>
              </a:rPr>
              <a:t>Xây dựng và triển khai mô hình chạy trên Streamlit</a:t>
            </a:r>
          </a:p>
        </p:txBody>
      </p:sp>
      <p:sp>
        <p:nvSpPr>
          <p:cNvPr name="Freeform 7" id="7"/>
          <p:cNvSpPr/>
          <p:nvPr/>
        </p:nvSpPr>
        <p:spPr>
          <a:xfrm flipH="false" flipV="false" rot="0">
            <a:off x="13488128" y="7414327"/>
            <a:ext cx="4799872" cy="3281913"/>
          </a:xfrm>
          <a:custGeom>
            <a:avLst/>
            <a:gdLst/>
            <a:ahLst/>
            <a:cxnLst/>
            <a:rect r="r" b="b" t="t" l="l"/>
            <a:pathLst>
              <a:path h="3281913" w="4799872">
                <a:moveTo>
                  <a:pt x="0" y="0"/>
                </a:moveTo>
                <a:lnTo>
                  <a:pt x="4799872" y="0"/>
                </a:lnTo>
                <a:lnTo>
                  <a:pt x="4799872" y="3281912"/>
                </a:lnTo>
                <a:lnTo>
                  <a:pt x="0" y="32819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6118828" y="7982317"/>
            <a:ext cx="451271" cy="744364"/>
          </a:xfrm>
          <a:custGeom>
            <a:avLst/>
            <a:gdLst/>
            <a:ahLst/>
            <a:cxnLst/>
            <a:rect r="r" b="b" t="t" l="l"/>
            <a:pathLst>
              <a:path h="744364" w="451271">
                <a:moveTo>
                  <a:pt x="0" y="0"/>
                </a:moveTo>
                <a:lnTo>
                  <a:pt x="451271" y="0"/>
                </a:lnTo>
                <a:lnTo>
                  <a:pt x="451271" y="744365"/>
                </a:lnTo>
                <a:lnTo>
                  <a:pt x="0" y="7443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9" id="9"/>
          <p:cNvSpPr/>
          <p:nvPr/>
        </p:nvSpPr>
        <p:spPr>
          <a:xfrm flipH="false" flipV="false" rot="0">
            <a:off x="11142440" y="8044763"/>
            <a:ext cx="2270832" cy="2021041"/>
          </a:xfrm>
          <a:custGeom>
            <a:avLst/>
            <a:gdLst/>
            <a:ahLst/>
            <a:cxnLst/>
            <a:rect r="r" b="b" t="t" l="l"/>
            <a:pathLst>
              <a:path h="2021041" w="2270832">
                <a:moveTo>
                  <a:pt x="0" y="0"/>
                </a:moveTo>
                <a:lnTo>
                  <a:pt x="2270832" y="0"/>
                </a:lnTo>
                <a:lnTo>
                  <a:pt x="2270832" y="2021040"/>
                </a:lnTo>
                <a:lnTo>
                  <a:pt x="0" y="20210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1796435">
            <a:off x="17143272" y="7368138"/>
            <a:ext cx="913047" cy="1027338"/>
          </a:xfrm>
          <a:custGeom>
            <a:avLst/>
            <a:gdLst/>
            <a:ahLst/>
            <a:cxnLst/>
            <a:rect r="r" b="b" t="t" l="l"/>
            <a:pathLst>
              <a:path h="1027338" w="913047">
                <a:moveTo>
                  <a:pt x="0" y="0"/>
                </a:moveTo>
                <a:lnTo>
                  <a:pt x="913047" y="0"/>
                </a:lnTo>
                <a:lnTo>
                  <a:pt x="913047" y="1027338"/>
                </a:lnTo>
                <a:lnTo>
                  <a:pt x="0" y="102733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1" id="11"/>
          <p:cNvSpPr/>
          <p:nvPr/>
        </p:nvSpPr>
        <p:spPr>
          <a:xfrm flipH="false" flipV="false" rot="-1271299">
            <a:off x="15171772" y="878890"/>
            <a:ext cx="858036" cy="1252607"/>
          </a:xfrm>
          <a:custGeom>
            <a:avLst/>
            <a:gdLst/>
            <a:ahLst/>
            <a:cxnLst/>
            <a:rect r="r" b="b" t="t" l="l"/>
            <a:pathLst>
              <a:path h="1252607" w="858036">
                <a:moveTo>
                  <a:pt x="0" y="0"/>
                </a:moveTo>
                <a:lnTo>
                  <a:pt x="858036" y="0"/>
                </a:lnTo>
                <a:lnTo>
                  <a:pt x="858036" y="1252607"/>
                </a:lnTo>
                <a:lnTo>
                  <a:pt x="0" y="125260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2" id="12"/>
          <p:cNvSpPr txBox="true"/>
          <p:nvPr/>
        </p:nvSpPr>
        <p:spPr>
          <a:xfrm rot="0">
            <a:off x="2952474" y="4226371"/>
            <a:ext cx="3605531" cy="561994"/>
          </a:xfrm>
          <a:prstGeom prst="rect">
            <a:avLst/>
          </a:prstGeom>
        </p:spPr>
        <p:txBody>
          <a:bodyPr anchor="t" rtlCol="false" tIns="0" lIns="0" bIns="0" rIns="0">
            <a:spAutoFit/>
          </a:bodyPr>
          <a:lstStyle/>
          <a:p>
            <a:pPr algn="l">
              <a:lnSpc>
                <a:spcPts val="4319"/>
              </a:lnSpc>
            </a:pPr>
            <a:r>
              <a:rPr lang="en-US" sz="3599" spc="-115">
                <a:solidFill>
                  <a:srgbClr val="292828"/>
                </a:solidFill>
                <a:latin typeface="Josefin Sans"/>
                <a:ea typeface="Josefin Sans"/>
                <a:cs typeface="Josefin Sans"/>
                <a:sym typeface="Josefin Sans"/>
              </a:rPr>
              <a:t>Giới thiệu bài toán</a:t>
            </a:r>
          </a:p>
        </p:txBody>
      </p:sp>
      <p:sp>
        <p:nvSpPr>
          <p:cNvPr name="TextBox 13" id="13"/>
          <p:cNvSpPr txBox="true"/>
          <p:nvPr/>
        </p:nvSpPr>
        <p:spPr>
          <a:xfrm rot="0">
            <a:off x="2952474" y="5290855"/>
            <a:ext cx="3096024" cy="561994"/>
          </a:xfrm>
          <a:prstGeom prst="rect">
            <a:avLst/>
          </a:prstGeom>
        </p:spPr>
        <p:txBody>
          <a:bodyPr anchor="t" rtlCol="false" tIns="0" lIns="0" bIns="0" rIns="0">
            <a:spAutoFit/>
          </a:bodyPr>
          <a:lstStyle/>
          <a:p>
            <a:pPr algn="l">
              <a:lnSpc>
                <a:spcPts val="4319"/>
              </a:lnSpc>
            </a:pPr>
            <a:r>
              <a:rPr lang="en-US" sz="3599" spc="-115">
                <a:solidFill>
                  <a:srgbClr val="292828"/>
                </a:solidFill>
                <a:latin typeface="Josefin Sans"/>
                <a:ea typeface="Josefin Sans"/>
                <a:cs typeface="Josefin Sans"/>
                <a:sym typeface="Josefin Sans"/>
              </a:rPr>
              <a:t>Mô Tả Dữ Liệu</a:t>
            </a:r>
          </a:p>
        </p:txBody>
      </p:sp>
      <p:sp>
        <p:nvSpPr>
          <p:cNvPr name="TextBox 14" id="14"/>
          <p:cNvSpPr txBox="true"/>
          <p:nvPr/>
        </p:nvSpPr>
        <p:spPr>
          <a:xfrm rot="0">
            <a:off x="10289888" y="4226419"/>
            <a:ext cx="6751525" cy="561994"/>
          </a:xfrm>
          <a:prstGeom prst="rect">
            <a:avLst/>
          </a:prstGeom>
        </p:spPr>
        <p:txBody>
          <a:bodyPr anchor="t" rtlCol="false" tIns="0" lIns="0" bIns="0" rIns="0">
            <a:spAutoFit/>
          </a:bodyPr>
          <a:lstStyle/>
          <a:p>
            <a:pPr algn="l">
              <a:lnSpc>
                <a:spcPts val="4319"/>
              </a:lnSpc>
            </a:pPr>
            <a:r>
              <a:rPr lang="en-US" sz="3599" spc="-115">
                <a:solidFill>
                  <a:srgbClr val="292828"/>
                </a:solidFill>
                <a:latin typeface="Josefin Sans"/>
                <a:ea typeface="Josefin Sans"/>
                <a:cs typeface="Josefin Sans"/>
                <a:sym typeface="Josefin Sans"/>
              </a:rPr>
              <a:t>Lựa Chọn &amp; Huấn Luyện Mô Hình</a:t>
            </a:r>
          </a:p>
        </p:txBody>
      </p:sp>
      <p:sp>
        <p:nvSpPr>
          <p:cNvPr name="TextBox 15" id="15"/>
          <p:cNvSpPr txBox="true"/>
          <p:nvPr/>
        </p:nvSpPr>
        <p:spPr>
          <a:xfrm rot="0">
            <a:off x="10289888" y="5290903"/>
            <a:ext cx="3975936" cy="561994"/>
          </a:xfrm>
          <a:prstGeom prst="rect">
            <a:avLst/>
          </a:prstGeom>
        </p:spPr>
        <p:txBody>
          <a:bodyPr anchor="t" rtlCol="false" tIns="0" lIns="0" bIns="0" rIns="0">
            <a:spAutoFit/>
          </a:bodyPr>
          <a:lstStyle/>
          <a:p>
            <a:pPr algn="l">
              <a:lnSpc>
                <a:spcPts val="4319"/>
              </a:lnSpc>
            </a:pPr>
            <a:r>
              <a:rPr lang="en-US" sz="3599" spc="-115">
                <a:solidFill>
                  <a:srgbClr val="292828"/>
                </a:solidFill>
                <a:latin typeface="Josefin Sans"/>
                <a:ea typeface="Josefin Sans"/>
                <a:cs typeface="Josefin Sans"/>
                <a:sym typeface="Josefin Sans"/>
              </a:rPr>
              <a:t>Phân Tích Kết Quả</a:t>
            </a:r>
          </a:p>
        </p:txBody>
      </p:sp>
      <p:sp>
        <p:nvSpPr>
          <p:cNvPr name="TextBox 16" id="16"/>
          <p:cNvSpPr txBox="true"/>
          <p:nvPr/>
        </p:nvSpPr>
        <p:spPr>
          <a:xfrm rot="0">
            <a:off x="2952474" y="7441226"/>
            <a:ext cx="3793689" cy="561994"/>
          </a:xfrm>
          <a:prstGeom prst="rect">
            <a:avLst/>
          </a:prstGeom>
        </p:spPr>
        <p:txBody>
          <a:bodyPr anchor="t" rtlCol="false" tIns="0" lIns="0" bIns="0" rIns="0">
            <a:spAutoFit/>
          </a:bodyPr>
          <a:lstStyle/>
          <a:p>
            <a:pPr algn="l">
              <a:lnSpc>
                <a:spcPts val="4319"/>
              </a:lnSpc>
            </a:pPr>
            <a:r>
              <a:rPr lang="en-US" sz="3599" spc="-115">
                <a:solidFill>
                  <a:srgbClr val="292828"/>
                </a:solidFill>
                <a:latin typeface="Josefin Sans"/>
                <a:ea typeface="Josefin Sans"/>
                <a:cs typeface="Josefin Sans"/>
                <a:sym typeface="Josefin Sans"/>
              </a:rPr>
              <a:t>Tiền Xử Lý Dữ Liệu</a:t>
            </a:r>
          </a:p>
        </p:txBody>
      </p:sp>
      <p:sp>
        <p:nvSpPr>
          <p:cNvPr name="TextBox 17" id="17"/>
          <p:cNvSpPr txBox="true"/>
          <p:nvPr/>
        </p:nvSpPr>
        <p:spPr>
          <a:xfrm rot="0">
            <a:off x="2952474" y="6355338"/>
            <a:ext cx="5831608" cy="561994"/>
          </a:xfrm>
          <a:prstGeom prst="rect">
            <a:avLst/>
          </a:prstGeom>
        </p:spPr>
        <p:txBody>
          <a:bodyPr anchor="t" rtlCol="false" tIns="0" lIns="0" bIns="0" rIns="0">
            <a:spAutoFit/>
          </a:bodyPr>
          <a:lstStyle/>
          <a:p>
            <a:pPr algn="l">
              <a:lnSpc>
                <a:spcPts val="4319"/>
              </a:lnSpc>
            </a:pPr>
            <a:r>
              <a:rPr lang="en-US" sz="3599" spc="-115">
                <a:solidFill>
                  <a:srgbClr val="292828"/>
                </a:solidFill>
                <a:latin typeface="Josefin Sans"/>
                <a:ea typeface="Josefin Sans"/>
                <a:cs typeface="Josefin Sans"/>
                <a:sym typeface="Josefin Sans"/>
              </a:rPr>
              <a:t>Phân Tích Dữ Liệu Khám Phá</a:t>
            </a:r>
          </a:p>
        </p:txBody>
      </p:sp>
      <p:sp>
        <p:nvSpPr>
          <p:cNvPr name="TextBox 18" id="18"/>
          <p:cNvSpPr txBox="true"/>
          <p:nvPr/>
        </p:nvSpPr>
        <p:spPr>
          <a:xfrm rot="0">
            <a:off x="2319055" y="4197796"/>
            <a:ext cx="442918" cy="513061"/>
          </a:xfrm>
          <a:prstGeom prst="rect">
            <a:avLst/>
          </a:prstGeom>
        </p:spPr>
        <p:txBody>
          <a:bodyPr anchor="t" rtlCol="false" tIns="0" lIns="0" bIns="0" rIns="0">
            <a:spAutoFit/>
          </a:bodyPr>
          <a:lstStyle/>
          <a:p>
            <a:pPr algn="l">
              <a:lnSpc>
                <a:spcPts val="4030"/>
              </a:lnSpc>
            </a:pPr>
            <a:r>
              <a:rPr lang="en-US" b="true" sz="3100" spc="29">
                <a:solidFill>
                  <a:srgbClr val="739683"/>
                </a:solidFill>
                <a:latin typeface="Asap Condensed Bold"/>
                <a:ea typeface="Asap Condensed Bold"/>
                <a:cs typeface="Asap Condensed Bold"/>
                <a:sym typeface="Asap Condensed Bold"/>
              </a:rPr>
              <a:t>01</a:t>
            </a:r>
          </a:p>
        </p:txBody>
      </p:sp>
      <p:sp>
        <p:nvSpPr>
          <p:cNvPr name="TextBox 19" id="19"/>
          <p:cNvSpPr txBox="true"/>
          <p:nvPr/>
        </p:nvSpPr>
        <p:spPr>
          <a:xfrm rot="0">
            <a:off x="2319055" y="5281330"/>
            <a:ext cx="442918" cy="513061"/>
          </a:xfrm>
          <a:prstGeom prst="rect">
            <a:avLst/>
          </a:prstGeom>
        </p:spPr>
        <p:txBody>
          <a:bodyPr anchor="t" rtlCol="false" tIns="0" lIns="0" bIns="0" rIns="0">
            <a:spAutoFit/>
          </a:bodyPr>
          <a:lstStyle/>
          <a:p>
            <a:pPr algn="l">
              <a:lnSpc>
                <a:spcPts val="4030"/>
              </a:lnSpc>
            </a:pPr>
            <a:r>
              <a:rPr lang="en-US" sz="3100" spc="29" b="true">
                <a:solidFill>
                  <a:srgbClr val="739683"/>
                </a:solidFill>
                <a:latin typeface="Asap Condensed Bold"/>
                <a:ea typeface="Asap Condensed Bold"/>
                <a:cs typeface="Asap Condensed Bold"/>
                <a:sym typeface="Asap Condensed Bold"/>
              </a:rPr>
              <a:t>02</a:t>
            </a:r>
          </a:p>
        </p:txBody>
      </p:sp>
      <p:sp>
        <p:nvSpPr>
          <p:cNvPr name="TextBox 20" id="20"/>
          <p:cNvSpPr txBox="true"/>
          <p:nvPr/>
        </p:nvSpPr>
        <p:spPr>
          <a:xfrm rot="0">
            <a:off x="2319055" y="6345813"/>
            <a:ext cx="442918" cy="513061"/>
          </a:xfrm>
          <a:prstGeom prst="rect">
            <a:avLst/>
          </a:prstGeom>
        </p:spPr>
        <p:txBody>
          <a:bodyPr anchor="t" rtlCol="false" tIns="0" lIns="0" bIns="0" rIns="0">
            <a:spAutoFit/>
          </a:bodyPr>
          <a:lstStyle/>
          <a:p>
            <a:pPr algn="l">
              <a:lnSpc>
                <a:spcPts val="4030"/>
              </a:lnSpc>
            </a:pPr>
            <a:r>
              <a:rPr lang="en-US" sz="3100" spc="29" b="true">
                <a:solidFill>
                  <a:srgbClr val="739683"/>
                </a:solidFill>
                <a:latin typeface="Asap Condensed Bold"/>
                <a:ea typeface="Asap Condensed Bold"/>
                <a:cs typeface="Asap Condensed Bold"/>
                <a:sym typeface="Asap Condensed Bold"/>
              </a:rPr>
              <a:t>03</a:t>
            </a:r>
          </a:p>
        </p:txBody>
      </p:sp>
      <p:sp>
        <p:nvSpPr>
          <p:cNvPr name="TextBox 21" id="21"/>
          <p:cNvSpPr txBox="true"/>
          <p:nvPr/>
        </p:nvSpPr>
        <p:spPr>
          <a:xfrm rot="0">
            <a:off x="2319055" y="7431701"/>
            <a:ext cx="442918" cy="513061"/>
          </a:xfrm>
          <a:prstGeom prst="rect">
            <a:avLst/>
          </a:prstGeom>
        </p:spPr>
        <p:txBody>
          <a:bodyPr anchor="t" rtlCol="false" tIns="0" lIns="0" bIns="0" rIns="0">
            <a:spAutoFit/>
          </a:bodyPr>
          <a:lstStyle/>
          <a:p>
            <a:pPr algn="l">
              <a:lnSpc>
                <a:spcPts val="4030"/>
              </a:lnSpc>
            </a:pPr>
            <a:r>
              <a:rPr lang="en-US" sz="3100" spc="29" b="true">
                <a:solidFill>
                  <a:srgbClr val="739683"/>
                </a:solidFill>
                <a:latin typeface="Asap Condensed Bold"/>
                <a:ea typeface="Asap Condensed Bold"/>
                <a:cs typeface="Asap Condensed Bold"/>
                <a:sym typeface="Asap Condensed Bold"/>
              </a:rPr>
              <a:t>04</a:t>
            </a:r>
          </a:p>
        </p:txBody>
      </p:sp>
      <p:sp>
        <p:nvSpPr>
          <p:cNvPr name="TextBox 22" id="22"/>
          <p:cNvSpPr txBox="true"/>
          <p:nvPr/>
        </p:nvSpPr>
        <p:spPr>
          <a:xfrm rot="0">
            <a:off x="9658390" y="4207369"/>
            <a:ext cx="442918" cy="513061"/>
          </a:xfrm>
          <a:prstGeom prst="rect">
            <a:avLst/>
          </a:prstGeom>
        </p:spPr>
        <p:txBody>
          <a:bodyPr anchor="t" rtlCol="false" tIns="0" lIns="0" bIns="0" rIns="0">
            <a:spAutoFit/>
          </a:bodyPr>
          <a:lstStyle/>
          <a:p>
            <a:pPr algn="l">
              <a:lnSpc>
                <a:spcPts val="4030"/>
              </a:lnSpc>
            </a:pPr>
            <a:r>
              <a:rPr lang="en-US" sz="3100" spc="29" b="true">
                <a:solidFill>
                  <a:srgbClr val="739683"/>
                </a:solidFill>
                <a:latin typeface="Asap Condensed Bold"/>
                <a:ea typeface="Asap Condensed Bold"/>
                <a:cs typeface="Asap Condensed Bold"/>
                <a:sym typeface="Asap Condensed Bold"/>
              </a:rPr>
              <a:t>05</a:t>
            </a:r>
          </a:p>
        </p:txBody>
      </p:sp>
      <p:sp>
        <p:nvSpPr>
          <p:cNvPr name="TextBox 23" id="23"/>
          <p:cNvSpPr txBox="true"/>
          <p:nvPr/>
        </p:nvSpPr>
        <p:spPr>
          <a:xfrm rot="0">
            <a:off x="9658390" y="5262280"/>
            <a:ext cx="442918" cy="513061"/>
          </a:xfrm>
          <a:prstGeom prst="rect">
            <a:avLst/>
          </a:prstGeom>
        </p:spPr>
        <p:txBody>
          <a:bodyPr anchor="t" rtlCol="false" tIns="0" lIns="0" bIns="0" rIns="0">
            <a:spAutoFit/>
          </a:bodyPr>
          <a:lstStyle/>
          <a:p>
            <a:pPr algn="l">
              <a:lnSpc>
                <a:spcPts val="4030"/>
              </a:lnSpc>
            </a:pPr>
            <a:r>
              <a:rPr lang="en-US" sz="3100" spc="29" b="true">
                <a:solidFill>
                  <a:srgbClr val="739683"/>
                </a:solidFill>
                <a:latin typeface="Asap Condensed Bold"/>
                <a:ea typeface="Asap Condensed Bold"/>
                <a:cs typeface="Asap Condensed Bold"/>
                <a:sym typeface="Asap Condensed Bold"/>
              </a:rPr>
              <a:t>06</a:t>
            </a:r>
          </a:p>
        </p:txBody>
      </p:sp>
      <p:sp>
        <p:nvSpPr>
          <p:cNvPr name="TextBox 24" id="24"/>
          <p:cNvSpPr txBox="true"/>
          <p:nvPr/>
        </p:nvSpPr>
        <p:spPr>
          <a:xfrm rot="0">
            <a:off x="9658390" y="6326811"/>
            <a:ext cx="442918" cy="513061"/>
          </a:xfrm>
          <a:prstGeom prst="rect">
            <a:avLst/>
          </a:prstGeom>
        </p:spPr>
        <p:txBody>
          <a:bodyPr anchor="t" rtlCol="false" tIns="0" lIns="0" bIns="0" rIns="0">
            <a:spAutoFit/>
          </a:bodyPr>
          <a:lstStyle/>
          <a:p>
            <a:pPr algn="l">
              <a:lnSpc>
                <a:spcPts val="4030"/>
              </a:lnSpc>
            </a:pPr>
            <a:r>
              <a:rPr lang="en-US" sz="3100" spc="29" b="true">
                <a:solidFill>
                  <a:srgbClr val="739683"/>
                </a:solidFill>
                <a:latin typeface="Asap Condensed Bold"/>
                <a:ea typeface="Asap Condensed Bold"/>
                <a:cs typeface="Asap Condensed Bold"/>
                <a:sym typeface="Asap Condensed Bold"/>
              </a:rPr>
              <a:t>07</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0">
            <a:off x="843372" y="1441877"/>
            <a:ext cx="5161773" cy="4052306"/>
          </a:xfrm>
          <a:custGeom>
            <a:avLst/>
            <a:gdLst/>
            <a:ahLst/>
            <a:cxnLst/>
            <a:rect r="r" b="b" t="t" l="l"/>
            <a:pathLst>
              <a:path h="4052306" w="5161773">
                <a:moveTo>
                  <a:pt x="0" y="0"/>
                </a:moveTo>
                <a:lnTo>
                  <a:pt x="5161773" y="0"/>
                </a:lnTo>
                <a:lnTo>
                  <a:pt x="5161773" y="4052307"/>
                </a:lnTo>
                <a:lnTo>
                  <a:pt x="0" y="4052307"/>
                </a:lnTo>
                <a:lnTo>
                  <a:pt x="0" y="0"/>
                </a:lnTo>
                <a:close/>
              </a:path>
            </a:pathLst>
          </a:custGeom>
          <a:blipFill>
            <a:blip r:embed="rId2"/>
            <a:stretch>
              <a:fillRect l="0" t="0" r="0" b="0"/>
            </a:stretch>
          </a:blipFill>
        </p:spPr>
      </p:sp>
      <p:sp>
        <p:nvSpPr>
          <p:cNvPr name="Freeform 3" id="3"/>
          <p:cNvSpPr/>
          <p:nvPr/>
        </p:nvSpPr>
        <p:spPr>
          <a:xfrm flipH="false" flipV="false" rot="0">
            <a:off x="6570754" y="1441877"/>
            <a:ext cx="5134501" cy="4052306"/>
          </a:xfrm>
          <a:custGeom>
            <a:avLst/>
            <a:gdLst/>
            <a:ahLst/>
            <a:cxnLst/>
            <a:rect r="r" b="b" t="t" l="l"/>
            <a:pathLst>
              <a:path h="4052306" w="5134501">
                <a:moveTo>
                  <a:pt x="0" y="0"/>
                </a:moveTo>
                <a:lnTo>
                  <a:pt x="5134502" y="0"/>
                </a:lnTo>
                <a:lnTo>
                  <a:pt x="5134502" y="4052307"/>
                </a:lnTo>
                <a:lnTo>
                  <a:pt x="0" y="4052307"/>
                </a:lnTo>
                <a:lnTo>
                  <a:pt x="0" y="0"/>
                </a:lnTo>
                <a:close/>
              </a:path>
            </a:pathLst>
          </a:custGeom>
          <a:blipFill>
            <a:blip r:embed="rId3"/>
            <a:stretch>
              <a:fillRect l="0" t="0" r="0" b="0"/>
            </a:stretch>
          </a:blipFill>
        </p:spPr>
      </p:sp>
      <p:sp>
        <p:nvSpPr>
          <p:cNvPr name="Freeform 4" id="4"/>
          <p:cNvSpPr/>
          <p:nvPr/>
        </p:nvSpPr>
        <p:spPr>
          <a:xfrm flipH="false" flipV="false" rot="0">
            <a:off x="12267231" y="1441877"/>
            <a:ext cx="5178388" cy="4052306"/>
          </a:xfrm>
          <a:custGeom>
            <a:avLst/>
            <a:gdLst/>
            <a:ahLst/>
            <a:cxnLst/>
            <a:rect r="r" b="b" t="t" l="l"/>
            <a:pathLst>
              <a:path h="4052306" w="5178388">
                <a:moveTo>
                  <a:pt x="0" y="0"/>
                </a:moveTo>
                <a:lnTo>
                  <a:pt x="5178387" y="0"/>
                </a:lnTo>
                <a:lnTo>
                  <a:pt x="5178387" y="4052307"/>
                </a:lnTo>
                <a:lnTo>
                  <a:pt x="0" y="4052307"/>
                </a:lnTo>
                <a:lnTo>
                  <a:pt x="0" y="0"/>
                </a:lnTo>
                <a:close/>
              </a:path>
            </a:pathLst>
          </a:custGeom>
          <a:blipFill>
            <a:blip r:embed="rId4"/>
            <a:stretch>
              <a:fillRect l="0" t="0" r="0" b="0"/>
            </a:stretch>
          </a:blipFill>
        </p:spPr>
      </p:sp>
      <p:sp>
        <p:nvSpPr>
          <p:cNvPr name="Freeform 5" id="5"/>
          <p:cNvSpPr/>
          <p:nvPr/>
        </p:nvSpPr>
        <p:spPr>
          <a:xfrm flipH="false" flipV="false" rot="0">
            <a:off x="842382" y="6005628"/>
            <a:ext cx="5161773" cy="4090015"/>
          </a:xfrm>
          <a:custGeom>
            <a:avLst/>
            <a:gdLst/>
            <a:ahLst/>
            <a:cxnLst/>
            <a:rect r="r" b="b" t="t" l="l"/>
            <a:pathLst>
              <a:path h="4090015" w="5161773">
                <a:moveTo>
                  <a:pt x="0" y="0"/>
                </a:moveTo>
                <a:lnTo>
                  <a:pt x="5161773" y="0"/>
                </a:lnTo>
                <a:lnTo>
                  <a:pt x="5161773" y="4090015"/>
                </a:lnTo>
                <a:lnTo>
                  <a:pt x="0" y="4090015"/>
                </a:lnTo>
                <a:lnTo>
                  <a:pt x="0" y="0"/>
                </a:lnTo>
                <a:close/>
              </a:path>
            </a:pathLst>
          </a:custGeom>
          <a:blipFill>
            <a:blip r:embed="rId5"/>
            <a:stretch>
              <a:fillRect l="0" t="0" r="0" b="0"/>
            </a:stretch>
          </a:blipFill>
        </p:spPr>
      </p:sp>
      <p:sp>
        <p:nvSpPr>
          <p:cNvPr name="Freeform 6" id="6"/>
          <p:cNvSpPr/>
          <p:nvPr/>
        </p:nvSpPr>
        <p:spPr>
          <a:xfrm flipH="false" flipV="false" rot="0">
            <a:off x="6569764" y="6005628"/>
            <a:ext cx="5149461" cy="4098876"/>
          </a:xfrm>
          <a:custGeom>
            <a:avLst/>
            <a:gdLst/>
            <a:ahLst/>
            <a:cxnLst/>
            <a:rect r="r" b="b" t="t" l="l"/>
            <a:pathLst>
              <a:path h="4098876" w="5149461">
                <a:moveTo>
                  <a:pt x="0" y="0"/>
                </a:moveTo>
                <a:lnTo>
                  <a:pt x="5149462" y="0"/>
                </a:lnTo>
                <a:lnTo>
                  <a:pt x="5149462" y="4098876"/>
                </a:lnTo>
                <a:lnTo>
                  <a:pt x="0" y="4098876"/>
                </a:lnTo>
                <a:lnTo>
                  <a:pt x="0" y="0"/>
                </a:lnTo>
                <a:close/>
              </a:path>
            </a:pathLst>
          </a:custGeom>
          <a:blipFill>
            <a:blip r:embed="rId6"/>
            <a:stretch>
              <a:fillRect l="0" t="0" r="0" b="0"/>
            </a:stretch>
          </a:blipFill>
        </p:spPr>
      </p:sp>
      <p:sp>
        <p:nvSpPr>
          <p:cNvPr name="Freeform 7" id="7"/>
          <p:cNvSpPr/>
          <p:nvPr/>
        </p:nvSpPr>
        <p:spPr>
          <a:xfrm flipH="false" flipV="false" rot="0">
            <a:off x="12266241" y="6005628"/>
            <a:ext cx="5132259" cy="4090015"/>
          </a:xfrm>
          <a:custGeom>
            <a:avLst/>
            <a:gdLst/>
            <a:ahLst/>
            <a:cxnLst/>
            <a:rect r="r" b="b" t="t" l="l"/>
            <a:pathLst>
              <a:path h="4090015" w="5132259">
                <a:moveTo>
                  <a:pt x="0" y="0"/>
                </a:moveTo>
                <a:lnTo>
                  <a:pt x="5132258" y="0"/>
                </a:lnTo>
                <a:lnTo>
                  <a:pt x="5132258" y="4090015"/>
                </a:lnTo>
                <a:lnTo>
                  <a:pt x="0" y="4090015"/>
                </a:lnTo>
                <a:lnTo>
                  <a:pt x="0" y="0"/>
                </a:lnTo>
                <a:close/>
              </a:path>
            </a:pathLst>
          </a:custGeom>
          <a:blipFill>
            <a:blip r:embed="rId7"/>
            <a:stretch>
              <a:fillRect l="0" t="0" r="0" b="0"/>
            </a:stretch>
          </a:blipFill>
        </p:spPr>
      </p:sp>
      <p:grpSp>
        <p:nvGrpSpPr>
          <p:cNvPr name="Group 8" id="8"/>
          <p:cNvGrpSpPr/>
          <p:nvPr/>
        </p:nvGrpSpPr>
        <p:grpSpPr>
          <a:xfrm rot="0">
            <a:off x="5853198" y="329721"/>
            <a:ext cx="6581603" cy="825323"/>
            <a:chOff x="0" y="0"/>
            <a:chExt cx="1733426" cy="217369"/>
          </a:xfrm>
        </p:grpSpPr>
        <p:sp>
          <p:nvSpPr>
            <p:cNvPr name="Freeform 9" id="9"/>
            <p:cNvSpPr/>
            <p:nvPr/>
          </p:nvSpPr>
          <p:spPr>
            <a:xfrm flipH="false" flipV="false" rot="0">
              <a:off x="0" y="0"/>
              <a:ext cx="1733426" cy="217369"/>
            </a:xfrm>
            <a:custGeom>
              <a:avLst/>
              <a:gdLst/>
              <a:ahLst/>
              <a:cxnLst/>
              <a:rect r="r" b="b" t="t" l="l"/>
              <a:pathLst>
                <a:path h="217369" w="1733426">
                  <a:moveTo>
                    <a:pt x="35289" y="0"/>
                  </a:moveTo>
                  <a:lnTo>
                    <a:pt x="1698137" y="0"/>
                  </a:lnTo>
                  <a:cubicBezTo>
                    <a:pt x="1717627" y="0"/>
                    <a:pt x="1733426" y="15799"/>
                    <a:pt x="1733426" y="35289"/>
                  </a:cubicBezTo>
                  <a:lnTo>
                    <a:pt x="1733426" y="182080"/>
                  </a:lnTo>
                  <a:cubicBezTo>
                    <a:pt x="1733426" y="191439"/>
                    <a:pt x="1729708" y="200415"/>
                    <a:pt x="1723091" y="207033"/>
                  </a:cubicBezTo>
                  <a:cubicBezTo>
                    <a:pt x="1716473" y="213651"/>
                    <a:pt x="1707497" y="217369"/>
                    <a:pt x="1698137" y="217369"/>
                  </a:cubicBezTo>
                  <a:lnTo>
                    <a:pt x="35289" y="217369"/>
                  </a:lnTo>
                  <a:cubicBezTo>
                    <a:pt x="25930" y="217369"/>
                    <a:pt x="16954" y="213651"/>
                    <a:pt x="10336" y="207033"/>
                  </a:cubicBezTo>
                  <a:cubicBezTo>
                    <a:pt x="3718" y="200415"/>
                    <a:pt x="0" y="191439"/>
                    <a:pt x="0" y="182080"/>
                  </a:cubicBezTo>
                  <a:lnTo>
                    <a:pt x="0" y="35289"/>
                  </a:lnTo>
                  <a:cubicBezTo>
                    <a:pt x="0" y="25930"/>
                    <a:pt x="3718" y="16954"/>
                    <a:pt x="10336" y="10336"/>
                  </a:cubicBezTo>
                  <a:cubicBezTo>
                    <a:pt x="16954" y="3718"/>
                    <a:pt x="25930" y="0"/>
                    <a:pt x="35289" y="0"/>
                  </a:cubicBezTo>
                  <a:close/>
                </a:path>
              </a:pathLst>
            </a:custGeom>
            <a:solidFill>
              <a:srgbClr val="58856D"/>
            </a:solidFill>
          </p:spPr>
        </p:sp>
        <p:sp>
          <p:nvSpPr>
            <p:cNvPr name="TextBox 10" id="10"/>
            <p:cNvSpPr txBox="true"/>
            <p:nvPr/>
          </p:nvSpPr>
          <p:spPr>
            <a:xfrm>
              <a:off x="0" y="19050"/>
              <a:ext cx="1733426" cy="198319"/>
            </a:xfrm>
            <a:prstGeom prst="rect">
              <a:avLst/>
            </a:prstGeom>
          </p:spPr>
          <p:txBody>
            <a:bodyPr anchor="ctr" rtlCol="false" tIns="50800" lIns="50800" bIns="50800" rIns="50800"/>
            <a:lstStyle/>
            <a:p>
              <a:pPr algn="ctr">
                <a:lnSpc>
                  <a:spcPts val="2749"/>
                </a:lnSpc>
              </a:pPr>
              <a:r>
                <a:rPr lang="en-US" b="true" sz="2499">
                  <a:solidFill>
                    <a:srgbClr val="FFFFFF"/>
                  </a:solidFill>
                  <a:latin typeface="Josefin Sans Bold"/>
                  <a:ea typeface="Josefin Sans Bold"/>
                  <a:cs typeface="Josefin Sans Bold"/>
                  <a:sym typeface="Josefin Sans Bold"/>
                </a:rPr>
                <a:t>KHÔNG CÓ MỐI QUAN HỆ RÕ RÀNG</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0">
            <a:off x="449221" y="1169082"/>
            <a:ext cx="9147700" cy="8713184"/>
          </a:xfrm>
          <a:custGeom>
            <a:avLst/>
            <a:gdLst/>
            <a:ahLst/>
            <a:cxnLst/>
            <a:rect r="r" b="b" t="t" l="l"/>
            <a:pathLst>
              <a:path h="8713184" w="9147700">
                <a:moveTo>
                  <a:pt x="0" y="0"/>
                </a:moveTo>
                <a:lnTo>
                  <a:pt x="9147700" y="0"/>
                </a:lnTo>
                <a:lnTo>
                  <a:pt x="9147700" y="8713183"/>
                </a:lnTo>
                <a:lnTo>
                  <a:pt x="0" y="8713183"/>
                </a:lnTo>
                <a:lnTo>
                  <a:pt x="0" y="0"/>
                </a:lnTo>
                <a:close/>
              </a:path>
            </a:pathLst>
          </a:custGeom>
          <a:blipFill>
            <a:blip r:embed="rId2"/>
            <a:stretch>
              <a:fillRect l="0" t="0" r="0" b="0"/>
            </a:stretch>
          </a:blipFill>
        </p:spPr>
      </p:sp>
      <p:sp>
        <p:nvSpPr>
          <p:cNvPr name="TextBox 3" id="3"/>
          <p:cNvSpPr txBox="true"/>
          <p:nvPr/>
        </p:nvSpPr>
        <p:spPr>
          <a:xfrm rot="0">
            <a:off x="449221" y="472185"/>
            <a:ext cx="16665783" cy="375901"/>
          </a:xfrm>
          <a:prstGeom prst="rect">
            <a:avLst/>
          </a:prstGeom>
        </p:spPr>
        <p:txBody>
          <a:bodyPr anchor="t" rtlCol="false" tIns="0" lIns="0" bIns="0" rIns="0">
            <a:spAutoFit/>
          </a:bodyPr>
          <a:lstStyle/>
          <a:p>
            <a:pPr algn="l">
              <a:lnSpc>
                <a:spcPts val="2859"/>
              </a:lnSpc>
              <a:spcBef>
                <a:spcPct val="0"/>
              </a:spcBef>
            </a:pPr>
            <a:r>
              <a:rPr lang="en-US" sz="2599">
                <a:solidFill>
                  <a:srgbClr val="58856D"/>
                </a:solidFill>
                <a:latin typeface="Paytone One"/>
                <a:ea typeface="Paytone One"/>
                <a:cs typeface="Paytone One"/>
                <a:sym typeface="Paytone One"/>
              </a:rPr>
              <a:t>3.2. Vẽ ma trận tương quan (correlation matrix) để đo lường mức độ tương quan tuyến tính:</a:t>
            </a:r>
          </a:p>
        </p:txBody>
      </p:sp>
      <p:sp>
        <p:nvSpPr>
          <p:cNvPr name="TextBox 4" id="4"/>
          <p:cNvSpPr txBox="true"/>
          <p:nvPr/>
        </p:nvSpPr>
        <p:spPr>
          <a:xfrm rot="0">
            <a:off x="9807493" y="3397209"/>
            <a:ext cx="8236581" cy="3995215"/>
          </a:xfrm>
          <a:prstGeom prst="rect">
            <a:avLst/>
          </a:prstGeom>
        </p:spPr>
        <p:txBody>
          <a:bodyPr anchor="t" rtlCol="false" tIns="0" lIns="0" bIns="0" rIns="0">
            <a:spAutoFit/>
          </a:bodyPr>
          <a:lstStyle/>
          <a:p>
            <a:pPr algn="l">
              <a:lnSpc>
                <a:spcPts val="2859"/>
              </a:lnSpc>
              <a:spcBef>
                <a:spcPct val="0"/>
              </a:spcBef>
            </a:pPr>
            <a:r>
              <a:rPr lang="en-US" sz="2599">
                <a:solidFill>
                  <a:srgbClr val="000000"/>
                </a:solidFill>
                <a:latin typeface="Josefin Sans"/>
                <a:ea typeface="Josefin Sans"/>
                <a:cs typeface="Josefin Sans"/>
                <a:sym typeface="Josefin Sans"/>
              </a:rPr>
              <a:t> </a:t>
            </a:r>
          </a:p>
          <a:p>
            <a:pPr algn="l">
              <a:lnSpc>
                <a:spcPts val="2859"/>
              </a:lnSpc>
              <a:spcBef>
                <a:spcPct val="0"/>
              </a:spcBef>
            </a:pPr>
            <a:r>
              <a:rPr lang="en-US" b="true" sz="2599">
                <a:solidFill>
                  <a:srgbClr val="58856D"/>
                </a:solidFill>
                <a:latin typeface="Josefin Sans Bold"/>
                <a:ea typeface="Josefin Sans Bold"/>
                <a:cs typeface="Josefin Sans Bold"/>
                <a:sym typeface="Josefin Sans Bold"/>
              </a:rPr>
              <a:t>Nhận xét chính:</a:t>
            </a:r>
          </a:p>
          <a:p>
            <a:pPr algn="l" marL="561339" indent="-280669" lvl="1">
              <a:lnSpc>
                <a:spcPts val="2859"/>
              </a:lnSpc>
              <a:buFont typeface="Arial"/>
              <a:buChar char="•"/>
            </a:pPr>
            <a:r>
              <a:rPr lang="en-US" sz="2599">
                <a:solidFill>
                  <a:srgbClr val="000000"/>
                </a:solidFill>
                <a:latin typeface="Josefin Sans"/>
                <a:ea typeface="Josefin Sans"/>
                <a:cs typeface="Josefin Sans"/>
                <a:sym typeface="Josefin Sans"/>
              </a:rPr>
              <a:t>G1, G2 là yếu tố dự đoán quan trọng nhất của G3.</a:t>
            </a:r>
          </a:p>
          <a:p>
            <a:pPr algn="l" marL="561339" indent="-280669" lvl="1">
              <a:lnSpc>
                <a:spcPts val="2859"/>
              </a:lnSpc>
              <a:buFont typeface="Arial"/>
              <a:buChar char="•"/>
            </a:pPr>
            <a:r>
              <a:rPr lang="en-US" sz="2599">
                <a:solidFill>
                  <a:srgbClr val="000000"/>
                </a:solidFill>
                <a:latin typeface="Josefin Sans"/>
                <a:ea typeface="Josefin Sans"/>
                <a:cs typeface="Josefin Sans"/>
                <a:sym typeface="Josefin Sans"/>
              </a:rPr>
              <a:t>Failures có tương quan âm trung bình, ảnh hưởng tiêu cực đáng kể.</a:t>
            </a:r>
          </a:p>
          <a:p>
            <a:pPr algn="l" marL="561339" indent="-280669" lvl="1">
              <a:lnSpc>
                <a:spcPts val="2859"/>
              </a:lnSpc>
              <a:buFont typeface="Arial"/>
              <a:buChar char="•"/>
            </a:pPr>
            <a:r>
              <a:rPr lang="en-US" sz="2599">
                <a:solidFill>
                  <a:srgbClr val="000000"/>
                </a:solidFill>
                <a:latin typeface="Josefin Sans"/>
                <a:ea typeface="Josefin Sans"/>
                <a:cs typeface="Josefin Sans"/>
                <a:sym typeface="Josefin Sans"/>
              </a:rPr>
              <a:t>Các yếu tố khác (age, traveltime, studytime, famrel, freetime, goout, Dalc, Walc, health, absences) có tương quan rất yếu (r≈0.0–0.1).</a:t>
            </a:r>
          </a:p>
          <a:p>
            <a:pPr algn="l" marL="561339" indent="-280669" lvl="1">
              <a:lnSpc>
                <a:spcPts val="2859"/>
              </a:lnSpc>
              <a:buFont typeface="Arial"/>
              <a:buChar char="•"/>
            </a:pPr>
            <a:r>
              <a:rPr lang="en-US" sz="2599">
                <a:solidFill>
                  <a:srgbClr val="000000"/>
                </a:solidFill>
                <a:latin typeface="Josefin Sans"/>
                <a:ea typeface="Josefin Sans"/>
                <a:cs typeface="Josefin Sans"/>
                <a:sym typeface="Josefin Sans"/>
              </a:rPr>
              <a:t>Ma trận tương quan xác nhận G1, G2 mạnh nhất, còn các yếu tố hành vi/xã hội chỉ có tương quan tuyến tính rất yếu với G3.</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0">
            <a:off x="4324887" y="1207590"/>
            <a:ext cx="9638226" cy="2130973"/>
          </a:xfrm>
          <a:custGeom>
            <a:avLst/>
            <a:gdLst/>
            <a:ahLst/>
            <a:cxnLst/>
            <a:rect r="r" b="b" t="t" l="l"/>
            <a:pathLst>
              <a:path h="2130973" w="9638226">
                <a:moveTo>
                  <a:pt x="0" y="0"/>
                </a:moveTo>
                <a:lnTo>
                  <a:pt x="9638226" y="0"/>
                </a:lnTo>
                <a:lnTo>
                  <a:pt x="9638226" y="2130973"/>
                </a:lnTo>
                <a:lnTo>
                  <a:pt x="0" y="2130973"/>
                </a:lnTo>
                <a:lnTo>
                  <a:pt x="0" y="0"/>
                </a:lnTo>
                <a:close/>
              </a:path>
            </a:pathLst>
          </a:custGeom>
          <a:blipFill>
            <a:blip r:embed="rId2"/>
            <a:stretch>
              <a:fillRect l="0" t="0" r="-4660" b="0"/>
            </a:stretch>
          </a:blipFill>
        </p:spPr>
      </p:sp>
      <p:sp>
        <p:nvSpPr>
          <p:cNvPr name="Freeform 3" id="3"/>
          <p:cNvSpPr/>
          <p:nvPr/>
        </p:nvSpPr>
        <p:spPr>
          <a:xfrm flipH="false" flipV="false" rot="0">
            <a:off x="2784396" y="3870148"/>
            <a:ext cx="5119911" cy="4159927"/>
          </a:xfrm>
          <a:custGeom>
            <a:avLst/>
            <a:gdLst/>
            <a:ahLst/>
            <a:cxnLst/>
            <a:rect r="r" b="b" t="t" l="l"/>
            <a:pathLst>
              <a:path h="4159927" w="5119911">
                <a:moveTo>
                  <a:pt x="0" y="0"/>
                </a:moveTo>
                <a:lnTo>
                  <a:pt x="5119910" y="0"/>
                </a:lnTo>
                <a:lnTo>
                  <a:pt x="5119910" y="4159927"/>
                </a:lnTo>
                <a:lnTo>
                  <a:pt x="0" y="4159927"/>
                </a:lnTo>
                <a:lnTo>
                  <a:pt x="0" y="0"/>
                </a:lnTo>
                <a:close/>
              </a:path>
            </a:pathLst>
          </a:custGeom>
          <a:blipFill>
            <a:blip r:embed="rId3"/>
            <a:stretch>
              <a:fillRect l="0" t="0" r="0" b="0"/>
            </a:stretch>
          </a:blipFill>
        </p:spPr>
      </p:sp>
      <p:sp>
        <p:nvSpPr>
          <p:cNvPr name="Freeform 4" id="4"/>
          <p:cNvSpPr/>
          <p:nvPr/>
        </p:nvSpPr>
        <p:spPr>
          <a:xfrm flipH="false" flipV="false" rot="0">
            <a:off x="10688198" y="3870148"/>
            <a:ext cx="5240853" cy="4159927"/>
          </a:xfrm>
          <a:custGeom>
            <a:avLst/>
            <a:gdLst/>
            <a:ahLst/>
            <a:cxnLst/>
            <a:rect r="r" b="b" t="t" l="l"/>
            <a:pathLst>
              <a:path h="4159927" w="5240853">
                <a:moveTo>
                  <a:pt x="0" y="0"/>
                </a:moveTo>
                <a:lnTo>
                  <a:pt x="5240854" y="0"/>
                </a:lnTo>
                <a:lnTo>
                  <a:pt x="5240854" y="4159927"/>
                </a:lnTo>
                <a:lnTo>
                  <a:pt x="0" y="4159927"/>
                </a:lnTo>
                <a:lnTo>
                  <a:pt x="0" y="0"/>
                </a:lnTo>
                <a:close/>
              </a:path>
            </a:pathLst>
          </a:custGeom>
          <a:blipFill>
            <a:blip r:embed="rId4"/>
            <a:stretch>
              <a:fillRect l="0" t="0" r="0" b="0"/>
            </a:stretch>
          </a:blipFill>
        </p:spPr>
      </p:sp>
      <p:sp>
        <p:nvSpPr>
          <p:cNvPr name="TextBox 5" id="5"/>
          <p:cNvSpPr txBox="true"/>
          <p:nvPr/>
        </p:nvSpPr>
        <p:spPr>
          <a:xfrm rot="0">
            <a:off x="376891" y="434163"/>
            <a:ext cx="16376768" cy="448945"/>
          </a:xfrm>
          <a:prstGeom prst="rect">
            <a:avLst/>
          </a:prstGeom>
        </p:spPr>
        <p:txBody>
          <a:bodyPr anchor="t" rtlCol="false" tIns="0" lIns="0" bIns="0" rIns="0">
            <a:spAutoFit/>
          </a:bodyPr>
          <a:lstStyle/>
          <a:p>
            <a:pPr algn="ctr">
              <a:lnSpc>
                <a:spcPts val="3409"/>
              </a:lnSpc>
              <a:spcBef>
                <a:spcPct val="0"/>
              </a:spcBef>
            </a:pPr>
            <a:r>
              <a:rPr lang="en-US" sz="3099">
                <a:solidFill>
                  <a:srgbClr val="58856D"/>
                </a:solidFill>
                <a:latin typeface="Paytone One"/>
                <a:ea typeface="Paytone One"/>
                <a:cs typeface="Paytone One"/>
                <a:sym typeface="Paytone One"/>
              </a:rPr>
              <a:t>3.3. So sánh phân phối của một biến số qua các danh mục khác nhau bằng boxplot:</a:t>
            </a:r>
          </a:p>
        </p:txBody>
      </p:sp>
      <p:sp>
        <p:nvSpPr>
          <p:cNvPr name="TextBox 6" id="6"/>
          <p:cNvSpPr txBox="true"/>
          <p:nvPr/>
        </p:nvSpPr>
        <p:spPr>
          <a:xfrm rot="0">
            <a:off x="1827575" y="8489295"/>
            <a:ext cx="7033552" cy="1041288"/>
          </a:xfrm>
          <a:prstGeom prst="rect">
            <a:avLst/>
          </a:prstGeom>
        </p:spPr>
        <p:txBody>
          <a:bodyPr anchor="t" rtlCol="false" tIns="0" lIns="0" bIns="0" rIns="0">
            <a:spAutoFit/>
          </a:bodyPr>
          <a:lstStyle/>
          <a:p>
            <a:pPr algn="l">
              <a:lnSpc>
                <a:spcPts val="2749"/>
              </a:lnSpc>
              <a:spcBef>
                <a:spcPct val="0"/>
              </a:spcBef>
            </a:pPr>
            <a:r>
              <a:rPr lang="en-US" b="true" sz="2499">
                <a:solidFill>
                  <a:srgbClr val="58856D"/>
                </a:solidFill>
                <a:latin typeface="Josefin Sans Bold"/>
                <a:ea typeface="Josefin Sans Bold"/>
                <a:cs typeface="Josefin Sans Bold"/>
                <a:sym typeface="Josefin Sans Bold"/>
              </a:rPr>
              <a:t>Kết luận:</a:t>
            </a:r>
            <a:r>
              <a:rPr lang="en-US" b="true" sz="2499">
                <a:solidFill>
                  <a:srgbClr val="000000"/>
                </a:solidFill>
                <a:latin typeface="Josefin Sans Bold"/>
                <a:ea typeface="Josefin Sans Bold"/>
                <a:cs typeface="Josefin Sans Bold"/>
                <a:sym typeface="Josefin Sans Bold"/>
              </a:rPr>
              <a:t> </a:t>
            </a:r>
            <a:r>
              <a:rPr lang="en-US" sz="2499">
                <a:solidFill>
                  <a:srgbClr val="000000"/>
                </a:solidFill>
                <a:latin typeface="Josefin Sans"/>
                <a:ea typeface="Josefin Sans"/>
                <a:cs typeface="Josefin Sans"/>
                <a:sym typeface="Josefin Sans"/>
              </a:rPr>
              <a:t>Học sinh nam có trung vị điểm cao hơn so với học sinh nữ . Điều này cho thấy nam sinh có hiệu suất học tập cao hơn một chút.</a:t>
            </a:r>
          </a:p>
        </p:txBody>
      </p:sp>
      <p:sp>
        <p:nvSpPr>
          <p:cNvPr name="TextBox 7" id="7"/>
          <p:cNvSpPr txBox="true"/>
          <p:nvPr/>
        </p:nvSpPr>
        <p:spPr>
          <a:xfrm rot="0">
            <a:off x="9695314" y="8489295"/>
            <a:ext cx="7226621" cy="1384151"/>
          </a:xfrm>
          <a:prstGeom prst="rect">
            <a:avLst/>
          </a:prstGeom>
        </p:spPr>
        <p:txBody>
          <a:bodyPr anchor="t" rtlCol="false" tIns="0" lIns="0" bIns="0" rIns="0">
            <a:spAutoFit/>
          </a:bodyPr>
          <a:lstStyle/>
          <a:p>
            <a:pPr algn="just">
              <a:lnSpc>
                <a:spcPts val="2749"/>
              </a:lnSpc>
              <a:spcBef>
                <a:spcPct val="0"/>
              </a:spcBef>
            </a:pPr>
            <a:r>
              <a:rPr lang="en-US" b="true" sz="2499">
                <a:solidFill>
                  <a:srgbClr val="58856D"/>
                </a:solidFill>
                <a:latin typeface="Josefin Sans Bold"/>
                <a:ea typeface="Josefin Sans Bold"/>
                <a:cs typeface="Josefin Sans Bold"/>
                <a:sym typeface="Josefin Sans Bold"/>
              </a:rPr>
              <a:t>Kết luận:</a:t>
            </a:r>
            <a:r>
              <a:rPr lang="en-US" sz="2499">
                <a:solidFill>
                  <a:srgbClr val="000000"/>
                </a:solidFill>
                <a:latin typeface="Josefin Sans"/>
                <a:ea typeface="Josefin Sans"/>
                <a:cs typeface="Josefin Sans"/>
                <a:sym typeface="Josefin Sans"/>
              </a:rPr>
              <a:t> </a:t>
            </a:r>
            <a:r>
              <a:rPr lang="en-US" sz="2499">
                <a:solidFill>
                  <a:srgbClr val="000000"/>
                </a:solidFill>
                <a:latin typeface="Josefin Sans"/>
                <a:ea typeface="Josefin Sans"/>
                <a:cs typeface="Josefin Sans"/>
                <a:sym typeface="Josefin Sans"/>
              </a:rPr>
              <a:t>Cả hai nhóm có trung vị gần như nhau. Nhóm có cha mẹ sống xa nhau có phạm vi hẹp hơn, nhưng không có sự khác biệt đáng kể về hiệu suất học tập.</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0">
            <a:off x="318436" y="1178398"/>
            <a:ext cx="3924806" cy="3183999"/>
          </a:xfrm>
          <a:custGeom>
            <a:avLst/>
            <a:gdLst/>
            <a:ahLst/>
            <a:cxnLst/>
            <a:rect r="r" b="b" t="t" l="l"/>
            <a:pathLst>
              <a:path h="3183999" w="3924806">
                <a:moveTo>
                  <a:pt x="0" y="0"/>
                </a:moveTo>
                <a:lnTo>
                  <a:pt x="3924806" y="0"/>
                </a:lnTo>
                <a:lnTo>
                  <a:pt x="3924806" y="3183999"/>
                </a:lnTo>
                <a:lnTo>
                  <a:pt x="0" y="3183999"/>
                </a:lnTo>
                <a:lnTo>
                  <a:pt x="0" y="0"/>
                </a:lnTo>
                <a:close/>
              </a:path>
            </a:pathLst>
          </a:custGeom>
          <a:blipFill>
            <a:blip r:embed="rId2"/>
            <a:stretch>
              <a:fillRect l="0" t="0" r="0" b="0"/>
            </a:stretch>
          </a:blipFill>
        </p:spPr>
      </p:sp>
      <p:sp>
        <p:nvSpPr>
          <p:cNvPr name="Freeform 3" id="3"/>
          <p:cNvSpPr/>
          <p:nvPr/>
        </p:nvSpPr>
        <p:spPr>
          <a:xfrm flipH="false" flipV="false" rot="0">
            <a:off x="9148442" y="1178398"/>
            <a:ext cx="3906747" cy="3183999"/>
          </a:xfrm>
          <a:custGeom>
            <a:avLst/>
            <a:gdLst/>
            <a:ahLst/>
            <a:cxnLst/>
            <a:rect r="r" b="b" t="t" l="l"/>
            <a:pathLst>
              <a:path h="3183999" w="3906747">
                <a:moveTo>
                  <a:pt x="0" y="0"/>
                </a:moveTo>
                <a:lnTo>
                  <a:pt x="3906747" y="0"/>
                </a:lnTo>
                <a:lnTo>
                  <a:pt x="3906747" y="3183999"/>
                </a:lnTo>
                <a:lnTo>
                  <a:pt x="0" y="3183999"/>
                </a:lnTo>
                <a:lnTo>
                  <a:pt x="0" y="0"/>
                </a:lnTo>
                <a:close/>
              </a:path>
            </a:pathLst>
          </a:custGeom>
          <a:blipFill>
            <a:blip r:embed="rId3"/>
            <a:stretch>
              <a:fillRect l="0" t="0" r="0" b="0"/>
            </a:stretch>
          </a:blipFill>
        </p:spPr>
      </p:sp>
      <p:sp>
        <p:nvSpPr>
          <p:cNvPr name="Freeform 4" id="4"/>
          <p:cNvSpPr/>
          <p:nvPr/>
        </p:nvSpPr>
        <p:spPr>
          <a:xfrm flipH="false" flipV="false" rot="0">
            <a:off x="318436" y="5788855"/>
            <a:ext cx="3906747" cy="3179115"/>
          </a:xfrm>
          <a:custGeom>
            <a:avLst/>
            <a:gdLst/>
            <a:ahLst/>
            <a:cxnLst/>
            <a:rect r="r" b="b" t="t" l="l"/>
            <a:pathLst>
              <a:path h="3179115" w="3906747">
                <a:moveTo>
                  <a:pt x="0" y="0"/>
                </a:moveTo>
                <a:lnTo>
                  <a:pt x="3906747" y="0"/>
                </a:lnTo>
                <a:lnTo>
                  <a:pt x="3906747" y="3179115"/>
                </a:lnTo>
                <a:lnTo>
                  <a:pt x="0" y="3179115"/>
                </a:lnTo>
                <a:lnTo>
                  <a:pt x="0" y="0"/>
                </a:lnTo>
                <a:close/>
              </a:path>
            </a:pathLst>
          </a:custGeom>
          <a:blipFill>
            <a:blip r:embed="rId4"/>
            <a:stretch>
              <a:fillRect l="0" t="0" r="0" b="0"/>
            </a:stretch>
          </a:blipFill>
        </p:spPr>
      </p:sp>
      <p:sp>
        <p:nvSpPr>
          <p:cNvPr name="Freeform 5" id="5"/>
          <p:cNvSpPr/>
          <p:nvPr/>
        </p:nvSpPr>
        <p:spPr>
          <a:xfrm flipH="false" flipV="false" rot="0">
            <a:off x="9148442" y="5808389"/>
            <a:ext cx="3906747" cy="3159581"/>
          </a:xfrm>
          <a:custGeom>
            <a:avLst/>
            <a:gdLst/>
            <a:ahLst/>
            <a:cxnLst/>
            <a:rect r="r" b="b" t="t" l="l"/>
            <a:pathLst>
              <a:path h="3159581" w="3906747">
                <a:moveTo>
                  <a:pt x="0" y="0"/>
                </a:moveTo>
                <a:lnTo>
                  <a:pt x="3906747" y="0"/>
                </a:lnTo>
                <a:lnTo>
                  <a:pt x="3906747" y="3159581"/>
                </a:lnTo>
                <a:lnTo>
                  <a:pt x="0" y="3159581"/>
                </a:lnTo>
                <a:lnTo>
                  <a:pt x="0" y="0"/>
                </a:lnTo>
                <a:close/>
              </a:path>
            </a:pathLst>
          </a:custGeom>
          <a:blipFill>
            <a:blip r:embed="rId5"/>
            <a:stretch>
              <a:fillRect l="0" t="0" r="0" b="0"/>
            </a:stretch>
          </a:blipFill>
        </p:spPr>
      </p:sp>
      <p:sp>
        <p:nvSpPr>
          <p:cNvPr name="TextBox 6" id="6"/>
          <p:cNvSpPr txBox="true"/>
          <p:nvPr/>
        </p:nvSpPr>
        <p:spPr>
          <a:xfrm rot="0">
            <a:off x="4402636" y="1402122"/>
            <a:ext cx="3879349" cy="2755602"/>
          </a:xfrm>
          <a:prstGeom prst="rect">
            <a:avLst/>
          </a:prstGeom>
        </p:spPr>
        <p:txBody>
          <a:bodyPr anchor="t" rtlCol="false" tIns="0" lIns="0" bIns="0" rIns="0">
            <a:spAutoFit/>
          </a:bodyPr>
          <a:lstStyle/>
          <a:p>
            <a:pPr algn="l">
              <a:lnSpc>
                <a:spcPts val="2749"/>
              </a:lnSpc>
              <a:spcBef>
                <a:spcPct val="0"/>
              </a:spcBef>
            </a:pPr>
            <a:r>
              <a:rPr lang="en-US" b="true" sz="2499">
                <a:solidFill>
                  <a:srgbClr val="547C8C"/>
                </a:solidFill>
                <a:latin typeface="Josefin Sans Bold"/>
                <a:ea typeface="Josefin Sans Bold"/>
                <a:cs typeface="Josefin Sans Bold"/>
                <a:sym typeface="Josefin Sans Bold"/>
              </a:rPr>
              <a:t>Kết luận: </a:t>
            </a:r>
            <a:r>
              <a:rPr lang="en-US" sz="2499">
                <a:solidFill>
                  <a:srgbClr val="000000"/>
                </a:solidFill>
                <a:latin typeface="Josefin Sans"/>
                <a:ea typeface="Josefin Sans"/>
                <a:cs typeface="Josefin Sans"/>
                <a:sym typeface="Josefin Sans"/>
              </a:rPr>
              <a:t>Trung vị của cả hai nhóm là như nhau. Nhóm không học thêm (no) có và điểm tối đa cao hơn một chút</a:t>
            </a:r>
          </a:p>
          <a:p>
            <a:pPr algn="l">
              <a:lnSpc>
                <a:spcPts val="2749"/>
              </a:lnSpc>
              <a:spcBef>
                <a:spcPct val="0"/>
              </a:spcBef>
            </a:pPr>
            <a:r>
              <a:rPr lang="en-US" sz="2499">
                <a:solidFill>
                  <a:srgbClr val="000000"/>
                </a:solidFill>
                <a:latin typeface="Josefin Sans"/>
                <a:ea typeface="Josefin Sans"/>
                <a:cs typeface="Josefin Sans"/>
                <a:sym typeface="Josefin Sans"/>
              </a:rPr>
              <a:t>⟶ việc học thêm (paid = yes) không đảm bảo điểm cao hơn.</a:t>
            </a:r>
          </a:p>
        </p:txBody>
      </p:sp>
      <p:sp>
        <p:nvSpPr>
          <p:cNvPr name="TextBox 7" id="7"/>
          <p:cNvSpPr txBox="true"/>
          <p:nvPr/>
        </p:nvSpPr>
        <p:spPr>
          <a:xfrm rot="0">
            <a:off x="13283268" y="1573553"/>
            <a:ext cx="4686296" cy="2755602"/>
          </a:xfrm>
          <a:prstGeom prst="rect">
            <a:avLst/>
          </a:prstGeom>
        </p:spPr>
        <p:txBody>
          <a:bodyPr anchor="t" rtlCol="false" tIns="0" lIns="0" bIns="0" rIns="0">
            <a:spAutoFit/>
          </a:bodyPr>
          <a:lstStyle/>
          <a:p>
            <a:pPr algn="l">
              <a:lnSpc>
                <a:spcPts val="2749"/>
              </a:lnSpc>
              <a:spcBef>
                <a:spcPct val="0"/>
              </a:spcBef>
            </a:pPr>
            <a:r>
              <a:rPr lang="en-US" b="true" sz="2499">
                <a:solidFill>
                  <a:srgbClr val="547C8C"/>
                </a:solidFill>
                <a:latin typeface="Josefin Sans Bold"/>
                <a:ea typeface="Josefin Sans Bold"/>
                <a:cs typeface="Josefin Sans Bold"/>
                <a:sym typeface="Josefin Sans Bold"/>
              </a:rPr>
              <a:t>Kết luận: </a:t>
            </a:r>
            <a:r>
              <a:rPr lang="en-US" sz="2499">
                <a:solidFill>
                  <a:srgbClr val="000000"/>
                </a:solidFill>
                <a:latin typeface="Josefin Sans"/>
                <a:ea typeface="Josefin Sans"/>
                <a:cs typeface="Josefin Sans"/>
                <a:sym typeface="Josefin Sans"/>
              </a:rPr>
              <a:t>Nhóm tham gia hoạt động ngoại khóa (yes) có và cao hơn một chút so với nhóm không tham gia</a:t>
            </a:r>
          </a:p>
          <a:p>
            <a:pPr algn="l">
              <a:lnSpc>
                <a:spcPts val="2749"/>
              </a:lnSpc>
              <a:spcBef>
                <a:spcPct val="0"/>
              </a:spcBef>
            </a:pPr>
            <a:r>
              <a:rPr lang="en-US" sz="2499">
                <a:solidFill>
                  <a:srgbClr val="000000"/>
                </a:solidFill>
                <a:latin typeface="Josefin Sans"/>
                <a:ea typeface="Josefin Sans"/>
                <a:cs typeface="Josefin Sans"/>
                <a:sym typeface="Josefin Sans"/>
              </a:rPr>
              <a:t>⟶ phân phối điểm của họ cao hơn một chút. Tuy nhiên, trung vị của cả hai nhóm là gần như nhau.</a:t>
            </a:r>
          </a:p>
        </p:txBody>
      </p:sp>
      <p:sp>
        <p:nvSpPr>
          <p:cNvPr name="TextBox 8" id="8"/>
          <p:cNvSpPr txBox="true"/>
          <p:nvPr/>
        </p:nvSpPr>
        <p:spPr>
          <a:xfrm rot="0">
            <a:off x="4402636" y="5838705"/>
            <a:ext cx="4014081" cy="3098465"/>
          </a:xfrm>
          <a:prstGeom prst="rect">
            <a:avLst/>
          </a:prstGeom>
        </p:spPr>
        <p:txBody>
          <a:bodyPr anchor="t" rtlCol="false" tIns="0" lIns="0" bIns="0" rIns="0">
            <a:spAutoFit/>
          </a:bodyPr>
          <a:lstStyle/>
          <a:p>
            <a:pPr algn="l">
              <a:lnSpc>
                <a:spcPts val="2749"/>
              </a:lnSpc>
              <a:spcBef>
                <a:spcPct val="0"/>
              </a:spcBef>
            </a:pPr>
            <a:r>
              <a:rPr lang="en-US" sz="2499">
                <a:solidFill>
                  <a:srgbClr val="000000"/>
                </a:solidFill>
                <a:latin typeface="Josefin Sans"/>
                <a:ea typeface="Josefin Sans"/>
                <a:cs typeface="Josefin Sans"/>
                <a:sym typeface="Josefin Sans"/>
              </a:rPr>
              <a:t> </a:t>
            </a:r>
            <a:r>
              <a:rPr lang="en-US" b="true" sz="2499">
                <a:solidFill>
                  <a:srgbClr val="547C8C"/>
                </a:solidFill>
                <a:latin typeface="Josefin Sans Bold"/>
                <a:ea typeface="Josefin Sans Bold"/>
                <a:cs typeface="Josefin Sans Bold"/>
                <a:sym typeface="Josefin Sans Bold"/>
              </a:rPr>
              <a:t>Kết luận: </a:t>
            </a:r>
            <a:r>
              <a:rPr lang="en-US" sz="2499">
                <a:solidFill>
                  <a:srgbClr val="000000"/>
                </a:solidFill>
                <a:latin typeface="Josefin Sans"/>
                <a:ea typeface="Josefin Sans"/>
                <a:cs typeface="Josefin Sans"/>
                <a:sym typeface="Josefin Sans"/>
              </a:rPr>
              <a:t>Nhóm học sinh có ý định học lên cao hơn (yes) có điểm cao hơn (trung vị là 11 so với 8) và phân phối điểm rộng hơn so với nhóm không có ý định. Sự khác biệt này là rõ ràng nhất trong tất cả các biểu đồ hộp được cung cấp.</a:t>
            </a:r>
          </a:p>
        </p:txBody>
      </p:sp>
      <p:sp>
        <p:nvSpPr>
          <p:cNvPr name="TextBox 9" id="9"/>
          <p:cNvSpPr txBox="true"/>
          <p:nvPr/>
        </p:nvSpPr>
        <p:spPr>
          <a:xfrm rot="0">
            <a:off x="13283268" y="6191335"/>
            <a:ext cx="4173205" cy="2412740"/>
          </a:xfrm>
          <a:prstGeom prst="rect">
            <a:avLst/>
          </a:prstGeom>
        </p:spPr>
        <p:txBody>
          <a:bodyPr anchor="t" rtlCol="false" tIns="0" lIns="0" bIns="0" rIns="0">
            <a:spAutoFit/>
          </a:bodyPr>
          <a:lstStyle/>
          <a:p>
            <a:pPr algn="l">
              <a:lnSpc>
                <a:spcPts val="2749"/>
              </a:lnSpc>
              <a:spcBef>
                <a:spcPct val="0"/>
              </a:spcBef>
            </a:pPr>
            <a:r>
              <a:rPr lang="en-US" b="true" sz="2499">
                <a:solidFill>
                  <a:srgbClr val="547C8C"/>
                </a:solidFill>
                <a:latin typeface="Josefin Sans Bold"/>
                <a:ea typeface="Josefin Sans Bold"/>
                <a:cs typeface="Josefin Sans Bold"/>
                <a:sym typeface="Josefin Sans Bold"/>
              </a:rPr>
              <a:t>Kết luận: </a:t>
            </a:r>
            <a:r>
              <a:rPr lang="en-US" sz="2499">
                <a:solidFill>
                  <a:srgbClr val="000000"/>
                </a:solidFill>
                <a:latin typeface="Josefin Sans"/>
                <a:ea typeface="Josefin Sans"/>
                <a:cs typeface="Josefin Sans"/>
                <a:sym typeface="Josefin Sans"/>
              </a:rPr>
              <a:t>Trung vị của cả hai nhóm là như nhau. Nhóm không có mối quan hệ lãng mạn (no) có và điểm tối đa cao hơn một chút, nhưng sự khác biệt này là rất nhỏ và không có ý nghĩa lớn.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0">
            <a:off x="12382915" y="3433218"/>
            <a:ext cx="5423873" cy="4397857"/>
          </a:xfrm>
          <a:custGeom>
            <a:avLst/>
            <a:gdLst/>
            <a:ahLst/>
            <a:cxnLst/>
            <a:rect r="r" b="b" t="t" l="l"/>
            <a:pathLst>
              <a:path h="4397857" w="5423873">
                <a:moveTo>
                  <a:pt x="0" y="0"/>
                </a:moveTo>
                <a:lnTo>
                  <a:pt x="5423873" y="0"/>
                </a:lnTo>
                <a:lnTo>
                  <a:pt x="5423873" y="4397857"/>
                </a:lnTo>
                <a:lnTo>
                  <a:pt x="0" y="43978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4555028">
            <a:off x="370863" y="2952283"/>
            <a:ext cx="1315675" cy="1409023"/>
          </a:xfrm>
          <a:custGeom>
            <a:avLst/>
            <a:gdLst/>
            <a:ahLst/>
            <a:cxnLst/>
            <a:rect r="r" b="b" t="t" l="l"/>
            <a:pathLst>
              <a:path h="1409023" w="1315675">
                <a:moveTo>
                  <a:pt x="1315674" y="0"/>
                </a:moveTo>
                <a:lnTo>
                  <a:pt x="0" y="0"/>
                </a:lnTo>
                <a:lnTo>
                  <a:pt x="0" y="1409023"/>
                </a:lnTo>
                <a:lnTo>
                  <a:pt x="1315674" y="1409023"/>
                </a:lnTo>
                <a:lnTo>
                  <a:pt x="13156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058680">
            <a:off x="412343" y="6346603"/>
            <a:ext cx="1315675" cy="1409023"/>
          </a:xfrm>
          <a:custGeom>
            <a:avLst/>
            <a:gdLst/>
            <a:ahLst/>
            <a:cxnLst/>
            <a:rect r="r" b="b" t="t" l="l"/>
            <a:pathLst>
              <a:path h="1409023" w="1315675">
                <a:moveTo>
                  <a:pt x="0" y="0"/>
                </a:moveTo>
                <a:lnTo>
                  <a:pt x="1315675" y="0"/>
                </a:lnTo>
                <a:lnTo>
                  <a:pt x="1315675" y="1409022"/>
                </a:lnTo>
                <a:lnTo>
                  <a:pt x="0" y="14090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139207" y="796281"/>
            <a:ext cx="6009587" cy="502938"/>
          </a:xfrm>
          <a:prstGeom prst="rect">
            <a:avLst/>
          </a:prstGeom>
        </p:spPr>
        <p:txBody>
          <a:bodyPr anchor="t" rtlCol="false" tIns="0" lIns="0" bIns="0" rIns="0">
            <a:spAutoFit/>
          </a:bodyPr>
          <a:lstStyle/>
          <a:p>
            <a:pPr algn="ctr">
              <a:lnSpc>
                <a:spcPts val="3959"/>
              </a:lnSpc>
              <a:spcBef>
                <a:spcPct val="0"/>
              </a:spcBef>
            </a:pPr>
            <a:r>
              <a:rPr lang="en-US" sz="3599">
                <a:solidFill>
                  <a:srgbClr val="58856D"/>
                </a:solidFill>
                <a:latin typeface="Paytone One"/>
                <a:ea typeface="Paytone One"/>
                <a:cs typeface="Paytone One"/>
                <a:sym typeface="Paytone One"/>
              </a:rPr>
              <a:t>3.4. Kết luận chính từ EDA:</a:t>
            </a:r>
          </a:p>
        </p:txBody>
      </p:sp>
      <p:grpSp>
        <p:nvGrpSpPr>
          <p:cNvPr name="Group 6" id="6"/>
          <p:cNvGrpSpPr/>
          <p:nvPr/>
        </p:nvGrpSpPr>
        <p:grpSpPr>
          <a:xfrm rot="0">
            <a:off x="2306173" y="1928582"/>
            <a:ext cx="9657117" cy="7407129"/>
            <a:chOff x="0" y="0"/>
            <a:chExt cx="12876156" cy="9876172"/>
          </a:xfrm>
        </p:grpSpPr>
        <p:grpSp>
          <p:nvGrpSpPr>
            <p:cNvPr name="Group 7" id="7"/>
            <p:cNvGrpSpPr/>
            <p:nvPr/>
          </p:nvGrpSpPr>
          <p:grpSpPr>
            <a:xfrm rot="0">
              <a:off x="806396" y="0"/>
              <a:ext cx="12069760" cy="2276525"/>
              <a:chOff x="0" y="0"/>
              <a:chExt cx="2384150" cy="449684"/>
            </a:xfrm>
          </p:grpSpPr>
          <p:sp>
            <p:nvSpPr>
              <p:cNvPr name="Freeform 8" id="8"/>
              <p:cNvSpPr/>
              <p:nvPr/>
            </p:nvSpPr>
            <p:spPr>
              <a:xfrm flipH="false" flipV="false" rot="0">
                <a:off x="0" y="0"/>
                <a:ext cx="2384150" cy="449684"/>
              </a:xfrm>
              <a:custGeom>
                <a:avLst/>
                <a:gdLst/>
                <a:ahLst/>
                <a:cxnLst/>
                <a:rect r="r" b="b" t="t" l="l"/>
                <a:pathLst>
                  <a:path h="449684" w="2384150">
                    <a:moveTo>
                      <a:pt x="23947" y="0"/>
                    </a:moveTo>
                    <a:lnTo>
                      <a:pt x="2360203" y="0"/>
                    </a:lnTo>
                    <a:cubicBezTo>
                      <a:pt x="2373429" y="0"/>
                      <a:pt x="2384150" y="10721"/>
                      <a:pt x="2384150" y="23947"/>
                    </a:cubicBezTo>
                    <a:lnTo>
                      <a:pt x="2384150" y="425737"/>
                    </a:lnTo>
                    <a:cubicBezTo>
                      <a:pt x="2384150" y="438963"/>
                      <a:pt x="2373429" y="449684"/>
                      <a:pt x="2360203" y="449684"/>
                    </a:cubicBezTo>
                    <a:lnTo>
                      <a:pt x="23947" y="449684"/>
                    </a:lnTo>
                    <a:cubicBezTo>
                      <a:pt x="10721" y="449684"/>
                      <a:pt x="0" y="438963"/>
                      <a:pt x="0" y="425737"/>
                    </a:cubicBezTo>
                    <a:lnTo>
                      <a:pt x="0" y="23947"/>
                    </a:lnTo>
                    <a:cubicBezTo>
                      <a:pt x="0" y="10721"/>
                      <a:pt x="10721" y="0"/>
                      <a:pt x="23947" y="0"/>
                    </a:cubicBezTo>
                    <a:close/>
                  </a:path>
                </a:pathLst>
              </a:custGeom>
              <a:solidFill>
                <a:srgbClr val="FDFCE9"/>
              </a:solidFill>
              <a:ln w="38100" cap="rnd">
                <a:solidFill>
                  <a:srgbClr val="739683"/>
                </a:solidFill>
                <a:prstDash val="dash"/>
                <a:round/>
              </a:ln>
            </p:spPr>
          </p:sp>
          <p:sp>
            <p:nvSpPr>
              <p:cNvPr name="TextBox 9" id="9"/>
              <p:cNvSpPr txBox="true"/>
              <p:nvPr/>
            </p:nvSpPr>
            <p:spPr>
              <a:xfrm>
                <a:off x="0" y="9525"/>
                <a:ext cx="2384150" cy="440159"/>
              </a:xfrm>
              <a:prstGeom prst="rect">
                <a:avLst/>
              </a:prstGeom>
            </p:spPr>
            <p:txBody>
              <a:bodyPr anchor="ctr" rtlCol="false" tIns="50800" lIns="50800" bIns="50800" rIns="50800"/>
              <a:lstStyle/>
              <a:p>
                <a:pPr algn="l">
                  <a:lnSpc>
                    <a:spcPts val="2530"/>
                  </a:lnSpc>
                </a:pPr>
                <a:r>
                  <a:rPr lang="en-US" sz="2300" b="true">
                    <a:solidFill>
                      <a:srgbClr val="58856D"/>
                    </a:solidFill>
                    <a:latin typeface="Josefin Sans Bold"/>
                    <a:ea typeface="Josefin Sans Bold"/>
                    <a:cs typeface="Josefin Sans Bold"/>
                    <a:sym typeface="Josefin Sans Bold"/>
                  </a:rPr>
                  <a:t>Điểm số trước là yếu tố dự đoán mạnh nhất:</a:t>
                </a:r>
              </a:p>
              <a:p>
                <a:pPr algn="l" marL="496571" indent="-248285" lvl="1">
                  <a:lnSpc>
                    <a:spcPts val="2530"/>
                  </a:lnSpc>
                  <a:buFont typeface="Arial"/>
                  <a:buChar char="•"/>
                </a:pPr>
                <a:r>
                  <a:rPr lang="en-US" sz="2300">
                    <a:solidFill>
                      <a:srgbClr val="58856D"/>
                    </a:solidFill>
                    <a:latin typeface="Josefin Sans"/>
                    <a:ea typeface="Josefin Sans"/>
                    <a:cs typeface="Josefin Sans"/>
                    <a:sym typeface="Josefin Sans"/>
                  </a:rPr>
                  <a:t>G1, G2 tương quan dương rất mạnh với G3 (r=0.8; r=0.9) </a:t>
                </a:r>
              </a:p>
              <a:p>
                <a:pPr algn="l">
                  <a:lnSpc>
                    <a:spcPts val="2530"/>
                  </a:lnSpc>
                </a:pPr>
                <a:r>
                  <a:rPr lang="en-US" sz="2300">
                    <a:solidFill>
                      <a:srgbClr val="58856D"/>
                    </a:solidFill>
                    <a:latin typeface="Josefin Sans"/>
                    <a:ea typeface="Josefin Sans"/>
                    <a:cs typeface="Josefin Sans"/>
                    <a:sym typeface="Josefin Sans"/>
                  </a:rPr>
                  <a:t>→ thành tích trước quyết định kết quả cuối.</a:t>
                </a:r>
              </a:p>
            </p:txBody>
          </p:sp>
        </p:grpSp>
        <p:sp>
          <p:nvSpPr>
            <p:cNvPr name="TextBox 10" id="10"/>
            <p:cNvSpPr txBox="true"/>
            <p:nvPr/>
          </p:nvSpPr>
          <p:spPr>
            <a:xfrm rot="0">
              <a:off x="0" y="780347"/>
              <a:ext cx="590558" cy="668206"/>
            </a:xfrm>
            <a:prstGeom prst="rect">
              <a:avLst/>
            </a:prstGeom>
          </p:spPr>
          <p:txBody>
            <a:bodyPr anchor="t" rtlCol="false" tIns="0" lIns="0" bIns="0" rIns="0">
              <a:spAutoFit/>
            </a:bodyPr>
            <a:lstStyle/>
            <a:p>
              <a:pPr algn="l">
                <a:lnSpc>
                  <a:spcPts val="4030"/>
                </a:lnSpc>
              </a:pPr>
              <a:r>
                <a:rPr lang="en-US" b="true" sz="3100" spc="29">
                  <a:solidFill>
                    <a:srgbClr val="739683"/>
                  </a:solidFill>
                  <a:latin typeface="Asap Condensed Bold"/>
                  <a:ea typeface="Asap Condensed Bold"/>
                  <a:cs typeface="Asap Condensed Bold"/>
                  <a:sym typeface="Asap Condensed Bold"/>
                </a:rPr>
                <a:t>01</a:t>
              </a:r>
            </a:p>
          </p:txBody>
        </p:sp>
        <p:grpSp>
          <p:nvGrpSpPr>
            <p:cNvPr name="Group 11" id="11"/>
            <p:cNvGrpSpPr/>
            <p:nvPr/>
          </p:nvGrpSpPr>
          <p:grpSpPr>
            <a:xfrm rot="0">
              <a:off x="806396" y="6375044"/>
              <a:ext cx="12069760" cy="3501128"/>
              <a:chOff x="0" y="0"/>
              <a:chExt cx="2384150" cy="691581"/>
            </a:xfrm>
          </p:grpSpPr>
          <p:sp>
            <p:nvSpPr>
              <p:cNvPr name="Freeform 12" id="12"/>
              <p:cNvSpPr/>
              <p:nvPr/>
            </p:nvSpPr>
            <p:spPr>
              <a:xfrm flipH="false" flipV="false" rot="0">
                <a:off x="0" y="0"/>
                <a:ext cx="2384150" cy="691581"/>
              </a:xfrm>
              <a:custGeom>
                <a:avLst/>
                <a:gdLst/>
                <a:ahLst/>
                <a:cxnLst/>
                <a:rect r="r" b="b" t="t" l="l"/>
                <a:pathLst>
                  <a:path h="691581" w="2384150">
                    <a:moveTo>
                      <a:pt x="23947" y="0"/>
                    </a:moveTo>
                    <a:lnTo>
                      <a:pt x="2360203" y="0"/>
                    </a:lnTo>
                    <a:cubicBezTo>
                      <a:pt x="2373429" y="0"/>
                      <a:pt x="2384150" y="10721"/>
                      <a:pt x="2384150" y="23947"/>
                    </a:cubicBezTo>
                    <a:lnTo>
                      <a:pt x="2384150" y="667634"/>
                    </a:lnTo>
                    <a:cubicBezTo>
                      <a:pt x="2384150" y="680859"/>
                      <a:pt x="2373429" y="691581"/>
                      <a:pt x="2360203" y="691581"/>
                    </a:cubicBezTo>
                    <a:lnTo>
                      <a:pt x="23947" y="691581"/>
                    </a:lnTo>
                    <a:cubicBezTo>
                      <a:pt x="10721" y="691581"/>
                      <a:pt x="0" y="680859"/>
                      <a:pt x="0" y="667634"/>
                    </a:cubicBezTo>
                    <a:lnTo>
                      <a:pt x="0" y="23947"/>
                    </a:lnTo>
                    <a:cubicBezTo>
                      <a:pt x="0" y="10721"/>
                      <a:pt x="10721" y="0"/>
                      <a:pt x="23947" y="0"/>
                    </a:cubicBezTo>
                    <a:close/>
                  </a:path>
                </a:pathLst>
              </a:custGeom>
              <a:solidFill>
                <a:srgbClr val="FDFCE9"/>
              </a:solidFill>
              <a:ln w="38100" cap="rnd">
                <a:solidFill>
                  <a:srgbClr val="739683"/>
                </a:solidFill>
                <a:prstDash val="dash"/>
                <a:round/>
              </a:ln>
            </p:spPr>
          </p:sp>
          <p:sp>
            <p:nvSpPr>
              <p:cNvPr name="TextBox 13" id="13"/>
              <p:cNvSpPr txBox="true"/>
              <p:nvPr/>
            </p:nvSpPr>
            <p:spPr>
              <a:xfrm>
                <a:off x="0" y="9525"/>
                <a:ext cx="2384150" cy="682056"/>
              </a:xfrm>
              <a:prstGeom prst="rect">
                <a:avLst/>
              </a:prstGeom>
            </p:spPr>
            <p:txBody>
              <a:bodyPr anchor="ctr" rtlCol="false" tIns="50800" lIns="50800" bIns="50800" rIns="50800"/>
              <a:lstStyle/>
              <a:p>
                <a:pPr algn="l">
                  <a:lnSpc>
                    <a:spcPts val="2530"/>
                  </a:lnSpc>
                </a:pPr>
                <a:r>
                  <a:rPr lang="en-US" sz="2300" b="true">
                    <a:solidFill>
                      <a:srgbClr val="58856D"/>
                    </a:solidFill>
                    <a:latin typeface="Josefin Sans Bold"/>
                    <a:ea typeface="Josefin Sans Bold"/>
                    <a:cs typeface="Josefin Sans Bold"/>
                    <a:sym typeface="Josefin Sans Bold"/>
                  </a:rPr>
                  <a:t>Giới tính khác nhẹ; lối sống không rõ tương quan:</a:t>
                </a:r>
              </a:p>
              <a:p>
                <a:pPr algn="l">
                  <a:lnSpc>
                    <a:spcPts val="2530"/>
                  </a:lnSpc>
                </a:pPr>
                <a:r>
                  <a:rPr lang="en-US" sz="2300">
                    <a:solidFill>
                      <a:srgbClr val="58856D"/>
                    </a:solidFill>
                    <a:latin typeface="Josefin Sans"/>
                    <a:ea typeface="Josefin Sans"/>
                    <a:cs typeface="Josefin Sans"/>
                    <a:sym typeface="Josefin Sans"/>
                  </a:rPr>
                  <a:t>Nam có G3 trung vị ≈11, nữ ≈10.</a:t>
                </a:r>
              </a:p>
              <a:p>
                <a:pPr algn="l">
                  <a:lnSpc>
                    <a:spcPts val="2530"/>
                  </a:lnSpc>
                </a:pPr>
                <a:r>
                  <a:rPr lang="en-US" sz="2300">
                    <a:solidFill>
                      <a:srgbClr val="58856D"/>
                    </a:solidFill>
                    <a:latin typeface="Josefin Sans"/>
                    <a:ea typeface="Josefin Sans"/>
                    <a:cs typeface="Josefin Sans"/>
                    <a:sym typeface="Josefin Sans"/>
                  </a:rPr>
                  <a:t>Các yếu tố studytime,</a:t>
                </a:r>
                <a:r>
                  <a:rPr lang="en-US" sz="2300">
                    <a:solidFill>
                      <a:srgbClr val="58856D"/>
                    </a:solidFill>
                    <a:latin typeface="Josefin Sans"/>
                    <a:ea typeface="Josefin Sans"/>
                    <a:cs typeface="Josefin Sans"/>
                    <a:sym typeface="Josefin Sans"/>
                  </a:rPr>
                  <a:t> freetime, health, paid… có tương quan rất yếu (r≈0.0–0.1).</a:t>
                </a:r>
              </a:p>
              <a:p>
                <a:pPr algn="l">
                  <a:lnSpc>
                    <a:spcPts val="2530"/>
                  </a:lnSpc>
                </a:pPr>
                <a:r>
                  <a:rPr lang="en-US" sz="2300">
                    <a:solidFill>
                      <a:srgbClr val="58856D"/>
                    </a:solidFill>
                    <a:latin typeface="Josefin Sans"/>
                    <a:ea typeface="Josefin Sans"/>
                    <a:cs typeface="Josefin Sans"/>
                    <a:sym typeface="Josefin Sans"/>
                  </a:rPr>
                  <a:t>Tóm lại: G3 chủ yếu do thành tích trước và động lực, yếu tố môi trường/lối sống ảnh hưởng rất ít.</a:t>
                </a:r>
              </a:p>
            </p:txBody>
          </p:sp>
        </p:grpSp>
        <p:sp>
          <p:nvSpPr>
            <p:cNvPr name="TextBox 14" id="14"/>
            <p:cNvSpPr txBox="true"/>
            <p:nvPr/>
          </p:nvSpPr>
          <p:spPr>
            <a:xfrm rot="0">
              <a:off x="0" y="7767692"/>
              <a:ext cx="590558" cy="668206"/>
            </a:xfrm>
            <a:prstGeom prst="rect">
              <a:avLst/>
            </a:prstGeom>
          </p:spPr>
          <p:txBody>
            <a:bodyPr anchor="t" rtlCol="false" tIns="0" lIns="0" bIns="0" rIns="0">
              <a:spAutoFit/>
            </a:bodyPr>
            <a:lstStyle/>
            <a:p>
              <a:pPr algn="l">
                <a:lnSpc>
                  <a:spcPts val="4030"/>
                </a:lnSpc>
              </a:pPr>
              <a:r>
                <a:rPr lang="en-US" sz="3100" spc="29" b="true">
                  <a:solidFill>
                    <a:srgbClr val="739683"/>
                  </a:solidFill>
                  <a:latin typeface="Asap Condensed Bold"/>
                  <a:ea typeface="Asap Condensed Bold"/>
                  <a:cs typeface="Asap Condensed Bold"/>
                  <a:sym typeface="Asap Condensed Bold"/>
                </a:rPr>
                <a:t>03</a:t>
              </a:r>
            </a:p>
          </p:txBody>
        </p:sp>
      </p:grpSp>
      <p:grpSp>
        <p:nvGrpSpPr>
          <p:cNvPr name="Group 15" id="15"/>
          <p:cNvGrpSpPr/>
          <p:nvPr/>
        </p:nvGrpSpPr>
        <p:grpSpPr>
          <a:xfrm rot="0">
            <a:off x="2306173" y="4009011"/>
            <a:ext cx="9657117" cy="2329379"/>
            <a:chOff x="0" y="0"/>
            <a:chExt cx="12876156" cy="3105839"/>
          </a:xfrm>
        </p:grpSpPr>
        <p:grpSp>
          <p:nvGrpSpPr>
            <p:cNvPr name="Group 16" id="16"/>
            <p:cNvGrpSpPr/>
            <p:nvPr/>
          </p:nvGrpSpPr>
          <p:grpSpPr>
            <a:xfrm rot="0">
              <a:off x="806396" y="0"/>
              <a:ext cx="12069760" cy="3105839"/>
              <a:chOff x="0" y="0"/>
              <a:chExt cx="2384150" cy="613499"/>
            </a:xfrm>
          </p:grpSpPr>
          <p:sp>
            <p:nvSpPr>
              <p:cNvPr name="Freeform 17" id="17"/>
              <p:cNvSpPr/>
              <p:nvPr/>
            </p:nvSpPr>
            <p:spPr>
              <a:xfrm flipH="false" flipV="false" rot="0">
                <a:off x="0" y="0"/>
                <a:ext cx="2384150" cy="613499"/>
              </a:xfrm>
              <a:custGeom>
                <a:avLst/>
                <a:gdLst/>
                <a:ahLst/>
                <a:cxnLst/>
                <a:rect r="r" b="b" t="t" l="l"/>
                <a:pathLst>
                  <a:path h="613499" w="2384150">
                    <a:moveTo>
                      <a:pt x="23947" y="0"/>
                    </a:moveTo>
                    <a:lnTo>
                      <a:pt x="2360203" y="0"/>
                    </a:lnTo>
                    <a:cubicBezTo>
                      <a:pt x="2373429" y="0"/>
                      <a:pt x="2384150" y="10721"/>
                      <a:pt x="2384150" y="23947"/>
                    </a:cubicBezTo>
                    <a:lnTo>
                      <a:pt x="2384150" y="589552"/>
                    </a:lnTo>
                    <a:cubicBezTo>
                      <a:pt x="2384150" y="602778"/>
                      <a:pt x="2373429" y="613499"/>
                      <a:pt x="2360203" y="613499"/>
                    </a:cubicBezTo>
                    <a:lnTo>
                      <a:pt x="23947" y="613499"/>
                    </a:lnTo>
                    <a:cubicBezTo>
                      <a:pt x="10721" y="613499"/>
                      <a:pt x="0" y="602778"/>
                      <a:pt x="0" y="589552"/>
                    </a:cubicBezTo>
                    <a:lnTo>
                      <a:pt x="0" y="23947"/>
                    </a:lnTo>
                    <a:cubicBezTo>
                      <a:pt x="0" y="10721"/>
                      <a:pt x="10721" y="0"/>
                      <a:pt x="23947" y="0"/>
                    </a:cubicBezTo>
                    <a:close/>
                  </a:path>
                </a:pathLst>
              </a:custGeom>
              <a:solidFill>
                <a:srgbClr val="FDFCE9"/>
              </a:solidFill>
              <a:ln w="38100" cap="rnd">
                <a:solidFill>
                  <a:srgbClr val="739683"/>
                </a:solidFill>
                <a:prstDash val="dash"/>
                <a:round/>
              </a:ln>
            </p:spPr>
          </p:sp>
          <p:sp>
            <p:nvSpPr>
              <p:cNvPr name="TextBox 18" id="18"/>
              <p:cNvSpPr txBox="true"/>
              <p:nvPr/>
            </p:nvSpPr>
            <p:spPr>
              <a:xfrm>
                <a:off x="0" y="9525"/>
                <a:ext cx="2384150" cy="603974"/>
              </a:xfrm>
              <a:prstGeom prst="rect">
                <a:avLst/>
              </a:prstGeom>
            </p:spPr>
            <p:txBody>
              <a:bodyPr anchor="ctr" rtlCol="false" tIns="50800" lIns="50800" bIns="50800" rIns="50800"/>
              <a:lstStyle/>
              <a:p>
                <a:pPr algn="l">
                  <a:lnSpc>
                    <a:spcPts val="2530"/>
                  </a:lnSpc>
                </a:pPr>
                <a:r>
                  <a:rPr lang="en-US" sz="2300" b="true">
                    <a:solidFill>
                      <a:srgbClr val="58856D"/>
                    </a:solidFill>
                    <a:latin typeface="Josefin Sans Bold"/>
                    <a:ea typeface="Josefin Sans Bold"/>
                    <a:cs typeface="Josefin Sans Bold"/>
                    <a:sym typeface="Josefin Sans Bold"/>
                  </a:rPr>
                  <a:t>Ý chí học tập &amp; số lần trượt ảnh hưởng lớn:</a:t>
                </a:r>
              </a:p>
              <a:p>
                <a:pPr algn="l">
                  <a:lnSpc>
                    <a:spcPts val="2530"/>
                  </a:lnSpc>
                </a:pPr>
                <a:r>
                  <a:rPr lang="en-US" sz="2300">
                    <a:solidFill>
                      <a:srgbClr val="58856D"/>
                    </a:solidFill>
                    <a:latin typeface="Josefin Sans"/>
                    <a:ea typeface="Josefin Sans"/>
                    <a:cs typeface="Josefin Sans"/>
                    <a:sym typeface="Josefin Sans"/>
                  </a:rPr>
                  <a:t>HS có ý định học cao (higher=yes) có G3 trung vị ≈11, cao hơn nhóm không có ý định (≈8).</a:t>
                </a:r>
              </a:p>
              <a:p>
                <a:pPr algn="l">
                  <a:lnSpc>
                    <a:spcPts val="2530"/>
                  </a:lnSpc>
                </a:pPr>
                <a:r>
                  <a:rPr lang="en-US" sz="2300">
                    <a:solidFill>
                      <a:srgbClr val="58856D"/>
                    </a:solidFill>
                    <a:latin typeface="Josefin Sans"/>
                    <a:ea typeface="Josefin Sans"/>
                    <a:cs typeface="Josefin Sans"/>
                    <a:sym typeface="Josefin Sans"/>
                  </a:rPr>
                  <a:t>Số lần trượt</a:t>
                </a:r>
                <a:r>
                  <a:rPr lang="en-US" sz="2300">
                    <a:solidFill>
                      <a:srgbClr val="58856D"/>
                    </a:solidFill>
                    <a:latin typeface="Josefin Sans"/>
                    <a:ea typeface="Josefin Sans"/>
                    <a:cs typeface="Josefin Sans"/>
                    <a:sym typeface="Josefin Sans"/>
                  </a:rPr>
                  <a:t> (failures) tương quan âm trung bình (r=-0.4) </a:t>
                </a:r>
              </a:p>
              <a:p>
                <a:pPr algn="l">
                  <a:lnSpc>
                    <a:spcPts val="2530"/>
                  </a:lnSpc>
                </a:pPr>
                <a:r>
                  <a:rPr lang="en-US" sz="2300">
                    <a:solidFill>
                      <a:srgbClr val="58856D"/>
                    </a:solidFill>
                    <a:latin typeface="Josefin Sans"/>
                    <a:ea typeface="Josefin Sans"/>
                    <a:cs typeface="Josefin Sans"/>
                    <a:sym typeface="Josefin Sans"/>
                  </a:rPr>
                  <a:t>→ trượt nhiều, điểm cuối thấp.</a:t>
                </a:r>
              </a:p>
            </p:txBody>
          </p:sp>
        </p:grpSp>
        <p:sp>
          <p:nvSpPr>
            <p:cNvPr name="TextBox 19" id="19"/>
            <p:cNvSpPr txBox="true"/>
            <p:nvPr/>
          </p:nvSpPr>
          <p:spPr>
            <a:xfrm rot="0">
              <a:off x="0" y="1195004"/>
              <a:ext cx="590558" cy="668206"/>
            </a:xfrm>
            <a:prstGeom prst="rect">
              <a:avLst/>
            </a:prstGeom>
          </p:spPr>
          <p:txBody>
            <a:bodyPr anchor="t" rtlCol="false" tIns="0" lIns="0" bIns="0" rIns="0">
              <a:spAutoFit/>
            </a:bodyPr>
            <a:lstStyle/>
            <a:p>
              <a:pPr algn="l">
                <a:lnSpc>
                  <a:spcPts val="4030"/>
                </a:lnSpc>
              </a:pPr>
              <a:r>
                <a:rPr lang="en-US" sz="3100" spc="29" b="true">
                  <a:solidFill>
                    <a:srgbClr val="739683"/>
                  </a:solidFill>
                  <a:latin typeface="Asap Condensed Bold"/>
                  <a:ea typeface="Asap Condensed Bold"/>
                  <a:cs typeface="Asap Condensed Bold"/>
                  <a:sym typeface="Asap Condensed Bold"/>
                </a:rPr>
                <a:t>02</a:t>
              </a:r>
            </a:p>
          </p:txBody>
        </p:sp>
      </p:grpSp>
      <p:sp>
        <p:nvSpPr>
          <p:cNvPr name="Freeform 20" id="20"/>
          <p:cNvSpPr/>
          <p:nvPr/>
        </p:nvSpPr>
        <p:spPr>
          <a:xfrm flipH="true" flipV="false" rot="7687900">
            <a:off x="719788" y="4528565"/>
            <a:ext cx="1204790" cy="1290270"/>
          </a:xfrm>
          <a:custGeom>
            <a:avLst/>
            <a:gdLst/>
            <a:ahLst/>
            <a:cxnLst/>
            <a:rect r="r" b="b" t="t" l="l"/>
            <a:pathLst>
              <a:path h="1290270" w="1204790">
                <a:moveTo>
                  <a:pt x="1204789" y="0"/>
                </a:moveTo>
                <a:lnTo>
                  <a:pt x="0" y="0"/>
                </a:lnTo>
                <a:lnTo>
                  <a:pt x="0" y="1290270"/>
                </a:lnTo>
                <a:lnTo>
                  <a:pt x="1204789" y="1290270"/>
                </a:lnTo>
                <a:lnTo>
                  <a:pt x="12047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grpSp>
        <p:nvGrpSpPr>
          <p:cNvPr name="Group 2" id="2"/>
          <p:cNvGrpSpPr/>
          <p:nvPr/>
        </p:nvGrpSpPr>
        <p:grpSpPr>
          <a:xfrm rot="0">
            <a:off x="-175230" y="5404200"/>
            <a:ext cx="19637161" cy="10287000"/>
            <a:chOff x="0" y="0"/>
            <a:chExt cx="26182882" cy="13716000"/>
          </a:xfrm>
        </p:grpSpPr>
        <p:sp>
          <p:nvSpPr>
            <p:cNvPr name="Freeform 3" id="3"/>
            <p:cNvSpPr/>
            <p:nvPr/>
          </p:nvSpPr>
          <p:spPr>
            <a:xfrm flipH="false" flipV="false" rot="0">
              <a:off x="0" y="0"/>
              <a:ext cx="13733166" cy="13716000"/>
            </a:xfrm>
            <a:custGeom>
              <a:avLst/>
              <a:gdLst/>
              <a:ahLst/>
              <a:cxnLst/>
              <a:rect r="r" b="b" t="t" l="l"/>
              <a:pathLst>
                <a:path h="13716000" w="13733166">
                  <a:moveTo>
                    <a:pt x="0" y="0"/>
                  </a:moveTo>
                  <a:lnTo>
                    <a:pt x="13733166" y="0"/>
                  </a:lnTo>
                  <a:lnTo>
                    <a:pt x="13733166"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2449715" y="0"/>
              <a:ext cx="13733166" cy="13716000"/>
            </a:xfrm>
            <a:custGeom>
              <a:avLst/>
              <a:gdLst/>
              <a:ahLst/>
              <a:cxnLst/>
              <a:rect r="r" b="b" t="t" l="l"/>
              <a:pathLst>
                <a:path h="13716000" w="13733166">
                  <a:moveTo>
                    <a:pt x="0" y="0"/>
                  </a:moveTo>
                  <a:lnTo>
                    <a:pt x="13733167" y="0"/>
                  </a:lnTo>
                  <a:lnTo>
                    <a:pt x="13733167"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5" id="5"/>
          <p:cNvGrpSpPr/>
          <p:nvPr/>
        </p:nvGrpSpPr>
        <p:grpSpPr>
          <a:xfrm rot="0">
            <a:off x="-266411" y="5404200"/>
            <a:ext cx="18765082" cy="7568456"/>
            <a:chOff x="0" y="0"/>
            <a:chExt cx="4942244" cy="1993338"/>
          </a:xfrm>
        </p:grpSpPr>
        <p:sp>
          <p:nvSpPr>
            <p:cNvPr name="Freeform 6" id="6"/>
            <p:cNvSpPr/>
            <p:nvPr/>
          </p:nvSpPr>
          <p:spPr>
            <a:xfrm flipH="false" flipV="false" rot="0">
              <a:off x="0" y="0"/>
              <a:ext cx="4942244" cy="1993338"/>
            </a:xfrm>
            <a:custGeom>
              <a:avLst/>
              <a:gdLst/>
              <a:ahLst/>
              <a:cxnLst/>
              <a:rect r="r" b="b" t="t" l="l"/>
              <a:pathLst>
                <a:path h="1993338" w="4942244">
                  <a:moveTo>
                    <a:pt x="0" y="0"/>
                  </a:moveTo>
                  <a:lnTo>
                    <a:pt x="4942244" y="0"/>
                  </a:lnTo>
                  <a:lnTo>
                    <a:pt x="4942244" y="1993338"/>
                  </a:lnTo>
                  <a:lnTo>
                    <a:pt x="0" y="1993338"/>
                  </a:lnTo>
                  <a:close/>
                </a:path>
              </a:pathLst>
            </a:custGeom>
            <a:gradFill rotWithShape="true">
              <a:gsLst>
                <a:gs pos="0">
                  <a:srgbClr val="F9F4EA">
                    <a:alpha val="100000"/>
                  </a:srgbClr>
                </a:gs>
                <a:gs pos="100000">
                  <a:srgbClr val="F9F4EA">
                    <a:alpha val="0"/>
                  </a:srgbClr>
                </a:gs>
              </a:gsLst>
              <a:lin ang="5400000"/>
            </a:gradFill>
          </p:spPr>
        </p:sp>
        <p:sp>
          <p:nvSpPr>
            <p:cNvPr name="TextBox 7" id="7"/>
            <p:cNvSpPr txBox="true"/>
            <p:nvPr/>
          </p:nvSpPr>
          <p:spPr>
            <a:xfrm>
              <a:off x="0" y="-47625"/>
              <a:ext cx="4942244" cy="204096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698984">
            <a:off x="-1454033" y="-636772"/>
            <a:ext cx="8283373" cy="4348771"/>
          </a:xfrm>
          <a:custGeom>
            <a:avLst/>
            <a:gdLst/>
            <a:ahLst/>
            <a:cxnLst/>
            <a:rect r="r" b="b" t="t" l="l"/>
            <a:pathLst>
              <a:path h="4348771" w="8283373">
                <a:moveTo>
                  <a:pt x="0" y="0"/>
                </a:moveTo>
                <a:lnTo>
                  <a:pt x="8283374" y="0"/>
                </a:lnTo>
                <a:lnTo>
                  <a:pt x="8283374" y="4348771"/>
                </a:lnTo>
                <a:lnTo>
                  <a:pt x="0" y="4348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9" id="9"/>
          <p:cNvSpPr/>
          <p:nvPr/>
        </p:nvSpPr>
        <p:spPr>
          <a:xfrm flipH="false" flipV="false" rot="0">
            <a:off x="11580460" y="6902011"/>
            <a:ext cx="7315200" cy="3621024"/>
          </a:xfrm>
          <a:custGeom>
            <a:avLst/>
            <a:gdLst/>
            <a:ahLst/>
            <a:cxnLst/>
            <a:rect r="r" b="b" t="t" l="l"/>
            <a:pathLst>
              <a:path h="3621024" w="7315200">
                <a:moveTo>
                  <a:pt x="0" y="0"/>
                </a:moveTo>
                <a:lnTo>
                  <a:pt x="7315200" y="0"/>
                </a:lnTo>
                <a:lnTo>
                  <a:pt x="7315200" y="3621024"/>
                </a:lnTo>
                <a:lnTo>
                  <a:pt x="0" y="36210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0" id="10"/>
          <p:cNvSpPr/>
          <p:nvPr/>
        </p:nvSpPr>
        <p:spPr>
          <a:xfrm flipH="false" flipV="false" rot="0">
            <a:off x="738059" y="732531"/>
            <a:ext cx="15815112" cy="7966863"/>
          </a:xfrm>
          <a:custGeom>
            <a:avLst/>
            <a:gdLst/>
            <a:ahLst/>
            <a:cxnLst/>
            <a:rect r="r" b="b" t="t" l="l"/>
            <a:pathLst>
              <a:path h="7966863" w="15815112">
                <a:moveTo>
                  <a:pt x="0" y="0"/>
                </a:moveTo>
                <a:lnTo>
                  <a:pt x="15815112" y="0"/>
                </a:lnTo>
                <a:lnTo>
                  <a:pt x="15815112" y="7966863"/>
                </a:lnTo>
                <a:lnTo>
                  <a:pt x="0" y="79668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w="38100" cap="rnd">
            <a:solidFill>
              <a:srgbClr val="000000"/>
            </a:solidFill>
            <a:prstDash val="lgDash"/>
            <a:round/>
          </a:ln>
        </p:spPr>
      </p:sp>
      <p:sp>
        <p:nvSpPr>
          <p:cNvPr name="Freeform 11" id="11"/>
          <p:cNvSpPr/>
          <p:nvPr/>
        </p:nvSpPr>
        <p:spPr>
          <a:xfrm flipH="false" flipV="false" rot="0">
            <a:off x="-1069803" y="7714926"/>
            <a:ext cx="4730001" cy="3878601"/>
          </a:xfrm>
          <a:custGeom>
            <a:avLst/>
            <a:gdLst/>
            <a:ahLst/>
            <a:cxnLst/>
            <a:rect r="r" b="b" t="t" l="l"/>
            <a:pathLst>
              <a:path h="3878601" w="4730001">
                <a:moveTo>
                  <a:pt x="0" y="0"/>
                </a:moveTo>
                <a:lnTo>
                  <a:pt x="4730000" y="0"/>
                </a:lnTo>
                <a:lnTo>
                  <a:pt x="4730000" y="3878601"/>
                </a:lnTo>
                <a:lnTo>
                  <a:pt x="0" y="38786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true" flipV="false" rot="2997284">
            <a:off x="4810995" y="265896"/>
            <a:ext cx="565795" cy="933270"/>
          </a:xfrm>
          <a:custGeom>
            <a:avLst/>
            <a:gdLst/>
            <a:ahLst/>
            <a:cxnLst/>
            <a:rect r="r" b="b" t="t" l="l"/>
            <a:pathLst>
              <a:path h="933270" w="565795">
                <a:moveTo>
                  <a:pt x="565795" y="0"/>
                </a:moveTo>
                <a:lnTo>
                  <a:pt x="0" y="0"/>
                </a:lnTo>
                <a:lnTo>
                  <a:pt x="0" y="933270"/>
                </a:lnTo>
                <a:lnTo>
                  <a:pt x="565795" y="933270"/>
                </a:lnTo>
                <a:lnTo>
                  <a:pt x="565795"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3" id="13"/>
          <p:cNvSpPr/>
          <p:nvPr/>
        </p:nvSpPr>
        <p:spPr>
          <a:xfrm flipH="true" flipV="false" rot="2085979">
            <a:off x="14433263" y="1286523"/>
            <a:ext cx="2761512" cy="1356593"/>
          </a:xfrm>
          <a:custGeom>
            <a:avLst/>
            <a:gdLst/>
            <a:ahLst/>
            <a:cxnLst/>
            <a:rect r="r" b="b" t="t" l="l"/>
            <a:pathLst>
              <a:path h="1356593" w="2761512">
                <a:moveTo>
                  <a:pt x="2761512" y="0"/>
                </a:moveTo>
                <a:lnTo>
                  <a:pt x="0" y="0"/>
                </a:lnTo>
                <a:lnTo>
                  <a:pt x="0" y="1356592"/>
                </a:lnTo>
                <a:lnTo>
                  <a:pt x="2761512" y="1356592"/>
                </a:lnTo>
                <a:lnTo>
                  <a:pt x="2761512"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4" id="14"/>
          <p:cNvSpPr txBox="true"/>
          <p:nvPr/>
        </p:nvSpPr>
        <p:spPr>
          <a:xfrm rot="0">
            <a:off x="5261984" y="992714"/>
            <a:ext cx="7811485" cy="764422"/>
          </a:xfrm>
          <a:prstGeom prst="rect">
            <a:avLst/>
          </a:prstGeom>
        </p:spPr>
        <p:txBody>
          <a:bodyPr anchor="t" rtlCol="false" tIns="0" lIns="0" bIns="0" rIns="0">
            <a:spAutoFit/>
          </a:bodyPr>
          <a:lstStyle/>
          <a:p>
            <a:pPr algn="just" marL="0" indent="0" lvl="0">
              <a:lnSpc>
                <a:spcPts val="5984"/>
              </a:lnSpc>
              <a:spcBef>
                <a:spcPct val="0"/>
              </a:spcBef>
            </a:pPr>
            <a:r>
              <a:rPr lang="en-US" sz="5440">
                <a:solidFill>
                  <a:srgbClr val="58856D"/>
                </a:solidFill>
                <a:latin typeface="Paytone One"/>
                <a:ea typeface="Paytone One"/>
                <a:cs typeface="Paytone One"/>
                <a:sym typeface="Paytone One"/>
              </a:rPr>
              <a:t>IV.</a:t>
            </a:r>
            <a:r>
              <a:rPr lang="en-US" sz="5440">
                <a:solidFill>
                  <a:srgbClr val="58856D"/>
                </a:solidFill>
                <a:latin typeface="Paytone One"/>
                <a:ea typeface="Paytone One"/>
                <a:cs typeface="Paytone One"/>
                <a:sym typeface="Paytone One"/>
              </a:rPr>
              <a:t>TIỀN</a:t>
            </a:r>
            <a:r>
              <a:rPr lang="en-US" sz="5440">
                <a:solidFill>
                  <a:srgbClr val="58856D"/>
                </a:solidFill>
                <a:latin typeface="Paytone One"/>
                <a:ea typeface="Paytone One"/>
                <a:cs typeface="Paytone One"/>
                <a:sym typeface="Paytone One"/>
              </a:rPr>
              <a:t> XỬ LÝ DỮ LIỆU</a:t>
            </a:r>
          </a:p>
        </p:txBody>
      </p:sp>
      <p:sp>
        <p:nvSpPr>
          <p:cNvPr name="TextBox 15" id="15"/>
          <p:cNvSpPr txBox="true"/>
          <p:nvPr/>
        </p:nvSpPr>
        <p:spPr>
          <a:xfrm rot="0">
            <a:off x="3711034" y="1852168"/>
            <a:ext cx="10865933" cy="6496940"/>
          </a:xfrm>
          <a:prstGeom prst="rect">
            <a:avLst/>
          </a:prstGeom>
        </p:spPr>
        <p:txBody>
          <a:bodyPr anchor="t" rtlCol="false" tIns="0" lIns="0" bIns="0" rIns="0">
            <a:spAutoFit/>
          </a:bodyPr>
          <a:lstStyle/>
          <a:p>
            <a:pPr algn="l">
              <a:lnSpc>
                <a:spcPts val="5707"/>
              </a:lnSpc>
            </a:pPr>
            <a:r>
              <a:rPr lang="en-US" sz="4076" spc="-130">
                <a:solidFill>
                  <a:srgbClr val="082314"/>
                </a:solidFill>
                <a:latin typeface="Josefin Sans"/>
                <a:ea typeface="Josefin Sans"/>
                <a:cs typeface="Josefin Sans"/>
                <a:sym typeface="Josefin Sans"/>
              </a:rPr>
              <a:t>1. Xóa các cột không cần thiết</a:t>
            </a:r>
          </a:p>
          <a:p>
            <a:pPr algn="l">
              <a:lnSpc>
                <a:spcPts val="5707"/>
              </a:lnSpc>
            </a:pPr>
            <a:r>
              <a:rPr lang="en-US" sz="4076" spc="-130">
                <a:solidFill>
                  <a:srgbClr val="082314"/>
                </a:solidFill>
                <a:latin typeface="Josefin Sans"/>
                <a:ea typeface="Josefin Sans"/>
                <a:cs typeface="Josefin Sans"/>
                <a:sym typeface="Josefin Sans"/>
              </a:rPr>
              <a:t>2. Đưa các cột điểm về thang 10</a:t>
            </a:r>
          </a:p>
          <a:p>
            <a:pPr algn="l">
              <a:lnSpc>
                <a:spcPts val="5707"/>
              </a:lnSpc>
            </a:pPr>
            <a:r>
              <a:rPr lang="en-US" sz="4076" spc="-130">
                <a:solidFill>
                  <a:srgbClr val="082314"/>
                </a:solidFill>
                <a:latin typeface="Josefin Sans"/>
                <a:ea typeface="Josefin Sans"/>
                <a:cs typeface="Josefin Sans"/>
                <a:sym typeface="Josefin Sans"/>
              </a:rPr>
              <a:t>3. Tính cột điểm trung bình của G1 và G2</a:t>
            </a:r>
          </a:p>
          <a:p>
            <a:pPr algn="l">
              <a:lnSpc>
                <a:spcPts val="5707"/>
              </a:lnSpc>
            </a:pPr>
            <a:r>
              <a:rPr lang="en-US" sz="4076" spc="-130">
                <a:solidFill>
                  <a:srgbClr val="082314"/>
                </a:solidFill>
                <a:latin typeface="Josefin Sans"/>
                <a:ea typeface="Josefin Sans"/>
                <a:cs typeface="Josefin Sans"/>
                <a:sym typeface="Josefin Sans"/>
              </a:rPr>
              <a:t>4. Xử lý dữ liệu thiếu</a:t>
            </a:r>
          </a:p>
          <a:p>
            <a:pPr algn="l">
              <a:lnSpc>
                <a:spcPts val="5707"/>
              </a:lnSpc>
            </a:pPr>
            <a:r>
              <a:rPr lang="en-US" sz="4076" spc="-130">
                <a:solidFill>
                  <a:srgbClr val="082314"/>
                </a:solidFill>
                <a:latin typeface="Josefin Sans"/>
                <a:ea typeface="Josefin Sans"/>
                <a:cs typeface="Josefin Sans"/>
                <a:sym typeface="Josefin Sans"/>
              </a:rPr>
              <a:t>5. Xử lí ngoại lai (Outliers)</a:t>
            </a:r>
          </a:p>
          <a:p>
            <a:pPr algn="l">
              <a:lnSpc>
                <a:spcPts val="5707"/>
              </a:lnSpc>
            </a:pPr>
            <a:r>
              <a:rPr lang="en-US" sz="4076" spc="-130">
                <a:solidFill>
                  <a:srgbClr val="082314"/>
                </a:solidFill>
                <a:latin typeface="Josefin Sans"/>
                <a:ea typeface="Josefin Sans"/>
                <a:cs typeface="Josefin Sans"/>
                <a:sym typeface="Josefin Sans"/>
              </a:rPr>
              <a:t>6. Mã hóa biến phân loại</a:t>
            </a:r>
          </a:p>
          <a:p>
            <a:pPr algn="l">
              <a:lnSpc>
                <a:spcPts val="5707"/>
              </a:lnSpc>
            </a:pPr>
            <a:r>
              <a:rPr lang="en-US" sz="4076" spc="-130">
                <a:solidFill>
                  <a:srgbClr val="082314"/>
                </a:solidFill>
                <a:latin typeface="Josefin Sans"/>
                <a:ea typeface="Josefin Sans"/>
                <a:cs typeface="Josefin Sans"/>
                <a:sym typeface="Josefin Sans"/>
              </a:rPr>
              <a:t>7. Tạo pipeline chuẩn hóa dữ liệu</a:t>
            </a:r>
          </a:p>
          <a:p>
            <a:pPr algn="l">
              <a:lnSpc>
                <a:spcPts val="5707"/>
              </a:lnSpc>
            </a:pPr>
            <a:r>
              <a:rPr lang="en-US" sz="4076" spc="-130">
                <a:solidFill>
                  <a:srgbClr val="082314"/>
                </a:solidFill>
                <a:latin typeface="Josefin Sans"/>
                <a:ea typeface="Josefin Sans"/>
                <a:cs typeface="Josefin Sans"/>
                <a:sym typeface="Josefin Sans"/>
              </a:rPr>
              <a:t>8. Lưu các dữ liệu cần thiết</a:t>
            </a:r>
          </a:p>
          <a:p>
            <a:pPr algn="l" marL="0" indent="0" lvl="0">
              <a:lnSpc>
                <a:spcPts val="5707"/>
              </a:lnSpc>
            </a:pPr>
            <a:r>
              <a:rPr lang="en-US" sz="4076" spc="-130">
                <a:solidFill>
                  <a:srgbClr val="082314"/>
                </a:solidFill>
                <a:latin typeface="Josefin Sans"/>
                <a:ea typeface="Josefin Sans"/>
                <a:cs typeface="Josefin Sans"/>
                <a:sym typeface="Josefin Sans"/>
              </a:rPr>
              <a:t>9. Kiểm tra lại phân phối dữ liệu sau khi đã xử lí</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grpSp>
        <p:nvGrpSpPr>
          <p:cNvPr name="Group 2" id="2"/>
          <p:cNvGrpSpPr/>
          <p:nvPr/>
        </p:nvGrpSpPr>
        <p:grpSpPr>
          <a:xfrm rot="0">
            <a:off x="-175230" y="5404200"/>
            <a:ext cx="19637161" cy="10287000"/>
            <a:chOff x="0" y="0"/>
            <a:chExt cx="26182882" cy="13716000"/>
          </a:xfrm>
        </p:grpSpPr>
        <p:sp>
          <p:nvSpPr>
            <p:cNvPr name="Freeform 3" id="3"/>
            <p:cNvSpPr/>
            <p:nvPr/>
          </p:nvSpPr>
          <p:spPr>
            <a:xfrm flipH="false" flipV="false" rot="0">
              <a:off x="0" y="0"/>
              <a:ext cx="13733166" cy="13716000"/>
            </a:xfrm>
            <a:custGeom>
              <a:avLst/>
              <a:gdLst/>
              <a:ahLst/>
              <a:cxnLst/>
              <a:rect r="r" b="b" t="t" l="l"/>
              <a:pathLst>
                <a:path h="13716000" w="13733166">
                  <a:moveTo>
                    <a:pt x="0" y="0"/>
                  </a:moveTo>
                  <a:lnTo>
                    <a:pt x="13733166" y="0"/>
                  </a:lnTo>
                  <a:lnTo>
                    <a:pt x="13733166"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2449715" y="0"/>
              <a:ext cx="13733166" cy="13716000"/>
            </a:xfrm>
            <a:custGeom>
              <a:avLst/>
              <a:gdLst/>
              <a:ahLst/>
              <a:cxnLst/>
              <a:rect r="r" b="b" t="t" l="l"/>
              <a:pathLst>
                <a:path h="13716000" w="13733166">
                  <a:moveTo>
                    <a:pt x="0" y="0"/>
                  </a:moveTo>
                  <a:lnTo>
                    <a:pt x="13733167" y="0"/>
                  </a:lnTo>
                  <a:lnTo>
                    <a:pt x="13733167"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5" id="5"/>
          <p:cNvGrpSpPr/>
          <p:nvPr/>
        </p:nvGrpSpPr>
        <p:grpSpPr>
          <a:xfrm rot="0">
            <a:off x="-266411" y="5404200"/>
            <a:ext cx="18765082" cy="7568456"/>
            <a:chOff x="0" y="0"/>
            <a:chExt cx="4942244" cy="1993338"/>
          </a:xfrm>
        </p:grpSpPr>
        <p:sp>
          <p:nvSpPr>
            <p:cNvPr name="Freeform 6" id="6"/>
            <p:cNvSpPr/>
            <p:nvPr/>
          </p:nvSpPr>
          <p:spPr>
            <a:xfrm flipH="false" flipV="false" rot="0">
              <a:off x="0" y="0"/>
              <a:ext cx="4942244" cy="1993338"/>
            </a:xfrm>
            <a:custGeom>
              <a:avLst/>
              <a:gdLst/>
              <a:ahLst/>
              <a:cxnLst/>
              <a:rect r="r" b="b" t="t" l="l"/>
              <a:pathLst>
                <a:path h="1993338" w="4942244">
                  <a:moveTo>
                    <a:pt x="0" y="0"/>
                  </a:moveTo>
                  <a:lnTo>
                    <a:pt x="4942244" y="0"/>
                  </a:lnTo>
                  <a:lnTo>
                    <a:pt x="4942244" y="1993338"/>
                  </a:lnTo>
                  <a:lnTo>
                    <a:pt x="0" y="1993338"/>
                  </a:lnTo>
                  <a:close/>
                </a:path>
              </a:pathLst>
            </a:custGeom>
            <a:gradFill rotWithShape="true">
              <a:gsLst>
                <a:gs pos="0">
                  <a:srgbClr val="F9F4EA">
                    <a:alpha val="100000"/>
                  </a:srgbClr>
                </a:gs>
                <a:gs pos="100000">
                  <a:srgbClr val="F9F4EA">
                    <a:alpha val="0"/>
                  </a:srgbClr>
                </a:gs>
              </a:gsLst>
              <a:lin ang="5400000"/>
            </a:gradFill>
          </p:spPr>
        </p:sp>
        <p:sp>
          <p:nvSpPr>
            <p:cNvPr name="TextBox 7" id="7"/>
            <p:cNvSpPr txBox="true"/>
            <p:nvPr/>
          </p:nvSpPr>
          <p:spPr>
            <a:xfrm>
              <a:off x="0" y="-47625"/>
              <a:ext cx="4942244" cy="204096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698984">
            <a:off x="-1454033" y="-636772"/>
            <a:ext cx="8283373" cy="4348771"/>
          </a:xfrm>
          <a:custGeom>
            <a:avLst/>
            <a:gdLst/>
            <a:ahLst/>
            <a:cxnLst/>
            <a:rect r="r" b="b" t="t" l="l"/>
            <a:pathLst>
              <a:path h="4348771" w="8283373">
                <a:moveTo>
                  <a:pt x="0" y="0"/>
                </a:moveTo>
                <a:lnTo>
                  <a:pt x="8283374" y="0"/>
                </a:lnTo>
                <a:lnTo>
                  <a:pt x="8283374" y="4348771"/>
                </a:lnTo>
                <a:lnTo>
                  <a:pt x="0" y="4348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9" id="9"/>
          <p:cNvSpPr/>
          <p:nvPr/>
        </p:nvSpPr>
        <p:spPr>
          <a:xfrm flipH="false" flipV="false" rot="0">
            <a:off x="11580460" y="6902011"/>
            <a:ext cx="7315200" cy="3621024"/>
          </a:xfrm>
          <a:custGeom>
            <a:avLst/>
            <a:gdLst/>
            <a:ahLst/>
            <a:cxnLst/>
            <a:rect r="r" b="b" t="t" l="l"/>
            <a:pathLst>
              <a:path h="3621024" w="7315200">
                <a:moveTo>
                  <a:pt x="0" y="0"/>
                </a:moveTo>
                <a:lnTo>
                  <a:pt x="7315200" y="0"/>
                </a:lnTo>
                <a:lnTo>
                  <a:pt x="7315200" y="3621024"/>
                </a:lnTo>
                <a:lnTo>
                  <a:pt x="0" y="36210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0" id="10"/>
          <p:cNvSpPr/>
          <p:nvPr/>
        </p:nvSpPr>
        <p:spPr>
          <a:xfrm flipH="false" flipV="false" rot="0">
            <a:off x="1315067" y="753794"/>
            <a:ext cx="15944233" cy="8031907"/>
          </a:xfrm>
          <a:custGeom>
            <a:avLst/>
            <a:gdLst/>
            <a:ahLst/>
            <a:cxnLst/>
            <a:rect r="r" b="b" t="t" l="l"/>
            <a:pathLst>
              <a:path h="8031907" w="15944233">
                <a:moveTo>
                  <a:pt x="0" y="0"/>
                </a:moveTo>
                <a:lnTo>
                  <a:pt x="15944233" y="0"/>
                </a:lnTo>
                <a:lnTo>
                  <a:pt x="15944233" y="8031907"/>
                </a:lnTo>
                <a:lnTo>
                  <a:pt x="0" y="80319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w="38100" cap="rnd">
            <a:solidFill>
              <a:srgbClr val="000000"/>
            </a:solidFill>
            <a:prstDash val="lgDash"/>
            <a:round/>
          </a:ln>
        </p:spPr>
      </p:sp>
      <p:sp>
        <p:nvSpPr>
          <p:cNvPr name="Freeform 11" id="11"/>
          <p:cNvSpPr/>
          <p:nvPr/>
        </p:nvSpPr>
        <p:spPr>
          <a:xfrm flipH="true" flipV="false" rot="2557416">
            <a:off x="2833636" y="822090"/>
            <a:ext cx="565795" cy="933270"/>
          </a:xfrm>
          <a:custGeom>
            <a:avLst/>
            <a:gdLst/>
            <a:ahLst/>
            <a:cxnLst/>
            <a:rect r="r" b="b" t="t" l="l"/>
            <a:pathLst>
              <a:path h="933270" w="565795">
                <a:moveTo>
                  <a:pt x="565795" y="0"/>
                </a:moveTo>
                <a:lnTo>
                  <a:pt x="0" y="0"/>
                </a:lnTo>
                <a:lnTo>
                  <a:pt x="0" y="933270"/>
                </a:lnTo>
                <a:lnTo>
                  <a:pt x="565795" y="933270"/>
                </a:lnTo>
                <a:lnTo>
                  <a:pt x="565795"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2" id="12"/>
          <p:cNvSpPr/>
          <p:nvPr/>
        </p:nvSpPr>
        <p:spPr>
          <a:xfrm flipH="true" flipV="false" rot="2085979">
            <a:off x="15780268" y="498577"/>
            <a:ext cx="2761512" cy="1356593"/>
          </a:xfrm>
          <a:custGeom>
            <a:avLst/>
            <a:gdLst/>
            <a:ahLst/>
            <a:cxnLst/>
            <a:rect r="r" b="b" t="t" l="l"/>
            <a:pathLst>
              <a:path h="1356593" w="2761512">
                <a:moveTo>
                  <a:pt x="2761512" y="0"/>
                </a:moveTo>
                <a:lnTo>
                  <a:pt x="0" y="0"/>
                </a:lnTo>
                <a:lnTo>
                  <a:pt x="0" y="1356593"/>
                </a:lnTo>
                <a:lnTo>
                  <a:pt x="2761512" y="1356593"/>
                </a:lnTo>
                <a:lnTo>
                  <a:pt x="2761512"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true" flipV="false" rot="-177889">
            <a:off x="14015192" y="8654792"/>
            <a:ext cx="2445736" cy="978294"/>
          </a:xfrm>
          <a:custGeom>
            <a:avLst/>
            <a:gdLst/>
            <a:ahLst/>
            <a:cxnLst/>
            <a:rect r="r" b="b" t="t" l="l"/>
            <a:pathLst>
              <a:path h="978294" w="2445736">
                <a:moveTo>
                  <a:pt x="2445736" y="0"/>
                </a:moveTo>
                <a:lnTo>
                  <a:pt x="0" y="0"/>
                </a:lnTo>
                <a:lnTo>
                  <a:pt x="0" y="978294"/>
                </a:lnTo>
                <a:lnTo>
                  <a:pt x="2445736" y="978294"/>
                </a:lnTo>
                <a:lnTo>
                  <a:pt x="2445736"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670769" y="6071529"/>
            <a:ext cx="3787303" cy="5041335"/>
          </a:xfrm>
          <a:custGeom>
            <a:avLst/>
            <a:gdLst/>
            <a:ahLst/>
            <a:cxnLst/>
            <a:rect r="r" b="b" t="t" l="l"/>
            <a:pathLst>
              <a:path h="5041335" w="3787303">
                <a:moveTo>
                  <a:pt x="0" y="0"/>
                </a:moveTo>
                <a:lnTo>
                  <a:pt x="3787302" y="0"/>
                </a:lnTo>
                <a:lnTo>
                  <a:pt x="3787302" y="5041335"/>
                </a:lnTo>
                <a:lnTo>
                  <a:pt x="0" y="504133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false" flipV="false" rot="2772826">
            <a:off x="14962115" y="8642128"/>
            <a:ext cx="846806" cy="1003621"/>
          </a:xfrm>
          <a:custGeom>
            <a:avLst/>
            <a:gdLst/>
            <a:ahLst/>
            <a:cxnLst/>
            <a:rect r="r" b="b" t="t" l="l"/>
            <a:pathLst>
              <a:path h="1003621" w="846806">
                <a:moveTo>
                  <a:pt x="0" y="0"/>
                </a:moveTo>
                <a:lnTo>
                  <a:pt x="846806" y="0"/>
                </a:lnTo>
                <a:lnTo>
                  <a:pt x="846806" y="1003622"/>
                </a:lnTo>
                <a:lnTo>
                  <a:pt x="0" y="100362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6" id="16"/>
          <p:cNvSpPr txBox="true"/>
          <p:nvPr/>
        </p:nvSpPr>
        <p:spPr>
          <a:xfrm rot="0">
            <a:off x="2824542" y="1496119"/>
            <a:ext cx="12583177" cy="712223"/>
          </a:xfrm>
          <a:prstGeom prst="rect">
            <a:avLst/>
          </a:prstGeom>
        </p:spPr>
        <p:txBody>
          <a:bodyPr anchor="t" rtlCol="false" tIns="0" lIns="0" bIns="0" rIns="0">
            <a:spAutoFit/>
          </a:bodyPr>
          <a:lstStyle/>
          <a:p>
            <a:pPr algn="l" marL="1096261" indent="-548131" lvl="1">
              <a:lnSpc>
                <a:spcPts val="5585"/>
              </a:lnSpc>
              <a:spcBef>
                <a:spcPct val="0"/>
              </a:spcBef>
              <a:buAutoNum type="arabicPeriod" startAt="1"/>
            </a:pPr>
            <a:r>
              <a:rPr lang="en-US" sz="5077">
                <a:solidFill>
                  <a:srgbClr val="58856D"/>
                </a:solidFill>
                <a:latin typeface="Paytone One"/>
                <a:ea typeface="Paytone One"/>
                <a:cs typeface="Paytone One"/>
                <a:sym typeface="Paytone One"/>
              </a:rPr>
              <a:t> </a:t>
            </a:r>
            <a:r>
              <a:rPr lang="en-US" sz="5077">
                <a:solidFill>
                  <a:srgbClr val="58856D"/>
                </a:solidFill>
                <a:latin typeface="Paytone One"/>
                <a:ea typeface="Paytone One"/>
                <a:cs typeface="Paytone One"/>
                <a:sym typeface="Paytone One"/>
              </a:rPr>
              <a:t>XÓA BỎ CÁC CỘT KHÔNG CẦN THIẾT</a:t>
            </a:r>
          </a:p>
        </p:txBody>
      </p:sp>
      <p:sp>
        <p:nvSpPr>
          <p:cNvPr name="TextBox 17" id="17"/>
          <p:cNvSpPr txBox="true"/>
          <p:nvPr/>
        </p:nvSpPr>
        <p:spPr>
          <a:xfrm rot="0">
            <a:off x="2520542" y="2864372"/>
            <a:ext cx="2785185" cy="532802"/>
          </a:xfrm>
          <a:prstGeom prst="rect">
            <a:avLst/>
          </a:prstGeom>
        </p:spPr>
        <p:txBody>
          <a:bodyPr anchor="t" rtlCol="false" tIns="0" lIns="0" bIns="0" rIns="0">
            <a:spAutoFit/>
          </a:bodyPr>
          <a:lstStyle/>
          <a:p>
            <a:pPr algn="ctr" marL="0" indent="0" lvl="0">
              <a:lnSpc>
                <a:spcPts val="4069"/>
              </a:lnSpc>
              <a:spcBef>
                <a:spcPct val="0"/>
              </a:spcBef>
            </a:pPr>
            <a:r>
              <a:rPr lang="en-US" b="true" sz="3699">
                <a:solidFill>
                  <a:srgbClr val="58856D"/>
                </a:solidFill>
                <a:latin typeface="Josefin Sans Bold"/>
                <a:ea typeface="Josefin Sans Bold"/>
                <a:cs typeface="Josefin Sans Bold"/>
                <a:sym typeface="Josefin Sans Bold"/>
              </a:rPr>
              <a:t>TIÊU CHÍ</a:t>
            </a:r>
          </a:p>
        </p:txBody>
      </p:sp>
      <p:sp>
        <p:nvSpPr>
          <p:cNvPr name="TextBox 18" id="18"/>
          <p:cNvSpPr txBox="true"/>
          <p:nvPr/>
        </p:nvSpPr>
        <p:spPr>
          <a:xfrm rot="0">
            <a:off x="7429802" y="2864372"/>
            <a:ext cx="3091287" cy="532802"/>
          </a:xfrm>
          <a:prstGeom prst="rect">
            <a:avLst/>
          </a:prstGeom>
        </p:spPr>
        <p:txBody>
          <a:bodyPr anchor="t" rtlCol="false" tIns="0" lIns="0" bIns="0" rIns="0">
            <a:spAutoFit/>
          </a:bodyPr>
          <a:lstStyle/>
          <a:p>
            <a:pPr algn="ctr" marL="0" indent="0" lvl="0">
              <a:lnSpc>
                <a:spcPts val="4069"/>
              </a:lnSpc>
              <a:spcBef>
                <a:spcPct val="0"/>
              </a:spcBef>
            </a:pPr>
            <a:r>
              <a:rPr lang="en-US" b="true" sz="3699">
                <a:solidFill>
                  <a:srgbClr val="58856D"/>
                </a:solidFill>
                <a:latin typeface="Josefin Sans Bold"/>
                <a:ea typeface="Josefin Sans Bold"/>
                <a:cs typeface="Josefin Sans Bold"/>
                <a:sym typeface="Josefin Sans Bold"/>
              </a:rPr>
              <a:t>MỤC</a:t>
            </a:r>
            <a:r>
              <a:rPr lang="en-US" b="true" sz="3699">
                <a:solidFill>
                  <a:srgbClr val="58856D"/>
                </a:solidFill>
                <a:latin typeface="Josefin Sans Bold"/>
                <a:ea typeface="Josefin Sans Bold"/>
                <a:cs typeface="Josefin Sans Bold"/>
                <a:sym typeface="Josefin Sans Bold"/>
              </a:rPr>
              <a:t> ĐÍCH</a:t>
            </a:r>
          </a:p>
        </p:txBody>
      </p:sp>
      <p:sp>
        <p:nvSpPr>
          <p:cNvPr name="TextBox 19" id="19"/>
          <p:cNvSpPr txBox="true"/>
          <p:nvPr/>
        </p:nvSpPr>
        <p:spPr>
          <a:xfrm rot="0">
            <a:off x="12647646" y="2864372"/>
            <a:ext cx="2908790" cy="532802"/>
          </a:xfrm>
          <a:prstGeom prst="rect">
            <a:avLst/>
          </a:prstGeom>
        </p:spPr>
        <p:txBody>
          <a:bodyPr anchor="t" rtlCol="false" tIns="0" lIns="0" bIns="0" rIns="0">
            <a:spAutoFit/>
          </a:bodyPr>
          <a:lstStyle/>
          <a:p>
            <a:pPr algn="ctr" marL="0" indent="0" lvl="0">
              <a:lnSpc>
                <a:spcPts val="4069"/>
              </a:lnSpc>
              <a:spcBef>
                <a:spcPct val="0"/>
              </a:spcBef>
            </a:pPr>
            <a:r>
              <a:rPr lang="en-US" b="true" sz="3699">
                <a:solidFill>
                  <a:srgbClr val="58856D"/>
                </a:solidFill>
                <a:latin typeface="Josefin Sans Bold"/>
                <a:ea typeface="Josefin Sans Bold"/>
                <a:cs typeface="Josefin Sans Bold"/>
                <a:sym typeface="Josefin Sans Bold"/>
              </a:rPr>
              <a:t>LỢI ÍCH</a:t>
            </a:r>
          </a:p>
        </p:txBody>
      </p:sp>
      <p:sp>
        <p:nvSpPr>
          <p:cNvPr name="TextBox 20" id="20"/>
          <p:cNvSpPr txBox="true"/>
          <p:nvPr/>
        </p:nvSpPr>
        <p:spPr>
          <a:xfrm rot="0">
            <a:off x="2356109" y="4092347"/>
            <a:ext cx="3906086" cy="1217986"/>
          </a:xfrm>
          <a:prstGeom prst="rect">
            <a:avLst/>
          </a:prstGeom>
        </p:spPr>
        <p:txBody>
          <a:bodyPr anchor="t" rtlCol="false" tIns="0" lIns="0" bIns="0" rIns="0">
            <a:spAutoFit/>
          </a:bodyPr>
          <a:lstStyle/>
          <a:p>
            <a:pPr algn="l" marL="0" indent="0" lvl="0">
              <a:lnSpc>
                <a:spcPts val="3190"/>
              </a:lnSpc>
              <a:spcBef>
                <a:spcPct val="0"/>
              </a:spcBef>
            </a:pPr>
            <a:r>
              <a:rPr lang="en-US" b="true" sz="2900">
                <a:solidFill>
                  <a:srgbClr val="58856D"/>
                </a:solidFill>
                <a:latin typeface="Josefin Sans Bold"/>
                <a:ea typeface="Josefin Sans Bold"/>
                <a:cs typeface="Josefin Sans Bold"/>
                <a:sym typeface="Josefin Sans Bold"/>
              </a:rPr>
              <a:t>Giữ lại: Biến Liên quan (tác động đến G3).</a:t>
            </a:r>
          </a:p>
        </p:txBody>
      </p:sp>
      <p:sp>
        <p:nvSpPr>
          <p:cNvPr name="TextBox 21" id="21"/>
          <p:cNvSpPr txBox="true"/>
          <p:nvPr/>
        </p:nvSpPr>
        <p:spPr>
          <a:xfrm rot="0">
            <a:off x="2356109" y="5962001"/>
            <a:ext cx="3906086" cy="1618054"/>
          </a:xfrm>
          <a:prstGeom prst="rect">
            <a:avLst/>
          </a:prstGeom>
        </p:spPr>
        <p:txBody>
          <a:bodyPr anchor="t" rtlCol="false" tIns="0" lIns="0" bIns="0" rIns="0">
            <a:spAutoFit/>
          </a:bodyPr>
          <a:lstStyle/>
          <a:p>
            <a:pPr algn="l">
              <a:lnSpc>
                <a:spcPts val="3190"/>
              </a:lnSpc>
            </a:pPr>
            <a:r>
              <a:rPr lang="en-US" sz="2900" b="true">
                <a:solidFill>
                  <a:srgbClr val="58856D"/>
                </a:solidFill>
                <a:latin typeface="Josefin Sans Bold"/>
                <a:ea typeface="Josefin Sans Bold"/>
                <a:cs typeface="Josefin Sans Bold"/>
                <a:sym typeface="Josefin Sans Bold"/>
              </a:rPr>
              <a:t>Loại bỏ: Biến Dư thừa (trùng lặp) </a:t>
            </a:r>
          </a:p>
          <a:p>
            <a:pPr algn="l" marL="0" indent="0" lvl="0">
              <a:lnSpc>
                <a:spcPts val="3190"/>
              </a:lnSpc>
              <a:spcBef>
                <a:spcPct val="0"/>
              </a:spcBef>
            </a:pPr>
            <a:r>
              <a:rPr lang="en-US" b="true" sz="2900">
                <a:solidFill>
                  <a:srgbClr val="58856D"/>
                </a:solidFill>
                <a:latin typeface="Josefin Sans Bold"/>
                <a:ea typeface="Josefin Sans Bold"/>
                <a:cs typeface="Josefin Sans Bold"/>
                <a:sym typeface="Josefin Sans Bold"/>
              </a:rPr>
              <a:t>và không liên hệ rõ ràng</a:t>
            </a:r>
          </a:p>
        </p:txBody>
      </p:sp>
      <p:sp>
        <p:nvSpPr>
          <p:cNvPr name="TextBox 22" id="22"/>
          <p:cNvSpPr txBox="true"/>
          <p:nvPr/>
        </p:nvSpPr>
        <p:spPr>
          <a:xfrm rot="0">
            <a:off x="7176595" y="4092347"/>
            <a:ext cx="4232941" cy="1217986"/>
          </a:xfrm>
          <a:prstGeom prst="rect">
            <a:avLst/>
          </a:prstGeom>
        </p:spPr>
        <p:txBody>
          <a:bodyPr anchor="t" rtlCol="false" tIns="0" lIns="0" bIns="0" rIns="0">
            <a:spAutoFit/>
          </a:bodyPr>
          <a:lstStyle/>
          <a:p>
            <a:pPr algn="l" marL="0" indent="0" lvl="0">
              <a:lnSpc>
                <a:spcPts val="3190"/>
              </a:lnSpc>
              <a:spcBef>
                <a:spcPct val="0"/>
              </a:spcBef>
            </a:pPr>
            <a:r>
              <a:rPr lang="en-US" b="true" sz="2900">
                <a:solidFill>
                  <a:srgbClr val="58856D"/>
                </a:solidFill>
                <a:latin typeface="Josefin Sans Bold"/>
                <a:ea typeface="Josefin Sans Bold"/>
                <a:cs typeface="Josefin Sans Bold"/>
                <a:sym typeface="Josefin Sans Bold"/>
              </a:rPr>
              <a:t>Tập trung vào Yếu tố chính ảnh hưởng đến kết quả.</a:t>
            </a:r>
          </a:p>
        </p:txBody>
      </p:sp>
      <p:sp>
        <p:nvSpPr>
          <p:cNvPr name="TextBox 23" id="23"/>
          <p:cNvSpPr txBox="true"/>
          <p:nvPr/>
        </p:nvSpPr>
        <p:spPr>
          <a:xfrm rot="0">
            <a:off x="7176595" y="5962001"/>
            <a:ext cx="3597700" cy="1217986"/>
          </a:xfrm>
          <a:prstGeom prst="rect">
            <a:avLst/>
          </a:prstGeom>
        </p:spPr>
        <p:txBody>
          <a:bodyPr anchor="t" rtlCol="false" tIns="0" lIns="0" bIns="0" rIns="0">
            <a:spAutoFit/>
          </a:bodyPr>
          <a:lstStyle/>
          <a:p>
            <a:pPr algn="l" marL="0" indent="0" lvl="0">
              <a:lnSpc>
                <a:spcPts val="3190"/>
              </a:lnSpc>
              <a:spcBef>
                <a:spcPct val="0"/>
              </a:spcBef>
            </a:pPr>
            <a:r>
              <a:rPr lang="en-US" b="true" sz="2900">
                <a:solidFill>
                  <a:srgbClr val="58856D"/>
                </a:solidFill>
                <a:latin typeface="Josefin Sans Bold"/>
                <a:ea typeface="Josefin Sans Bold"/>
                <a:cs typeface="Josefin Sans Bold"/>
                <a:sym typeface="Josefin Sans Bold"/>
              </a:rPr>
              <a:t>Tránh Đa cộng tuyến và Nhiễu mô hình.</a:t>
            </a:r>
          </a:p>
        </p:txBody>
      </p:sp>
      <p:sp>
        <p:nvSpPr>
          <p:cNvPr name="TextBox 24" id="24"/>
          <p:cNvSpPr txBox="true"/>
          <p:nvPr/>
        </p:nvSpPr>
        <p:spPr>
          <a:xfrm rot="0">
            <a:off x="11985824" y="4092347"/>
            <a:ext cx="4232434" cy="817917"/>
          </a:xfrm>
          <a:prstGeom prst="rect">
            <a:avLst/>
          </a:prstGeom>
        </p:spPr>
        <p:txBody>
          <a:bodyPr anchor="t" rtlCol="false" tIns="0" lIns="0" bIns="0" rIns="0">
            <a:spAutoFit/>
          </a:bodyPr>
          <a:lstStyle/>
          <a:p>
            <a:pPr algn="l" marL="0" indent="0" lvl="0">
              <a:lnSpc>
                <a:spcPts val="3190"/>
              </a:lnSpc>
              <a:spcBef>
                <a:spcPct val="0"/>
              </a:spcBef>
            </a:pPr>
            <a:r>
              <a:rPr lang="en-US" b="true" sz="2900">
                <a:solidFill>
                  <a:srgbClr val="58856D"/>
                </a:solidFill>
                <a:latin typeface="Josefin Sans Bold"/>
                <a:ea typeface="Josefin Sans Bold"/>
                <a:cs typeface="Josefin Sans Bold"/>
                <a:sym typeface="Josefin Sans Bold"/>
              </a:rPr>
              <a:t>Mô hình Gọn nhẹ &amp; Dễ diễn giải.</a:t>
            </a:r>
          </a:p>
        </p:txBody>
      </p:sp>
      <p:sp>
        <p:nvSpPr>
          <p:cNvPr name="TextBox 25" id="25"/>
          <p:cNvSpPr txBox="true"/>
          <p:nvPr/>
        </p:nvSpPr>
        <p:spPr>
          <a:xfrm rot="0">
            <a:off x="11985824" y="5962001"/>
            <a:ext cx="4232434" cy="817917"/>
          </a:xfrm>
          <a:prstGeom prst="rect">
            <a:avLst/>
          </a:prstGeom>
        </p:spPr>
        <p:txBody>
          <a:bodyPr anchor="t" rtlCol="false" tIns="0" lIns="0" bIns="0" rIns="0">
            <a:spAutoFit/>
          </a:bodyPr>
          <a:lstStyle/>
          <a:p>
            <a:pPr algn="l" marL="0" indent="0" lvl="0">
              <a:lnSpc>
                <a:spcPts val="3190"/>
              </a:lnSpc>
              <a:spcBef>
                <a:spcPct val="0"/>
              </a:spcBef>
            </a:pPr>
            <a:r>
              <a:rPr lang="en-US" b="true" sz="2900">
                <a:solidFill>
                  <a:srgbClr val="58856D"/>
                </a:solidFill>
                <a:latin typeface="Josefin Sans Bold"/>
                <a:ea typeface="Josefin Sans Bold"/>
                <a:cs typeface="Josefin Sans Bold"/>
                <a:sym typeface="Josefin Sans Bold"/>
              </a:rPr>
              <a:t>Cải thiện hiệu suất và độ chính xác dự đoán.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0">
            <a:off x="540879" y="6434771"/>
            <a:ext cx="8851805" cy="3266899"/>
          </a:xfrm>
          <a:custGeom>
            <a:avLst/>
            <a:gdLst/>
            <a:ahLst/>
            <a:cxnLst/>
            <a:rect r="r" b="b" t="t" l="l"/>
            <a:pathLst>
              <a:path h="3266899" w="8851805">
                <a:moveTo>
                  <a:pt x="0" y="0"/>
                </a:moveTo>
                <a:lnTo>
                  <a:pt x="8851804" y="0"/>
                </a:lnTo>
                <a:lnTo>
                  <a:pt x="8851804" y="3266899"/>
                </a:lnTo>
                <a:lnTo>
                  <a:pt x="0" y="3266899"/>
                </a:lnTo>
                <a:lnTo>
                  <a:pt x="0" y="0"/>
                </a:lnTo>
                <a:close/>
              </a:path>
            </a:pathLst>
          </a:custGeom>
          <a:blipFill>
            <a:blip r:embed="rId2"/>
            <a:stretch>
              <a:fillRect l="0" t="0" r="0" b="0"/>
            </a:stretch>
          </a:blipFill>
        </p:spPr>
      </p:sp>
      <p:sp>
        <p:nvSpPr>
          <p:cNvPr name="Freeform 3" id="3"/>
          <p:cNvSpPr/>
          <p:nvPr/>
        </p:nvSpPr>
        <p:spPr>
          <a:xfrm flipH="false" flipV="false" rot="0">
            <a:off x="540879" y="1187536"/>
            <a:ext cx="8851805" cy="4414838"/>
          </a:xfrm>
          <a:custGeom>
            <a:avLst/>
            <a:gdLst/>
            <a:ahLst/>
            <a:cxnLst/>
            <a:rect r="r" b="b" t="t" l="l"/>
            <a:pathLst>
              <a:path h="4414838" w="8851805">
                <a:moveTo>
                  <a:pt x="0" y="0"/>
                </a:moveTo>
                <a:lnTo>
                  <a:pt x="8851804" y="0"/>
                </a:lnTo>
                <a:lnTo>
                  <a:pt x="8851804" y="4414838"/>
                </a:lnTo>
                <a:lnTo>
                  <a:pt x="0" y="4414838"/>
                </a:lnTo>
                <a:lnTo>
                  <a:pt x="0" y="0"/>
                </a:lnTo>
                <a:close/>
              </a:path>
            </a:pathLst>
          </a:custGeom>
          <a:blipFill>
            <a:blip r:embed="rId3"/>
            <a:stretch>
              <a:fillRect l="0" t="0" r="0" b="0"/>
            </a:stretch>
          </a:blipFill>
        </p:spPr>
      </p:sp>
      <p:sp>
        <p:nvSpPr>
          <p:cNvPr name="TextBox 4" id="4"/>
          <p:cNvSpPr txBox="true"/>
          <p:nvPr/>
        </p:nvSpPr>
        <p:spPr>
          <a:xfrm rot="0">
            <a:off x="9643350" y="1346550"/>
            <a:ext cx="8017631" cy="8105775"/>
          </a:xfrm>
          <a:prstGeom prst="rect">
            <a:avLst/>
          </a:prstGeom>
        </p:spPr>
        <p:txBody>
          <a:bodyPr anchor="t" rtlCol="false" tIns="0" lIns="0" bIns="0" rIns="0">
            <a:spAutoFit/>
          </a:bodyPr>
          <a:lstStyle/>
          <a:p>
            <a:pPr algn="l" marL="676315" indent="-338158" lvl="1">
              <a:lnSpc>
                <a:spcPts val="3759"/>
              </a:lnSpc>
              <a:spcBef>
                <a:spcPct val="0"/>
              </a:spcBef>
              <a:buFont typeface="Arial"/>
              <a:buChar char="•"/>
            </a:pPr>
            <a:r>
              <a:rPr lang="en-US" sz="3132" spc="-100">
                <a:solidFill>
                  <a:srgbClr val="082314"/>
                </a:solidFill>
                <a:latin typeface="Josefin Sans"/>
                <a:ea typeface="Josefin Sans"/>
                <a:cs typeface="Josefin Sans"/>
                <a:sym typeface="Josefin Sans"/>
              </a:rPr>
              <a:t>Mục</a:t>
            </a:r>
            <a:r>
              <a:rPr lang="en-US" sz="3132" spc="-100" strike="noStrike" u="none">
                <a:solidFill>
                  <a:srgbClr val="082314"/>
                </a:solidFill>
                <a:latin typeface="Josefin Sans"/>
                <a:ea typeface="Josefin Sans"/>
                <a:cs typeface="Josefin Sans"/>
                <a:sym typeface="Josefin Sans"/>
              </a:rPr>
              <a:t> </a:t>
            </a:r>
            <a:r>
              <a:rPr lang="en-US" sz="3132" spc="-100" strike="noStrike" u="none">
                <a:solidFill>
                  <a:srgbClr val="082314"/>
                </a:solidFill>
                <a:latin typeface="Josefin Sans"/>
                <a:ea typeface="Josefin Sans"/>
                <a:cs typeface="Josefin Sans"/>
                <a:sym typeface="Josefin Sans"/>
              </a:rPr>
              <a:t>tiê</a:t>
            </a:r>
            <a:r>
              <a:rPr lang="en-US" sz="3132" spc="-100" strike="noStrike" u="none">
                <a:solidFill>
                  <a:srgbClr val="082314"/>
                </a:solidFill>
                <a:latin typeface="Josefin Sans"/>
                <a:ea typeface="Josefin Sans"/>
                <a:cs typeface="Josefin Sans"/>
                <a:sym typeface="Josefin Sans"/>
              </a:rPr>
              <a:t>u</a:t>
            </a:r>
            <a:r>
              <a:rPr lang="en-US" sz="3132" spc="-100" strike="noStrike" u="none">
                <a:solidFill>
                  <a:srgbClr val="082314"/>
                </a:solidFill>
                <a:latin typeface="Josefin Sans"/>
                <a:ea typeface="Josefin Sans"/>
                <a:cs typeface="Josefin Sans"/>
                <a:sym typeface="Josefin Sans"/>
              </a:rPr>
              <a:t>: Đồng nhấ</a:t>
            </a:r>
            <a:r>
              <a:rPr lang="en-US" sz="3132" spc="-100" strike="noStrike" u="none">
                <a:solidFill>
                  <a:srgbClr val="082314"/>
                </a:solidFill>
                <a:latin typeface="Josefin Sans"/>
                <a:ea typeface="Josefin Sans"/>
                <a:cs typeface="Josefin Sans"/>
                <a:sym typeface="Josefin Sans"/>
              </a:rPr>
              <a:t>t </a:t>
            </a:r>
            <a:r>
              <a:rPr lang="en-US" sz="3132" spc="-100" strike="noStrike" u="none">
                <a:solidFill>
                  <a:srgbClr val="082314"/>
                </a:solidFill>
                <a:latin typeface="Josefin Sans"/>
                <a:ea typeface="Josefin Sans"/>
                <a:cs typeface="Josefin Sans"/>
                <a:sym typeface="Josefin Sans"/>
              </a:rPr>
              <a:t>th</a:t>
            </a:r>
            <a:r>
              <a:rPr lang="en-US" sz="3132" spc="-100" strike="noStrike" u="none">
                <a:solidFill>
                  <a:srgbClr val="082314"/>
                </a:solidFill>
                <a:latin typeface="Josefin Sans"/>
                <a:ea typeface="Josefin Sans"/>
                <a:cs typeface="Josefin Sans"/>
                <a:sym typeface="Josefin Sans"/>
              </a:rPr>
              <a:t>a</a:t>
            </a:r>
            <a:r>
              <a:rPr lang="en-US" sz="3132" spc="-100" strike="noStrike" u="none">
                <a:solidFill>
                  <a:srgbClr val="082314"/>
                </a:solidFill>
                <a:latin typeface="Josefin Sans"/>
                <a:ea typeface="Josefin Sans"/>
                <a:cs typeface="Josefin Sans"/>
                <a:sym typeface="Josefin Sans"/>
              </a:rPr>
              <a:t>ng đ</a:t>
            </a:r>
            <a:r>
              <a:rPr lang="en-US" sz="3132" spc="-100" strike="noStrike" u="none">
                <a:solidFill>
                  <a:srgbClr val="082314"/>
                </a:solidFill>
                <a:latin typeface="Josefin Sans"/>
                <a:ea typeface="Josefin Sans"/>
                <a:cs typeface="Josefin Sans"/>
                <a:sym typeface="Josefin Sans"/>
              </a:rPr>
              <a:t>o</a:t>
            </a:r>
            <a:r>
              <a:rPr lang="en-US" sz="3132" spc="-100" strike="noStrike" u="none">
                <a:solidFill>
                  <a:srgbClr val="082314"/>
                </a:solidFill>
                <a:latin typeface="Josefin Sans"/>
                <a:ea typeface="Josefin Sans"/>
                <a:cs typeface="Josefin Sans"/>
                <a:sym typeface="Josefin Sans"/>
              </a:rPr>
              <a:t> bằng cách chuyển</a:t>
            </a:r>
            <a:r>
              <a:rPr lang="en-US" sz="3132" spc="-100" strike="noStrike" u="none">
                <a:solidFill>
                  <a:srgbClr val="082314"/>
                </a:solidFill>
                <a:latin typeface="Josefin Sans"/>
                <a:ea typeface="Josefin Sans"/>
                <a:cs typeface="Josefin Sans"/>
                <a:sym typeface="Josefin Sans"/>
              </a:rPr>
              <a:t> </a:t>
            </a:r>
            <a:r>
              <a:rPr lang="en-US" sz="3132" spc="-100" strike="noStrike" u="none">
                <a:solidFill>
                  <a:srgbClr val="082314"/>
                </a:solidFill>
                <a:latin typeface="Josefin Sans"/>
                <a:ea typeface="Josefin Sans"/>
                <a:cs typeface="Josefin Sans"/>
                <a:sym typeface="Josefin Sans"/>
              </a:rPr>
              <a:t>đổ</a:t>
            </a:r>
            <a:r>
              <a:rPr lang="en-US" sz="3132" spc="-100" strike="noStrike" u="none">
                <a:solidFill>
                  <a:srgbClr val="082314"/>
                </a:solidFill>
                <a:latin typeface="Josefin Sans"/>
                <a:ea typeface="Josefin Sans"/>
                <a:cs typeface="Josefin Sans"/>
                <a:sym typeface="Josefin Sans"/>
              </a:rPr>
              <a:t>i </a:t>
            </a:r>
            <a:r>
              <a:rPr lang="en-US" sz="3132" spc="-100" strike="noStrike" u="none">
                <a:solidFill>
                  <a:srgbClr val="082314"/>
                </a:solidFill>
                <a:latin typeface="Josefin Sans"/>
                <a:ea typeface="Josefin Sans"/>
                <a:cs typeface="Josefin Sans"/>
                <a:sym typeface="Josefin Sans"/>
              </a:rPr>
              <a:t>các cộ</a:t>
            </a:r>
            <a:r>
              <a:rPr lang="en-US" sz="3132" spc="-100" strike="noStrike" u="none">
                <a:solidFill>
                  <a:srgbClr val="082314"/>
                </a:solidFill>
                <a:latin typeface="Josefin Sans"/>
                <a:ea typeface="Josefin Sans"/>
                <a:cs typeface="Josefin Sans"/>
                <a:sym typeface="Josefin Sans"/>
              </a:rPr>
              <a:t>t </a:t>
            </a:r>
            <a:r>
              <a:rPr lang="en-US" sz="3132" spc="-100" strike="noStrike" u="none">
                <a:solidFill>
                  <a:srgbClr val="082314"/>
                </a:solidFill>
                <a:latin typeface="Josefin Sans"/>
                <a:ea typeface="Josefin Sans"/>
                <a:cs typeface="Josefin Sans"/>
                <a:sym typeface="Josefin Sans"/>
              </a:rPr>
              <a:t>điểm học tậ</a:t>
            </a:r>
            <a:r>
              <a:rPr lang="en-US" sz="3132" spc="-100" strike="noStrike" u="none">
                <a:solidFill>
                  <a:srgbClr val="082314"/>
                </a:solidFill>
                <a:latin typeface="Josefin Sans"/>
                <a:ea typeface="Josefin Sans"/>
                <a:cs typeface="Josefin Sans"/>
                <a:sym typeface="Josefin Sans"/>
              </a:rPr>
              <a:t>p</a:t>
            </a:r>
            <a:r>
              <a:rPr lang="en-US" sz="3132" spc="-100" strike="noStrike" u="none">
                <a:solidFill>
                  <a:srgbClr val="082314"/>
                </a:solidFill>
                <a:latin typeface="Josefin Sans"/>
                <a:ea typeface="Josefin Sans"/>
                <a:cs typeface="Josefin Sans"/>
                <a:sym typeface="Josefin Sans"/>
              </a:rPr>
              <a:t> (G1, G2</a:t>
            </a:r>
            <a:r>
              <a:rPr lang="en-US" sz="3132" spc="-100" strike="noStrike" u="none">
                <a:solidFill>
                  <a:srgbClr val="082314"/>
                </a:solidFill>
                <a:latin typeface="Josefin Sans"/>
                <a:ea typeface="Josefin Sans"/>
                <a:cs typeface="Josefin Sans"/>
                <a:sym typeface="Josefin Sans"/>
              </a:rPr>
              <a:t>, </a:t>
            </a:r>
            <a:r>
              <a:rPr lang="en-US" sz="3132" spc="-100" strike="noStrike" u="none">
                <a:solidFill>
                  <a:srgbClr val="082314"/>
                </a:solidFill>
                <a:latin typeface="Josefin Sans"/>
                <a:ea typeface="Josefin Sans"/>
                <a:cs typeface="Josefin Sans"/>
                <a:sym typeface="Josefin Sans"/>
              </a:rPr>
              <a:t>G3) từ thang điể</a:t>
            </a:r>
            <a:r>
              <a:rPr lang="en-US" sz="3132" spc="-100" strike="noStrike" u="none">
                <a:solidFill>
                  <a:srgbClr val="082314"/>
                </a:solidFill>
                <a:latin typeface="Josefin Sans"/>
                <a:ea typeface="Josefin Sans"/>
                <a:cs typeface="Josefin Sans"/>
                <a:sym typeface="Josefin Sans"/>
              </a:rPr>
              <a:t>m</a:t>
            </a:r>
            <a:r>
              <a:rPr lang="en-US" sz="3132" spc="-100" strike="noStrike" u="none">
                <a:solidFill>
                  <a:srgbClr val="082314"/>
                </a:solidFill>
                <a:latin typeface="Josefin Sans"/>
                <a:ea typeface="Josefin Sans"/>
                <a:cs typeface="Josefin Sans"/>
                <a:sym typeface="Josefin Sans"/>
              </a:rPr>
              <a:t> 20 về thang đ</a:t>
            </a:r>
            <a:r>
              <a:rPr lang="en-US" sz="3132" spc="-100" strike="noStrike" u="none">
                <a:solidFill>
                  <a:srgbClr val="082314"/>
                </a:solidFill>
                <a:latin typeface="Josefin Sans"/>
                <a:ea typeface="Josefin Sans"/>
                <a:cs typeface="Josefin Sans"/>
                <a:sym typeface="Josefin Sans"/>
              </a:rPr>
              <a:t>i</a:t>
            </a:r>
            <a:r>
              <a:rPr lang="en-US" sz="3132" spc="-100" strike="noStrike" u="none">
                <a:solidFill>
                  <a:srgbClr val="082314"/>
                </a:solidFill>
                <a:latin typeface="Josefin Sans"/>
                <a:ea typeface="Josefin Sans"/>
                <a:cs typeface="Josefin Sans"/>
                <a:sym typeface="Josefin Sans"/>
              </a:rPr>
              <a:t>ểm 10 tiêu chuẩn.</a:t>
            </a:r>
          </a:p>
          <a:p>
            <a:pPr algn="l" marL="676315" indent="-338158" lvl="1">
              <a:lnSpc>
                <a:spcPts val="3759"/>
              </a:lnSpc>
              <a:spcBef>
                <a:spcPct val="0"/>
              </a:spcBef>
              <a:buFont typeface="Arial"/>
              <a:buChar char="•"/>
            </a:pPr>
            <a:r>
              <a:rPr lang="en-US" sz="3132" spc="-100" strike="noStrike" u="none">
                <a:solidFill>
                  <a:srgbClr val="082314"/>
                </a:solidFill>
                <a:latin typeface="Josefin Sans"/>
                <a:ea typeface="Josefin Sans"/>
                <a:cs typeface="Josefin Sans"/>
                <a:sym typeface="Josefin Sans"/>
              </a:rPr>
              <a:t>Quy t</a:t>
            </a:r>
            <a:r>
              <a:rPr lang="en-US" sz="3132" spc="-100" strike="noStrike" u="none">
                <a:solidFill>
                  <a:srgbClr val="082314"/>
                </a:solidFill>
                <a:latin typeface="Josefin Sans"/>
                <a:ea typeface="Josefin Sans"/>
                <a:cs typeface="Josefin Sans"/>
                <a:sym typeface="Josefin Sans"/>
              </a:rPr>
              <a:t>r</a:t>
            </a:r>
            <a:r>
              <a:rPr lang="en-US" sz="3132" spc="-100" strike="noStrike" u="none">
                <a:solidFill>
                  <a:srgbClr val="082314"/>
                </a:solidFill>
                <a:latin typeface="Josefin Sans"/>
                <a:ea typeface="Josefin Sans"/>
                <a:cs typeface="Josefin Sans"/>
                <a:sym typeface="Josefin Sans"/>
              </a:rPr>
              <a:t>ì</a:t>
            </a:r>
            <a:r>
              <a:rPr lang="en-US" sz="3132" spc="-100" strike="noStrike" u="none">
                <a:solidFill>
                  <a:srgbClr val="082314"/>
                </a:solidFill>
                <a:latin typeface="Josefin Sans"/>
                <a:ea typeface="Josefin Sans"/>
                <a:cs typeface="Josefin Sans"/>
                <a:sym typeface="Josefin Sans"/>
              </a:rPr>
              <a:t>n</a:t>
            </a:r>
            <a:r>
              <a:rPr lang="en-US" sz="3132" spc="-100" strike="noStrike" u="none">
                <a:solidFill>
                  <a:srgbClr val="082314"/>
                </a:solidFill>
                <a:latin typeface="Josefin Sans"/>
                <a:ea typeface="Josefin Sans"/>
                <a:cs typeface="Josefin Sans"/>
                <a:sym typeface="Josefin Sans"/>
              </a:rPr>
              <a:t>h:</a:t>
            </a:r>
          </a:p>
          <a:p>
            <a:pPr algn="l" marL="676315" indent="-338158" lvl="1">
              <a:lnSpc>
                <a:spcPts val="3759"/>
              </a:lnSpc>
              <a:spcBef>
                <a:spcPct val="0"/>
              </a:spcBef>
              <a:buFont typeface="Arial"/>
              <a:buChar char="•"/>
            </a:pPr>
            <a:r>
              <a:rPr lang="en-US" sz="3132" spc="-100" strike="noStrike" u="none">
                <a:solidFill>
                  <a:srgbClr val="082314"/>
                </a:solidFill>
                <a:latin typeface="Josefin Sans"/>
                <a:ea typeface="Josefin Sans"/>
                <a:cs typeface="Josefin Sans"/>
                <a:sym typeface="Josefin Sans"/>
              </a:rPr>
              <a:t>Tạo bả</a:t>
            </a:r>
            <a:r>
              <a:rPr lang="en-US" sz="3132" spc="-100" strike="noStrike" u="none">
                <a:solidFill>
                  <a:srgbClr val="082314"/>
                </a:solidFill>
                <a:latin typeface="Josefin Sans"/>
                <a:ea typeface="Josefin Sans"/>
                <a:cs typeface="Josefin Sans"/>
                <a:sym typeface="Josefin Sans"/>
              </a:rPr>
              <a:t>n</a:t>
            </a:r>
            <a:r>
              <a:rPr lang="en-US" sz="3132" spc="-100" strike="noStrike" u="none">
                <a:solidFill>
                  <a:srgbClr val="082314"/>
                </a:solidFill>
                <a:latin typeface="Josefin Sans"/>
                <a:ea typeface="Josefin Sans"/>
                <a:cs typeface="Josefin Sans"/>
                <a:sym typeface="Josefin Sans"/>
              </a:rPr>
              <a:t> </a:t>
            </a:r>
            <a:r>
              <a:rPr lang="en-US" sz="3132" spc="-100" strike="noStrike" u="none">
                <a:solidFill>
                  <a:srgbClr val="082314"/>
                </a:solidFill>
                <a:latin typeface="Josefin Sans"/>
                <a:ea typeface="Josefin Sans"/>
                <a:cs typeface="Josefin Sans"/>
                <a:sym typeface="Josefin Sans"/>
              </a:rPr>
              <a:t>s</a:t>
            </a:r>
            <a:r>
              <a:rPr lang="en-US" sz="3132" spc="-100" strike="noStrike" u="none">
                <a:solidFill>
                  <a:srgbClr val="082314"/>
                </a:solidFill>
                <a:latin typeface="Josefin Sans"/>
                <a:ea typeface="Josefin Sans"/>
                <a:cs typeface="Josefin Sans"/>
                <a:sym typeface="Josefin Sans"/>
              </a:rPr>
              <a:t>ao</a:t>
            </a:r>
            <a:r>
              <a:rPr lang="en-US" sz="3132" spc="-100" strike="noStrike" u="none">
                <a:solidFill>
                  <a:srgbClr val="082314"/>
                </a:solidFill>
                <a:latin typeface="Josefin Sans"/>
                <a:ea typeface="Josefin Sans"/>
                <a:cs typeface="Josefin Sans"/>
                <a:sym typeface="Josefin Sans"/>
              </a:rPr>
              <a:t> an </a:t>
            </a:r>
            <a:r>
              <a:rPr lang="en-US" sz="3132" spc="-100" strike="noStrike" u="none">
                <a:solidFill>
                  <a:srgbClr val="082314"/>
                </a:solidFill>
                <a:latin typeface="Josefin Sans"/>
                <a:ea typeface="Josefin Sans"/>
                <a:cs typeface="Josefin Sans"/>
                <a:sym typeface="Josefin Sans"/>
              </a:rPr>
              <a:t>toà</a:t>
            </a:r>
            <a:r>
              <a:rPr lang="en-US" sz="3132" spc="-100" strike="noStrike" u="none">
                <a:solidFill>
                  <a:srgbClr val="082314"/>
                </a:solidFill>
                <a:latin typeface="Josefin Sans"/>
                <a:ea typeface="Josefin Sans"/>
                <a:cs typeface="Josefin Sans"/>
                <a:sym typeface="Josefin Sans"/>
              </a:rPr>
              <a:t>n</a:t>
            </a:r>
            <a:r>
              <a:rPr lang="en-US" sz="3132" spc="-100" strike="noStrike" u="none">
                <a:solidFill>
                  <a:srgbClr val="082314"/>
                </a:solidFill>
                <a:latin typeface="Josefin Sans"/>
                <a:ea typeface="Josefin Sans"/>
                <a:cs typeface="Josefin Sans"/>
                <a:sym typeface="Josefin Sans"/>
              </a:rPr>
              <a:t>: Sử dụng X.copy() để </a:t>
            </a:r>
            <a:r>
              <a:rPr lang="en-US" sz="3132" spc="-100" strike="noStrike" u="none">
                <a:solidFill>
                  <a:srgbClr val="082314"/>
                </a:solidFill>
                <a:latin typeface="Josefin Sans"/>
                <a:ea typeface="Josefin Sans"/>
                <a:cs typeface="Josefin Sans"/>
                <a:sym typeface="Josefin Sans"/>
              </a:rPr>
              <a:t>t</a:t>
            </a:r>
            <a:r>
              <a:rPr lang="en-US" sz="3132" spc="-100" strike="noStrike" u="none">
                <a:solidFill>
                  <a:srgbClr val="082314"/>
                </a:solidFill>
                <a:latin typeface="Josefin Sans"/>
                <a:ea typeface="Josefin Sans"/>
                <a:cs typeface="Josefin Sans"/>
                <a:sym typeface="Josefin Sans"/>
              </a:rPr>
              <a:t>h</a:t>
            </a:r>
            <a:r>
              <a:rPr lang="en-US" sz="3132" spc="-100" strike="noStrike" u="none">
                <a:solidFill>
                  <a:srgbClr val="082314"/>
                </a:solidFill>
                <a:latin typeface="Josefin Sans"/>
                <a:ea typeface="Josefin Sans"/>
                <a:cs typeface="Josefin Sans"/>
                <a:sym typeface="Josefin Sans"/>
              </a:rPr>
              <a:t>a</a:t>
            </a:r>
            <a:r>
              <a:rPr lang="en-US" sz="3132" spc="-100" strike="noStrike" u="none">
                <a:solidFill>
                  <a:srgbClr val="082314"/>
                </a:solidFill>
                <a:latin typeface="Josefin Sans"/>
                <a:ea typeface="Josefin Sans"/>
                <a:cs typeface="Josefin Sans"/>
                <a:sym typeface="Josefin Sans"/>
              </a:rPr>
              <a:t>o tá</a:t>
            </a:r>
            <a:r>
              <a:rPr lang="en-US" sz="3132" spc="-100" strike="noStrike" u="none">
                <a:solidFill>
                  <a:srgbClr val="082314"/>
                </a:solidFill>
                <a:latin typeface="Josefin Sans"/>
                <a:ea typeface="Josefin Sans"/>
                <a:cs typeface="Josefin Sans"/>
                <a:sym typeface="Josefin Sans"/>
              </a:rPr>
              <a:t>c</a:t>
            </a:r>
            <a:r>
              <a:rPr lang="en-US" sz="3132" spc="-100" strike="noStrike" u="none">
                <a:solidFill>
                  <a:srgbClr val="082314"/>
                </a:solidFill>
                <a:latin typeface="Josefin Sans"/>
                <a:ea typeface="Josefin Sans"/>
                <a:cs typeface="Josefin Sans"/>
                <a:sym typeface="Josefin Sans"/>
              </a:rPr>
              <a:t> </a:t>
            </a:r>
            <a:r>
              <a:rPr lang="en-US" sz="3132" spc="-100" strike="noStrike" u="none">
                <a:solidFill>
                  <a:srgbClr val="082314"/>
                </a:solidFill>
                <a:latin typeface="Josefin Sans"/>
                <a:ea typeface="Josefin Sans"/>
                <a:cs typeface="Josefin Sans"/>
                <a:sym typeface="Josefin Sans"/>
              </a:rPr>
              <a:t>t</a:t>
            </a:r>
            <a:r>
              <a:rPr lang="en-US" sz="3132" spc="-100" strike="noStrike" u="none">
                <a:solidFill>
                  <a:srgbClr val="082314"/>
                </a:solidFill>
                <a:latin typeface="Josefin Sans"/>
                <a:ea typeface="Josefin Sans"/>
                <a:cs typeface="Josefin Sans"/>
                <a:sym typeface="Josefin Sans"/>
              </a:rPr>
              <a:t>rên bản sao, bảo </a:t>
            </a:r>
            <a:r>
              <a:rPr lang="en-US" sz="3132" spc="-100" strike="noStrike" u="none">
                <a:solidFill>
                  <a:srgbClr val="082314"/>
                </a:solidFill>
                <a:latin typeface="Josefin Sans"/>
                <a:ea typeface="Josefin Sans"/>
                <a:cs typeface="Josefin Sans"/>
                <a:sym typeface="Josefin Sans"/>
              </a:rPr>
              <a:t>v</a:t>
            </a:r>
            <a:r>
              <a:rPr lang="en-US" sz="3132" spc="-100" strike="noStrike" u="none">
                <a:solidFill>
                  <a:srgbClr val="082314"/>
                </a:solidFill>
                <a:latin typeface="Josefin Sans"/>
                <a:ea typeface="Josefin Sans"/>
                <a:cs typeface="Josefin Sans"/>
                <a:sym typeface="Josefin Sans"/>
              </a:rPr>
              <a:t>ệ dữ l</a:t>
            </a:r>
            <a:r>
              <a:rPr lang="en-US" sz="3132" spc="-100" strike="noStrike" u="none">
                <a:solidFill>
                  <a:srgbClr val="082314"/>
                </a:solidFill>
                <a:latin typeface="Josefin Sans"/>
                <a:ea typeface="Josefin Sans"/>
                <a:cs typeface="Josefin Sans"/>
                <a:sym typeface="Josefin Sans"/>
              </a:rPr>
              <a:t>i</a:t>
            </a:r>
            <a:r>
              <a:rPr lang="en-US" sz="3132" spc="-100" strike="noStrike" u="none">
                <a:solidFill>
                  <a:srgbClr val="082314"/>
                </a:solidFill>
                <a:latin typeface="Josefin Sans"/>
                <a:ea typeface="Josefin Sans"/>
                <a:cs typeface="Josefin Sans"/>
                <a:sym typeface="Josefin Sans"/>
              </a:rPr>
              <a:t>ệu gốc</a:t>
            </a:r>
            <a:r>
              <a:rPr lang="en-US" sz="3132" spc="-100" strike="noStrike" u="none">
                <a:solidFill>
                  <a:srgbClr val="082314"/>
                </a:solidFill>
                <a:latin typeface="Josefin Sans"/>
                <a:ea typeface="Josefin Sans"/>
                <a:cs typeface="Josefin Sans"/>
                <a:sym typeface="Josefin Sans"/>
              </a:rPr>
              <a:t>.</a:t>
            </a:r>
          </a:p>
          <a:p>
            <a:pPr algn="l" marL="676315" indent="-338158" lvl="1">
              <a:lnSpc>
                <a:spcPts val="3759"/>
              </a:lnSpc>
              <a:spcBef>
                <a:spcPct val="0"/>
              </a:spcBef>
              <a:buFont typeface="Arial"/>
              <a:buChar char="•"/>
            </a:pPr>
            <a:r>
              <a:rPr lang="en-US" sz="3132" spc="-100" strike="noStrike" u="none">
                <a:solidFill>
                  <a:srgbClr val="082314"/>
                </a:solidFill>
                <a:latin typeface="Josefin Sans"/>
                <a:ea typeface="Josefin Sans"/>
                <a:cs typeface="Josefin Sans"/>
                <a:sym typeface="Josefin Sans"/>
              </a:rPr>
              <a:t>Áp</a:t>
            </a:r>
            <a:r>
              <a:rPr lang="en-US" sz="3132" spc="-100" strike="noStrike" u="none">
                <a:solidFill>
                  <a:srgbClr val="082314"/>
                </a:solidFill>
                <a:latin typeface="Josefin Sans"/>
                <a:ea typeface="Josefin Sans"/>
                <a:cs typeface="Josefin Sans"/>
                <a:sym typeface="Josefin Sans"/>
              </a:rPr>
              <a:t> </a:t>
            </a:r>
            <a:r>
              <a:rPr lang="en-US" sz="3132" spc="-100" strike="noStrike" u="none">
                <a:solidFill>
                  <a:srgbClr val="082314"/>
                </a:solidFill>
                <a:latin typeface="Josefin Sans"/>
                <a:ea typeface="Josefin Sans"/>
                <a:cs typeface="Josefin Sans"/>
                <a:sym typeface="Josefin Sans"/>
              </a:rPr>
              <a:t>dụng hàm </a:t>
            </a:r>
            <a:r>
              <a:rPr lang="en-US" sz="3132" spc="-100" strike="noStrike" u="none">
                <a:solidFill>
                  <a:srgbClr val="082314"/>
                </a:solidFill>
                <a:latin typeface="Josefin Sans"/>
                <a:ea typeface="Josefin Sans"/>
                <a:cs typeface="Josefin Sans"/>
                <a:sym typeface="Josefin Sans"/>
              </a:rPr>
              <a:t>ch</a:t>
            </a:r>
            <a:r>
              <a:rPr lang="en-US" sz="3132" spc="-100" strike="noStrike" u="none">
                <a:solidFill>
                  <a:srgbClr val="082314"/>
                </a:solidFill>
                <a:latin typeface="Josefin Sans"/>
                <a:ea typeface="Josefin Sans"/>
                <a:cs typeface="Josefin Sans"/>
                <a:sym typeface="Josefin Sans"/>
              </a:rPr>
              <a:t>uyể</a:t>
            </a:r>
            <a:r>
              <a:rPr lang="en-US" sz="3132" spc="-100" strike="noStrike" u="none">
                <a:solidFill>
                  <a:srgbClr val="082314"/>
                </a:solidFill>
                <a:latin typeface="Josefin Sans"/>
                <a:ea typeface="Josefin Sans"/>
                <a:cs typeface="Josefin Sans"/>
                <a:sym typeface="Josefin Sans"/>
              </a:rPr>
              <a:t>n </a:t>
            </a:r>
            <a:r>
              <a:rPr lang="en-US" sz="3132" spc="-100" strike="noStrike" u="none">
                <a:solidFill>
                  <a:srgbClr val="082314"/>
                </a:solidFill>
                <a:latin typeface="Josefin Sans"/>
                <a:ea typeface="Josefin Sans"/>
                <a:cs typeface="Josefin Sans"/>
                <a:sym typeface="Josefin Sans"/>
              </a:rPr>
              <a:t>đổ</a:t>
            </a:r>
            <a:r>
              <a:rPr lang="en-US" sz="3132" spc="-100" strike="noStrike" u="none">
                <a:solidFill>
                  <a:srgbClr val="082314"/>
                </a:solidFill>
                <a:latin typeface="Josefin Sans"/>
                <a:ea typeface="Josefin Sans"/>
                <a:cs typeface="Josefin Sans"/>
                <a:sym typeface="Josefin Sans"/>
              </a:rPr>
              <a:t>i</a:t>
            </a:r>
            <a:r>
              <a:rPr lang="en-US" sz="3132" spc="-100" strike="noStrike" u="none">
                <a:solidFill>
                  <a:srgbClr val="082314"/>
                </a:solidFill>
                <a:latin typeface="Josefin Sans"/>
                <a:ea typeface="Josefin Sans"/>
                <a:cs typeface="Josefin Sans"/>
                <a:sym typeface="Josefin Sans"/>
              </a:rPr>
              <a:t>: Dù</a:t>
            </a:r>
            <a:r>
              <a:rPr lang="en-US" sz="3132" spc="-100" strike="noStrike" u="none">
                <a:solidFill>
                  <a:srgbClr val="082314"/>
                </a:solidFill>
                <a:latin typeface="Josefin Sans"/>
                <a:ea typeface="Josefin Sans"/>
                <a:cs typeface="Josefin Sans"/>
                <a:sym typeface="Josefin Sans"/>
              </a:rPr>
              <a:t>ng h</a:t>
            </a:r>
            <a:r>
              <a:rPr lang="en-US" sz="3132" spc="-100" strike="noStrike" u="none">
                <a:solidFill>
                  <a:srgbClr val="082314"/>
                </a:solidFill>
                <a:latin typeface="Josefin Sans"/>
                <a:ea typeface="Josefin Sans"/>
                <a:cs typeface="Josefin Sans"/>
                <a:sym typeface="Josefin Sans"/>
              </a:rPr>
              <a:t>àm</a:t>
            </a:r>
            <a:r>
              <a:rPr lang="en-US" sz="3132" spc="-100" strike="noStrike" u="none">
                <a:solidFill>
                  <a:srgbClr val="082314"/>
                </a:solidFill>
                <a:latin typeface="Josefin Sans"/>
                <a:ea typeface="Josefin Sans"/>
                <a:cs typeface="Josefin Sans"/>
                <a:sym typeface="Josefin Sans"/>
              </a:rPr>
              <a:t> </a:t>
            </a:r>
            <a:r>
              <a:rPr lang="en-US" sz="3132" spc="-100" strike="noStrike" u="none">
                <a:solidFill>
                  <a:srgbClr val="082314"/>
                </a:solidFill>
                <a:latin typeface="Josefin Sans"/>
                <a:ea typeface="Josefin Sans"/>
                <a:cs typeface="Josefin Sans"/>
                <a:sym typeface="Josefin Sans"/>
              </a:rPr>
              <a:t>divide_g</a:t>
            </a:r>
            <a:r>
              <a:rPr lang="en-US" sz="3132" spc="-100" strike="noStrike" u="none">
                <a:solidFill>
                  <a:srgbClr val="082314"/>
                </a:solidFill>
                <a:latin typeface="Josefin Sans"/>
                <a:ea typeface="Josefin Sans"/>
                <a:cs typeface="Josefin Sans"/>
                <a:sym typeface="Josefin Sans"/>
              </a:rPr>
              <a:t>ra</a:t>
            </a:r>
            <a:r>
              <a:rPr lang="en-US" sz="3132" spc="-100" strike="noStrike" u="none">
                <a:solidFill>
                  <a:srgbClr val="082314"/>
                </a:solidFill>
                <a:latin typeface="Josefin Sans"/>
                <a:ea typeface="Josefin Sans"/>
                <a:cs typeface="Josefin Sans"/>
                <a:sym typeface="Josefin Sans"/>
              </a:rPr>
              <a:t>de</a:t>
            </a:r>
            <a:r>
              <a:rPr lang="en-US" sz="3132" spc="-100" strike="noStrike" u="none">
                <a:solidFill>
                  <a:srgbClr val="082314"/>
                </a:solidFill>
                <a:latin typeface="Josefin Sans"/>
                <a:ea typeface="Josefin Sans"/>
                <a:cs typeface="Josefin Sans"/>
                <a:sym typeface="Josefin Sans"/>
              </a:rPr>
              <a:t>s</a:t>
            </a:r>
            <a:r>
              <a:rPr lang="en-US" sz="3132" spc="-100" strike="noStrike" u="none">
                <a:solidFill>
                  <a:srgbClr val="082314"/>
                </a:solidFill>
                <a:latin typeface="Josefin Sans"/>
                <a:ea typeface="Josefin Sans"/>
                <a:cs typeface="Josefin Sans"/>
                <a:sym typeface="Josefin Sans"/>
              </a:rPr>
              <a:t>(X)</a:t>
            </a:r>
            <a:r>
              <a:rPr lang="en-US" sz="3132" spc="-100" strike="noStrike" u="none">
                <a:solidFill>
                  <a:srgbClr val="082314"/>
                </a:solidFill>
                <a:latin typeface="Josefin Sans"/>
                <a:ea typeface="Josefin Sans"/>
                <a:cs typeface="Josefin Sans"/>
                <a:sym typeface="Josefin Sans"/>
              </a:rPr>
              <a:t> </a:t>
            </a:r>
            <a:r>
              <a:rPr lang="en-US" sz="3132" spc="-100" strike="noStrike" u="none">
                <a:solidFill>
                  <a:srgbClr val="082314"/>
                </a:solidFill>
                <a:latin typeface="Josefin Sans"/>
                <a:ea typeface="Josefin Sans"/>
                <a:cs typeface="Josefin Sans"/>
                <a:sym typeface="Josefin Sans"/>
              </a:rPr>
              <a:t>để lặp</a:t>
            </a:r>
            <a:r>
              <a:rPr lang="en-US" sz="3132" spc="-100" strike="noStrike" u="none">
                <a:solidFill>
                  <a:srgbClr val="082314"/>
                </a:solidFill>
                <a:latin typeface="Josefin Sans"/>
                <a:ea typeface="Josefin Sans"/>
                <a:cs typeface="Josefin Sans"/>
                <a:sym typeface="Josefin Sans"/>
              </a:rPr>
              <a:t> </a:t>
            </a:r>
            <a:r>
              <a:rPr lang="en-US" sz="3132" spc="-100" strike="noStrike" u="none">
                <a:solidFill>
                  <a:srgbClr val="082314"/>
                </a:solidFill>
                <a:latin typeface="Josefin Sans"/>
                <a:ea typeface="Josefin Sans"/>
                <a:cs typeface="Josefin Sans"/>
                <a:sym typeface="Josefin Sans"/>
              </a:rPr>
              <a:t>qu</a:t>
            </a:r>
            <a:r>
              <a:rPr lang="en-US" sz="3132" spc="-100" strike="noStrike" u="none">
                <a:solidFill>
                  <a:srgbClr val="082314"/>
                </a:solidFill>
                <a:latin typeface="Josefin Sans"/>
                <a:ea typeface="Josefin Sans"/>
                <a:cs typeface="Josefin Sans"/>
                <a:sym typeface="Josefin Sans"/>
              </a:rPr>
              <a:t>a</a:t>
            </a:r>
            <a:r>
              <a:rPr lang="en-US" sz="3132" spc="-100" strike="noStrike" u="none">
                <a:solidFill>
                  <a:srgbClr val="082314"/>
                </a:solidFill>
                <a:latin typeface="Josefin Sans"/>
                <a:ea typeface="Josefin Sans"/>
                <a:cs typeface="Josefin Sans"/>
                <a:sym typeface="Josefin Sans"/>
              </a:rPr>
              <a:t> G1, G2</a:t>
            </a:r>
            <a:r>
              <a:rPr lang="en-US" sz="3132" spc="-100" strike="noStrike" u="none">
                <a:solidFill>
                  <a:srgbClr val="082314"/>
                </a:solidFill>
                <a:latin typeface="Josefin Sans"/>
                <a:ea typeface="Josefin Sans"/>
                <a:cs typeface="Josefin Sans"/>
                <a:sym typeface="Josefin Sans"/>
              </a:rPr>
              <a:t>, </a:t>
            </a:r>
            <a:r>
              <a:rPr lang="en-US" sz="3132" spc="-100" strike="noStrike" u="none">
                <a:solidFill>
                  <a:srgbClr val="082314"/>
                </a:solidFill>
                <a:latin typeface="Josefin Sans"/>
                <a:ea typeface="Josefin Sans"/>
                <a:cs typeface="Josefin Sans"/>
                <a:sym typeface="Josefin Sans"/>
              </a:rPr>
              <a:t>G3 và c</a:t>
            </a:r>
            <a:r>
              <a:rPr lang="en-US" sz="3132" spc="-100" strike="noStrike" u="none">
                <a:solidFill>
                  <a:srgbClr val="082314"/>
                </a:solidFill>
                <a:latin typeface="Josefin Sans"/>
                <a:ea typeface="Josefin Sans"/>
                <a:cs typeface="Josefin Sans"/>
                <a:sym typeface="Josefin Sans"/>
              </a:rPr>
              <a:t>hi</a:t>
            </a:r>
            <a:r>
              <a:rPr lang="en-US" sz="3132" spc="-100" strike="noStrike" u="none">
                <a:solidFill>
                  <a:srgbClr val="082314"/>
                </a:solidFill>
                <a:latin typeface="Josefin Sans"/>
                <a:ea typeface="Josefin Sans"/>
                <a:cs typeface="Josefin Sans"/>
                <a:sym typeface="Josefin Sans"/>
              </a:rPr>
              <a:t>a </a:t>
            </a:r>
            <a:r>
              <a:rPr lang="en-US" sz="3132" spc="-100" strike="noStrike" u="none">
                <a:solidFill>
                  <a:srgbClr val="082314"/>
                </a:solidFill>
                <a:latin typeface="Josefin Sans"/>
                <a:ea typeface="Josefin Sans"/>
                <a:cs typeface="Josefin Sans"/>
                <a:sym typeface="Josefin Sans"/>
              </a:rPr>
              <a:t>gi</a:t>
            </a:r>
            <a:r>
              <a:rPr lang="en-US" sz="3132" spc="-100" strike="noStrike" u="none">
                <a:solidFill>
                  <a:srgbClr val="082314"/>
                </a:solidFill>
                <a:latin typeface="Josefin Sans"/>
                <a:ea typeface="Josefin Sans"/>
                <a:cs typeface="Josefin Sans"/>
                <a:sym typeface="Josefin Sans"/>
              </a:rPr>
              <a:t>á</a:t>
            </a:r>
            <a:r>
              <a:rPr lang="en-US" sz="3132" spc="-100" strike="noStrike" u="none">
                <a:solidFill>
                  <a:srgbClr val="082314"/>
                </a:solidFill>
                <a:latin typeface="Josefin Sans"/>
                <a:ea typeface="Josefin Sans"/>
                <a:cs typeface="Josefin Sans"/>
                <a:sym typeface="Josefin Sans"/>
              </a:rPr>
              <a:t> t</a:t>
            </a:r>
            <a:r>
              <a:rPr lang="en-US" sz="3132" spc="-100" strike="noStrike" u="none">
                <a:solidFill>
                  <a:srgbClr val="082314"/>
                </a:solidFill>
                <a:latin typeface="Josefin Sans"/>
                <a:ea typeface="Josefin Sans"/>
                <a:cs typeface="Josefin Sans"/>
                <a:sym typeface="Josefin Sans"/>
              </a:rPr>
              <a:t>rị c</a:t>
            </a:r>
            <a:r>
              <a:rPr lang="en-US" sz="3132" spc="-100" strike="noStrike" u="none">
                <a:solidFill>
                  <a:srgbClr val="082314"/>
                </a:solidFill>
                <a:latin typeface="Josefin Sans"/>
                <a:ea typeface="Josefin Sans"/>
                <a:cs typeface="Josefin Sans"/>
                <a:sym typeface="Josefin Sans"/>
              </a:rPr>
              <a:t>h</a:t>
            </a:r>
            <a:r>
              <a:rPr lang="en-US" sz="3132" spc="-100" strike="noStrike" u="none">
                <a:solidFill>
                  <a:srgbClr val="082314"/>
                </a:solidFill>
                <a:latin typeface="Josefin Sans"/>
                <a:ea typeface="Josefin Sans"/>
                <a:cs typeface="Josefin Sans"/>
                <a:sym typeface="Josefin Sans"/>
              </a:rPr>
              <a:t>o 2.0.</a:t>
            </a:r>
          </a:p>
          <a:p>
            <a:pPr algn="l" marL="676315" indent="-338158" lvl="1">
              <a:lnSpc>
                <a:spcPts val="3759"/>
              </a:lnSpc>
              <a:spcBef>
                <a:spcPct val="0"/>
              </a:spcBef>
              <a:buFont typeface="Arial"/>
              <a:buChar char="•"/>
            </a:pPr>
            <a:r>
              <a:rPr lang="en-US" sz="3132" spc="-100" strike="noStrike" u="none">
                <a:solidFill>
                  <a:srgbClr val="082314"/>
                </a:solidFill>
                <a:latin typeface="Josefin Sans"/>
                <a:ea typeface="Josefin Sans"/>
                <a:cs typeface="Josefin Sans"/>
                <a:sym typeface="Josefin Sans"/>
              </a:rPr>
              <a:t>Tạo cộ</a:t>
            </a:r>
            <a:r>
              <a:rPr lang="en-US" sz="3132" spc="-100" strike="noStrike" u="none">
                <a:solidFill>
                  <a:srgbClr val="082314"/>
                </a:solidFill>
                <a:latin typeface="Josefin Sans"/>
                <a:ea typeface="Josefin Sans"/>
                <a:cs typeface="Josefin Sans"/>
                <a:sym typeface="Josefin Sans"/>
              </a:rPr>
              <a:t>t </a:t>
            </a:r>
            <a:r>
              <a:rPr lang="en-US" sz="3132" spc="-100" strike="noStrike" u="none">
                <a:solidFill>
                  <a:srgbClr val="082314"/>
                </a:solidFill>
                <a:latin typeface="Josefin Sans"/>
                <a:ea typeface="Josefin Sans"/>
                <a:cs typeface="Josefin Sans"/>
                <a:sym typeface="Josefin Sans"/>
              </a:rPr>
              <a:t>mớ</a:t>
            </a:r>
            <a:r>
              <a:rPr lang="en-US" sz="3132" spc="-100" strike="noStrike" u="none">
                <a:solidFill>
                  <a:srgbClr val="082314"/>
                </a:solidFill>
                <a:latin typeface="Josefin Sans"/>
                <a:ea typeface="Josefin Sans"/>
                <a:cs typeface="Josefin Sans"/>
                <a:sym typeface="Josefin Sans"/>
              </a:rPr>
              <a:t>i</a:t>
            </a:r>
            <a:r>
              <a:rPr lang="en-US" sz="3132" spc="-100" strike="noStrike" u="none">
                <a:solidFill>
                  <a:srgbClr val="082314"/>
                </a:solidFill>
                <a:latin typeface="Josefin Sans"/>
                <a:ea typeface="Josefin Sans"/>
                <a:cs typeface="Josefin Sans"/>
                <a:sym typeface="Josefin Sans"/>
              </a:rPr>
              <a:t>: Kết quả được lưu và</a:t>
            </a:r>
            <a:r>
              <a:rPr lang="en-US" sz="3132" spc="-100" strike="noStrike" u="none">
                <a:solidFill>
                  <a:srgbClr val="082314"/>
                </a:solidFill>
                <a:latin typeface="Josefin Sans"/>
                <a:ea typeface="Josefin Sans"/>
                <a:cs typeface="Josefin Sans"/>
                <a:sym typeface="Josefin Sans"/>
              </a:rPr>
              <a:t>o</a:t>
            </a:r>
            <a:r>
              <a:rPr lang="en-US" sz="3132" spc="-100" strike="noStrike" u="none">
                <a:solidFill>
                  <a:srgbClr val="082314"/>
                </a:solidFill>
                <a:latin typeface="Josefin Sans"/>
                <a:ea typeface="Josefin Sans"/>
                <a:cs typeface="Josefin Sans"/>
                <a:sym typeface="Josefin Sans"/>
              </a:rPr>
              <a:t> các cộ</a:t>
            </a:r>
            <a:r>
              <a:rPr lang="en-US" sz="3132" spc="-100" strike="noStrike" u="none">
                <a:solidFill>
                  <a:srgbClr val="082314"/>
                </a:solidFill>
                <a:latin typeface="Josefin Sans"/>
                <a:ea typeface="Josefin Sans"/>
                <a:cs typeface="Josefin Sans"/>
                <a:sym typeface="Josefin Sans"/>
              </a:rPr>
              <a:t>t</a:t>
            </a:r>
            <a:r>
              <a:rPr lang="en-US" sz="3132" spc="-100" strike="noStrike" u="none">
                <a:solidFill>
                  <a:srgbClr val="082314"/>
                </a:solidFill>
                <a:latin typeface="Josefin Sans"/>
                <a:ea typeface="Josefin Sans"/>
                <a:cs typeface="Josefin Sans"/>
                <a:sym typeface="Josefin Sans"/>
              </a:rPr>
              <a:t> mớ</a:t>
            </a:r>
            <a:r>
              <a:rPr lang="en-US" sz="3132" spc="-100" strike="noStrike" u="none">
                <a:solidFill>
                  <a:srgbClr val="082314"/>
                </a:solidFill>
                <a:latin typeface="Josefin Sans"/>
                <a:ea typeface="Josefin Sans"/>
                <a:cs typeface="Josefin Sans"/>
                <a:sym typeface="Josefin Sans"/>
              </a:rPr>
              <a:t>i </a:t>
            </a:r>
            <a:r>
              <a:rPr lang="en-US" sz="3132" spc="-100" strike="noStrike" u="none">
                <a:solidFill>
                  <a:srgbClr val="082314"/>
                </a:solidFill>
                <a:latin typeface="Josefin Sans"/>
                <a:ea typeface="Josefin Sans"/>
                <a:cs typeface="Josefin Sans"/>
                <a:sym typeface="Josefin Sans"/>
              </a:rPr>
              <a:t>với</a:t>
            </a:r>
            <a:r>
              <a:rPr lang="en-US" sz="3132" spc="-100" strike="noStrike" u="none">
                <a:solidFill>
                  <a:srgbClr val="082314"/>
                </a:solidFill>
                <a:latin typeface="Josefin Sans"/>
                <a:ea typeface="Josefin Sans"/>
                <a:cs typeface="Josefin Sans"/>
                <a:sym typeface="Josefin Sans"/>
              </a:rPr>
              <a:t> h</a:t>
            </a:r>
            <a:r>
              <a:rPr lang="en-US" sz="3132" spc="-100" strike="noStrike" u="none">
                <a:solidFill>
                  <a:srgbClr val="082314"/>
                </a:solidFill>
                <a:latin typeface="Josefin Sans"/>
                <a:ea typeface="Josefin Sans"/>
                <a:cs typeface="Josefin Sans"/>
                <a:sym typeface="Josefin Sans"/>
              </a:rPr>
              <a:t>ậu tố _10 (ví dụ: G3 → G3_10).</a:t>
            </a:r>
          </a:p>
          <a:p>
            <a:pPr algn="l" marL="676315" indent="-338158" lvl="1">
              <a:lnSpc>
                <a:spcPts val="3759"/>
              </a:lnSpc>
              <a:spcBef>
                <a:spcPct val="0"/>
              </a:spcBef>
              <a:buFont typeface="Arial"/>
              <a:buChar char="•"/>
            </a:pPr>
            <a:r>
              <a:rPr lang="en-US" sz="3132" spc="-100" strike="noStrike" u="none">
                <a:solidFill>
                  <a:srgbClr val="082314"/>
                </a:solidFill>
                <a:latin typeface="Josefin Sans"/>
                <a:ea typeface="Josefin Sans"/>
                <a:cs typeface="Josefin Sans"/>
                <a:sym typeface="Josefin Sans"/>
              </a:rPr>
              <a:t>Ý n</a:t>
            </a:r>
            <a:r>
              <a:rPr lang="en-US" sz="3132" spc="-100" strike="noStrike" u="none">
                <a:solidFill>
                  <a:srgbClr val="082314"/>
                </a:solidFill>
                <a:latin typeface="Josefin Sans"/>
                <a:ea typeface="Josefin Sans"/>
                <a:cs typeface="Josefin Sans"/>
                <a:sym typeface="Josefin Sans"/>
              </a:rPr>
              <a:t>gh</a:t>
            </a:r>
            <a:r>
              <a:rPr lang="en-US" sz="3132" spc="-100" strike="noStrike" u="none">
                <a:solidFill>
                  <a:srgbClr val="082314"/>
                </a:solidFill>
                <a:latin typeface="Josefin Sans"/>
                <a:ea typeface="Josefin Sans"/>
                <a:cs typeface="Josefin Sans"/>
                <a:sym typeface="Josefin Sans"/>
              </a:rPr>
              <a:t>ĩa:</a:t>
            </a:r>
            <a:r>
              <a:rPr lang="en-US" sz="3132" spc="-100" strike="noStrike" u="none">
                <a:solidFill>
                  <a:srgbClr val="082314"/>
                </a:solidFill>
                <a:latin typeface="Josefin Sans"/>
                <a:ea typeface="Josefin Sans"/>
                <a:cs typeface="Josefin Sans"/>
                <a:sym typeface="Josefin Sans"/>
              </a:rPr>
              <a:t> </a:t>
            </a:r>
            <a:r>
              <a:rPr lang="en-US" sz="3132" spc="-100" strike="noStrike" u="none">
                <a:solidFill>
                  <a:srgbClr val="082314"/>
                </a:solidFill>
                <a:latin typeface="Josefin Sans"/>
                <a:ea typeface="Josefin Sans"/>
                <a:cs typeface="Josefin Sans"/>
                <a:sym typeface="Josefin Sans"/>
              </a:rPr>
              <a:t>V</a:t>
            </a:r>
            <a:r>
              <a:rPr lang="en-US" sz="3132" spc="-100" strike="noStrike" u="none">
                <a:solidFill>
                  <a:srgbClr val="082314"/>
                </a:solidFill>
                <a:latin typeface="Josefin Sans"/>
                <a:ea typeface="Josefin Sans"/>
                <a:cs typeface="Josefin Sans"/>
                <a:sym typeface="Josefin Sans"/>
              </a:rPr>
              <a:t>i</a:t>
            </a:r>
            <a:r>
              <a:rPr lang="en-US" sz="3132" spc="-100" strike="noStrike" u="none">
                <a:solidFill>
                  <a:srgbClr val="082314"/>
                </a:solidFill>
                <a:latin typeface="Josefin Sans"/>
                <a:ea typeface="Josefin Sans"/>
                <a:cs typeface="Josefin Sans"/>
                <a:sym typeface="Josefin Sans"/>
              </a:rPr>
              <a:t>ệc chuẩ</a:t>
            </a:r>
            <a:r>
              <a:rPr lang="en-US" sz="3132" spc="-100" strike="noStrike" u="none">
                <a:solidFill>
                  <a:srgbClr val="082314"/>
                </a:solidFill>
                <a:latin typeface="Josefin Sans"/>
                <a:ea typeface="Josefin Sans"/>
                <a:cs typeface="Josefin Sans"/>
                <a:sym typeface="Josefin Sans"/>
              </a:rPr>
              <a:t>n </a:t>
            </a:r>
            <a:r>
              <a:rPr lang="en-US" sz="3132" spc="-100" strike="noStrike" u="none">
                <a:solidFill>
                  <a:srgbClr val="082314"/>
                </a:solidFill>
                <a:latin typeface="Josefin Sans"/>
                <a:ea typeface="Josefin Sans"/>
                <a:cs typeface="Josefin Sans"/>
                <a:sym typeface="Josefin Sans"/>
              </a:rPr>
              <a:t>hó</a:t>
            </a:r>
            <a:r>
              <a:rPr lang="en-US" sz="3132" spc="-100" strike="noStrike" u="none">
                <a:solidFill>
                  <a:srgbClr val="082314"/>
                </a:solidFill>
                <a:latin typeface="Josefin Sans"/>
                <a:ea typeface="Josefin Sans"/>
                <a:cs typeface="Josefin Sans"/>
                <a:sym typeface="Josefin Sans"/>
              </a:rPr>
              <a:t>a</a:t>
            </a:r>
            <a:r>
              <a:rPr lang="en-US" sz="3132" spc="-100" strike="noStrike" u="none">
                <a:solidFill>
                  <a:srgbClr val="082314"/>
                </a:solidFill>
                <a:latin typeface="Josefin Sans"/>
                <a:ea typeface="Josefin Sans"/>
                <a:cs typeface="Josefin Sans"/>
                <a:sym typeface="Josefin Sans"/>
              </a:rPr>
              <a:t> này đảm bảo tất cả </a:t>
            </a:r>
            <a:r>
              <a:rPr lang="en-US" sz="3132" spc="-100" strike="noStrike" u="none">
                <a:solidFill>
                  <a:srgbClr val="082314"/>
                </a:solidFill>
                <a:latin typeface="Josefin Sans"/>
                <a:ea typeface="Josefin Sans"/>
                <a:cs typeface="Josefin Sans"/>
                <a:sym typeface="Josefin Sans"/>
              </a:rPr>
              <a:t>c</a:t>
            </a:r>
            <a:r>
              <a:rPr lang="en-US" sz="3132" spc="-100" strike="noStrike" u="none">
                <a:solidFill>
                  <a:srgbClr val="082314"/>
                </a:solidFill>
                <a:latin typeface="Josefin Sans"/>
                <a:ea typeface="Josefin Sans"/>
                <a:cs typeface="Josefin Sans"/>
                <a:sym typeface="Josefin Sans"/>
              </a:rPr>
              <a:t>ác điểm số được đán</a:t>
            </a:r>
            <a:r>
              <a:rPr lang="en-US" sz="3132" spc="-100" strike="noStrike" u="none">
                <a:solidFill>
                  <a:srgbClr val="082314"/>
                </a:solidFill>
                <a:latin typeface="Josefin Sans"/>
                <a:ea typeface="Josefin Sans"/>
                <a:cs typeface="Josefin Sans"/>
                <a:sym typeface="Josefin Sans"/>
              </a:rPr>
              <a:t>h </a:t>
            </a:r>
            <a:r>
              <a:rPr lang="en-US" sz="3132" spc="-100" strike="noStrike" u="none">
                <a:solidFill>
                  <a:srgbClr val="082314"/>
                </a:solidFill>
                <a:latin typeface="Josefin Sans"/>
                <a:ea typeface="Josefin Sans"/>
                <a:cs typeface="Josefin Sans"/>
                <a:sym typeface="Josefin Sans"/>
              </a:rPr>
              <a:t>giá t</a:t>
            </a:r>
            <a:r>
              <a:rPr lang="en-US" sz="3132" spc="-100" strike="noStrike" u="none">
                <a:solidFill>
                  <a:srgbClr val="082314"/>
                </a:solidFill>
                <a:latin typeface="Josefin Sans"/>
                <a:ea typeface="Josefin Sans"/>
                <a:cs typeface="Josefin Sans"/>
                <a:sym typeface="Josefin Sans"/>
              </a:rPr>
              <a:t>r</a:t>
            </a:r>
            <a:r>
              <a:rPr lang="en-US" sz="3132" spc="-100" strike="noStrike" u="none">
                <a:solidFill>
                  <a:srgbClr val="082314"/>
                </a:solidFill>
                <a:latin typeface="Josefin Sans"/>
                <a:ea typeface="Josefin Sans"/>
                <a:cs typeface="Josefin Sans"/>
                <a:sym typeface="Josefin Sans"/>
              </a:rPr>
              <a:t>ên cùng một nền tảng, </a:t>
            </a:r>
            <a:r>
              <a:rPr lang="en-US" sz="3132" spc="-100" strike="noStrike" u="none">
                <a:solidFill>
                  <a:srgbClr val="082314"/>
                </a:solidFill>
                <a:latin typeface="Josefin Sans"/>
                <a:ea typeface="Josefin Sans"/>
                <a:cs typeface="Josefin Sans"/>
                <a:sym typeface="Josefin Sans"/>
              </a:rPr>
              <a:t>l</a:t>
            </a:r>
            <a:r>
              <a:rPr lang="en-US" sz="3132" spc="-100" strike="noStrike" u="none">
                <a:solidFill>
                  <a:srgbClr val="082314"/>
                </a:solidFill>
                <a:latin typeface="Josefin Sans"/>
                <a:ea typeface="Josefin Sans"/>
                <a:cs typeface="Josefin Sans"/>
                <a:sym typeface="Josefin Sans"/>
              </a:rPr>
              <a:t>àm </a:t>
            </a:r>
            <a:r>
              <a:rPr lang="en-US" sz="3132" spc="-100" strike="noStrike" u="none">
                <a:solidFill>
                  <a:srgbClr val="082314"/>
                </a:solidFill>
                <a:latin typeface="Josefin Sans"/>
                <a:ea typeface="Josefin Sans"/>
                <a:cs typeface="Josefin Sans"/>
                <a:sym typeface="Josefin Sans"/>
              </a:rPr>
              <a:t>t</a:t>
            </a:r>
            <a:r>
              <a:rPr lang="en-US" sz="3132" spc="-100" strike="noStrike" u="none">
                <a:solidFill>
                  <a:srgbClr val="082314"/>
                </a:solidFill>
                <a:latin typeface="Josefin Sans"/>
                <a:ea typeface="Josefin Sans"/>
                <a:cs typeface="Josefin Sans"/>
                <a:sym typeface="Josefin Sans"/>
              </a:rPr>
              <a:t>ăng tính</a:t>
            </a:r>
            <a:r>
              <a:rPr lang="en-US" sz="3132" spc="-100" strike="noStrike" u="none">
                <a:solidFill>
                  <a:srgbClr val="082314"/>
                </a:solidFill>
                <a:latin typeface="Josefin Sans"/>
                <a:ea typeface="Josefin Sans"/>
                <a:cs typeface="Josefin Sans"/>
                <a:sym typeface="Josefin Sans"/>
              </a:rPr>
              <a:t> </a:t>
            </a:r>
            <a:r>
              <a:rPr lang="en-US" sz="3132" spc="-100" strike="noStrike" u="none">
                <a:solidFill>
                  <a:srgbClr val="082314"/>
                </a:solidFill>
                <a:latin typeface="Josefin Sans"/>
                <a:ea typeface="Josefin Sans"/>
                <a:cs typeface="Josefin Sans"/>
                <a:sym typeface="Josefin Sans"/>
              </a:rPr>
              <a:t>h</a:t>
            </a:r>
            <a:r>
              <a:rPr lang="en-US" sz="3132" spc="-100" strike="noStrike" u="none">
                <a:solidFill>
                  <a:srgbClr val="082314"/>
                </a:solidFill>
                <a:latin typeface="Josefin Sans"/>
                <a:ea typeface="Josefin Sans"/>
                <a:cs typeface="Josefin Sans"/>
                <a:sym typeface="Josefin Sans"/>
              </a:rPr>
              <a:t>i</a:t>
            </a:r>
            <a:r>
              <a:rPr lang="en-US" sz="3132" spc="-100" strike="noStrike" u="none">
                <a:solidFill>
                  <a:srgbClr val="082314"/>
                </a:solidFill>
                <a:latin typeface="Josefin Sans"/>
                <a:ea typeface="Josefin Sans"/>
                <a:cs typeface="Josefin Sans"/>
                <a:sym typeface="Josefin Sans"/>
              </a:rPr>
              <a:t>ệu quả </a:t>
            </a:r>
            <a:r>
              <a:rPr lang="en-US" sz="3132" spc="-100" strike="noStrike" u="none">
                <a:solidFill>
                  <a:srgbClr val="082314"/>
                </a:solidFill>
                <a:latin typeface="Josefin Sans"/>
                <a:ea typeface="Josefin Sans"/>
                <a:cs typeface="Josefin Sans"/>
                <a:sym typeface="Josefin Sans"/>
              </a:rPr>
              <a:t>v</a:t>
            </a:r>
            <a:r>
              <a:rPr lang="en-US" sz="3132" spc="-100" strike="noStrike" u="none">
                <a:solidFill>
                  <a:srgbClr val="082314"/>
                </a:solidFill>
                <a:latin typeface="Josefin Sans"/>
                <a:ea typeface="Josefin Sans"/>
                <a:cs typeface="Josefin Sans"/>
                <a:sym typeface="Josefin Sans"/>
              </a:rPr>
              <a:t>à độ t</a:t>
            </a:r>
            <a:r>
              <a:rPr lang="en-US" sz="3132" spc="-100" strike="noStrike" u="none">
                <a:solidFill>
                  <a:srgbClr val="082314"/>
                </a:solidFill>
                <a:latin typeface="Josefin Sans"/>
                <a:ea typeface="Josefin Sans"/>
                <a:cs typeface="Josefin Sans"/>
                <a:sym typeface="Josefin Sans"/>
              </a:rPr>
              <a:t>in</a:t>
            </a:r>
            <a:r>
              <a:rPr lang="en-US" sz="3132" spc="-100" strike="noStrike" u="none">
                <a:solidFill>
                  <a:srgbClr val="082314"/>
                </a:solidFill>
                <a:latin typeface="Josefin Sans"/>
                <a:ea typeface="Josefin Sans"/>
                <a:cs typeface="Josefin Sans"/>
                <a:sym typeface="Josefin Sans"/>
              </a:rPr>
              <a:t> cậy</a:t>
            </a:r>
            <a:r>
              <a:rPr lang="en-US" sz="3132" spc="-100" strike="noStrike" u="none">
                <a:solidFill>
                  <a:srgbClr val="082314"/>
                </a:solidFill>
                <a:latin typeface="Josefin Sans"/>
                <a:ea typeface="Josefin Sans"/>
                <a:cs typeface="Josefin Sans"/>
                <a:sym typeface="Josefin Sans"/>
              </a:rPr>
              <a:t> </a:t>
            </a:r>
            <a:r>
              <a:rPr lang="en-US" sz="3132" spc="-100" strike="noStrike" u="none">
                <a:solidFill>
                  <a:srgbClr val="082314"/>
                </a:solidFill>
                <a:latin typeface="Josefin Sans"/>
                <a:ea typeface="Josefin Sans"/>
                <a:cs typeface="Josefin Sans"/>
                <a:sym typeface="Josefin Sans"/>
              </a:rPr>
              <a:t>củ</a:t>
            </a:r>
            <a:r>
              <a:rPr lang="en-US" sz="3132" spc="-100" strike="noStrike" u="none">
                <a:solidFill>
                  <a:srgbClr val="082314"/>
                </a:solidFill>
                <a:latin typeface="Josefin Sans"/>
                <a:ea typeface="Josefin Sans"/>
                <a:cs typeface="Josefin Sans"/>
                <a:sym typeface="Josefin Sans"/>
              </a:rPr>
              <a:t>a </a:t>
            </a:r>
            <a:r>
              <a:rPr lang="en-US" sz="3132" spc="-100" strike="noStrike" u="none">
                <a:solidFill>
                  <a:srgbClr val="082314"/>
                </a:solidFill>
                <a:latin typeface="Josefin Sans"/>
                <a:ea typeface="Josefin Sans"/>
                <a:cs typeface="Josefin Sans"/>
                <a:sym typeface="Josefin Sans"/>
              </a:rPr>
              <a:t>mô</a:t>
            </a:r>
            <a:r>
              <a:rPr lang="en-US" sz="3132" spc="-100" strike="noStrike" u="none">
                <a:solidFill>
                  <a:srgbClr val="082314"/>
                </a:solidFill>
                <a:latin typeface="Josefin Sans"/>
                <a:ea typeface="Josefin Sans"/>
                <a:cs typeface="Josefin Sans"/>
                <a:sym typeface="Josefin Sans"/>
              </a:rPr>
              <a:t> </a:t>
            </a:r>
            <a:r>
              <a:rPr lang="en-US" sz="3132" spc="-100" strike="noStrike" u="none">
                <a:solidFill>
                  <a:srgbClr val="082314"/>
                </a:solidFill>
                <a:latin typeface="Josefin Sans"/>
                <a:ea typeface="Josefin Sans"/>
                <a:cs typeface="Josefin Sans"/>
                <a:sym typeface="Josefin Sans"/>
              </a:rPr>
              <a:t>hình dự đ</a:t>
            </a:r>
            <a:r>
              <a:rPr lang="en-US" sz="3132" spc="-100" strike="noStrike" u="none">
                <a:solidFill>
                  <a:srgbClr val="082314"/>
                </a:solidFill>
                <a:latin typeface="Josefin Sans"/>
                <a:ea typeface="Josefin Sans"/>
                <a:cs typeface="Josefin Sans"/>
                <a:sym typeface="Josefin Sans"/>
              </a:rPr>
              <a:t>o</a:t>
            </a:r>
            <a:r>
              <a:rPr lang="en-US" sz="3132" spc="-100" strike="noStrike" u="none">
                <a:solidFill>
                  <a:srgbClr val="082314"/>
                </a:solidFill>
                <a:latin typeface="Josefin Sans"/>
                <a:ea typeface="Josefin Sans"/>
                <a:cs typeface="Josefin Sans"/>
                <a:sym typeface="Josefin Sans"/>
              </a:rPr>
              <a:t>á</a:t>
            </a:r>
            <a:r>
              <a:rPr lang="en-US" sz="3132" spc="-100" strike="noStrike" u="none">
                <a:solidFill>
                  <a:srgbClr val="082314"/>
                </a:solidFill>
                <a:latin typeface="Josefin Sans"/>
                <a:ea typeface="Josefin Sans"/>
                <a:cs typeface="Josefin Sans"/>
                <a:sym typeface="Josefin Sans"/>
              </a:rPr>
              <a:t>n</a:t>
            </a:r>
            <a:r>
              <a:rPr lang="en-US" sz="3132" spc="-100" strike="noStrike" u="none">
                <a:solidFill>
                  <a:srgbClr val="082314"/>
                </a:solidFill>
                <a:latin typeface="Josefin Sans"/>
                <a:ea typeface="Josefin Sans"/>
                <a:cs typeface="Josefin Sans"/>
                <a:sym typeface="Josefin Sans"/>
              </a:rPr>
              <a:t>.</a:t>
            </a:r>
          </a:p>
          <a:p>
            <a:pPr algn="l" marL="0" indent="0" lvl="0">
              <a:lnSpc>
                <a:spcPts val="3759"/>
              </a:lnSpc>
              <a:spcBef>
                <a:spcPct val="0"/>
              </a:spcBef>
            </a:pPr>
          </a:p>
        </p:txBody>
      </p:sp>
      <p:sp>
        <p:nvSpPr>
          <p:cNvPr name="TextBox 5" id="5"/>
          <p:cNvSpPr txBox="true"/>
          <p:nvPr/>
        </p:nvSpPr>
        <p:spPr>
          <a:xfrm rot="0">
            <a:off x="540879" y="308687"/>
            <a:ext cx="14582544" cy="544509"/>
          </a:xfrm>
          <a:prstGeom prst="rect">
            <a:avLst/>
          </a:prstGeom>
        </p:spPr>
        <p:txBody>
          <a:bodyPr anchor="t" rtlCol="false" tIns="0" lIns="0" bIns="0" rIns="0">
            <a:spAutoFit/>
          </a:bodyPr>
          <a:lstStyle/>
          <a:p>
            <a:pPr algn="l" marL="0" indent="0" lvl="0">
              <a:lnSpc>
                <a:spcPts val="4265"/>
              </a:lnSpc>
              <a:spcBef>
                <a:spcPct val="0"/>
              </a:spcBef>
            </a:pPr>
            <a:r>
              <a:rPr lang="en-US" sz="3877">
                <a:solidFill>
                  <a:srgbClr val="58856D"/>
                </a:solidFill>
                <a:latin typeface="Paytone One"/>
                <a:ea typeface="Paytone One"/>
                <a:cs typeface="Paytone One"/>
                <a:sym typeface="Paytone One"/>
              </a:rPr>
              <a:t>2. ĐƯA CÁC CỘT VỀ THANG ĐIỂM 10</a:t>
            </a:r>
          </a:p>
        </p:txBody>
      </p:sp>
      <p:sp>
        <p:nvSpPr>
          <p:cNvPr name="TextBox 6" id="6"/>
          <p:cNvSpPr txBox="true"/>
          <p:nvPr/>
        </p:nvSpPr>
        <p:spPr>
          <a:xfrm rot="0">
            <a:off x="540879" y="5773304"/>
            <a:ext cx="8017631" cy="490538"/>
          </a:xfrm>
          <a:prstGeom prst="rect">
            <a:avLst/>
          </a:prstGeom>
        </p:spPr>
        <p:txBody>
          <a:bodyPr anchor="t" rtlCol="false" tIns="0" lIns="0" bIns="0" rIns="0">
            <a:spAutoFit/>
          </a:bodyPr>
          <a:lstStyle/>
          <a:p>
            <a:pPr algn="l" marL="697906" indent="-348953" lvl="1">
              <a:lnSpc>
                <a:spcPts val="3879"/>
              </a:lnSpc>
              <a:spcBef>
                <a:spcPct val="0"/>
              </a:spcBef>
              <a:buFont typeface="Arial"/>
              <a:buChar char="•"/>
            </a:pPr>
            <a:r>
              <a:rPr lang="en-US" sz="3232" spc="-103">
                <a:solidFill>
                  <a:srgbClr val="082314"/>
                </a:solidFill>
                <a:latin typeface="Josefin Sans"/>
                <a:ea typeface="Josefin Sans"/>
                <a:cs typeface="Josefin Sans"/>
                <a:sym typeface="Josefin Sans"/>
              </a:rPr>
              <a:t>Kết quả:</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0">
            <a:off x="300311" y="2132749"/>
            <a:ext cx="9609748" cy="2829776"/>
          </a:xfrm>
          <a:custGeom>
            <a:avLst/>
            <a:gdLst/>
            <a:ahLst/>
            <a:cxnLst/>
            <a:rect r="r" b="b" t="t" l="l"/>
            <a:pathLst>
              <a:path h="2829776" w="9609748">
                <a:moveTo>
                  <a:pt x="0" y="0"/>
                </a:moveTo>
                <a:lnTo>
                  <a:pt x="9609747" y="0"/>
                </a:lnTo>
                <a:lnTo>
                  <a:pt x="9609747" y="2829776"/>
                </a:lnTo>
                <a:lnTo>
                  <a:pt x="0" y="2829776"/>
                </a:lnTo>
                <a:lnTo>
                  <a:pt x="0" y="0"/>
                </a:lnTo>
                <a:close/>
              </a:path>
            </a:pathLst>
          </a:custGeom>
          <a:blipFill>
            <a:blip r:embed="rId2"/>
            <a:stretch>
              <a:fillRect l="0" t="0" r="0" b="0"/>
            </a:stretch>
          </a:blipFill>
        </p:spPr>
      </p:sp>
      <p:grpSp>
        <p:nvGrpSpPr>
          <p:cNvPr name="Group 3" id="3"/>
          <p:cNvGrpSpPr/>
          <p:nvPr/>
        </p:nvGrpSpPr>
        <p:grpSpPr>
          <a:xfrm rot="0">
            <a:off x="300311" y="5938018"/>
            <a:ext cx="9329993" cy="3909885"/>
            <a:chOff x="0" y="0"/>
            <a:chExt cx="12439991" cy="5213180"/>
          </a:xfrm>
        </p:grpSpPr>
        <p:sp>
          <p:nvSpPr>
            <p:cNvPr name="Freeform 4" id="4"/>
            <p:cNvSpPr/>
            <p:nvPr/>
          </p:nvSpPr>
          <p:spPr>
            <a:xfrm flipH="false" flipV="false" rot="0">
              <a:off x="0" y="0"/>
              <a:ext cx="10009306" cy="5213180"/>
            </a:xfrm>
            <a:custGeom>
              <a:avLst/>
              <a:gdLst/>
              <a:ahLst/>
              <a:cxnLst/>
              <a:rect r="r" b="b" t="t" l="l"/>
              <a:pathLst>
                <a:path h="5213180" w="10009306">
                  <a:moveTo>
                    <a:pt x="0" y="0"/>
                  </a:moveTo>
                  <a:lnTo>
                    <a:pt x="10009306" y="0"/>
                  </a:lnTo>
                  <a:lnTo>
                    <a:pt x="10009306" y="5213180"/>
                  </a:lnTo>
                  <a:lnTo>
                    <a:pt x="0" y="5213180"/>
                  </a:lnTo>
                  <a:lnTo>
                    <a:pt x="0" y="0"/>
                  </a:lnTo>
                  <a:close/>
                </a:path>
              </a:pathLst>
            </a:custGeom>
            <a:blipFill>
              <a:blip r:embed="rId3"/>
              <a:stretch>
                <a:fillRect l="0" t="0" r="0" b="0"/>
              </a:stretch>
            </a:blipFill>
          </p:spPr>
        </p:sp>
        <p:sp>
          <p:nvSpPr>
            <p:cNvPr name="Freeform 5" id="5"/>
            <p:cNvSpPr/>
            <p:nvPr/>
          </p:nvSpPr>
          <p:spPr>
            <a:xfrm flipH="false" flipV="false" rot="0">
              <a:off x="10009306" y="0"/>
              <a:ext cx="2430685" cy="5213180"/>
            </a:xfrm>
            <a:custGeom>
              <a:avLst/>
              <a:gdLst/>
              <a:ahLst/>
              <a:cxnLst/>
              <a:rect r="r" b="b" t="t" l="l"/>
              <a:pathLst>
                <a:path h="5213180" w="2430685">
                  <a:moveTo>
                    <a:pt x="0" y="0"/>
                  </a:moveTo>
                  <a:lnTo>
                    <a:pt x="2430685" y="0"/>
                  </a:lnTo>
                  <a:lnTo>
                    <a:pt x="2430685" y="5213180"/>
                  </a:lnTo>
                  <a:lnTo>
                    <a:pt x="0" y="5213180"/>
                  </a:lnTo>
                  <a:lnTo>
                    <a:pt x="0" y="0"/>
                  </a:lnTo>
                  <a:close/>
                </a:path>
              </a:pathLst>
            </a:custGeom>
            <a:blipFill>
              <a:blip r:embed="rId4"/>
              <a:stretch>
                <a:fillRect l="0" t="0" r="0" b="0"/>
              </a:stretch>
            </a:blipFill>
          </p:spPr>
        </p:sp>
      </p:grpSp>
      <p:sp>
        <p:nvSpPr>
          <p:cNvPr name="TextBox 6" id="6"/>
          <p:cNvSpPr txBox="true"/>
          <p:nvPr/>
        </p:nvSpPr>
        <p:spPr>
          <a:xfrm rot="0">
            <a:off x="9630304" y="2124839"/>
            <a:ext cx="8588613" cy="6819900"/>
          </a:xfrm>
          <a:prstGeom prst="rect">
            <a:avLst/>
          </a:prstGeom>
        </p:spPr>
        <p:txBody>
          <a:bodyPr anchor="t" rtlCol="false" tIns="0" lIns="0" bIns="0" rIns="0">
            <a:spAutoFit/>
          </a:bodyPr>
          <a:lstStyle/>
          <a:p>
            <a:pPr algn="l" marL="887854" indent="-443927" lvl="1">
              <a:lnSpc>
                <a:spcPts val="4934"/>
              </a:lnSpc>
              <a:spcBef>
                <a:spcPct val="0"/>
              </a:spcBef>
              <a:buFont typeface="Arial"/>
              <a:buChar char="•"/>
            </a:pPr>
            <a:r>
              <a:rPr lang="en-US" sz="4112" spc="-131">
                <a:solidFill>
                  <a:srgbClr val="082314"/>
                </a:solidFill>
                <a:latin typeface="Josefin Sans"/>
                <a:ea typeface="Josefin Sans"/>
                <a:cs typeface="Josefin Sans"/>
                <a:sym typeface="Josefin Sans"/>
              </a:rPr>
              <a:t>Mục</a:t>
            </a:r>
            <a:r>
              <a:rPr lang="en-US" sz="4112" spc="-131" strike="noStrike" u="none">
                <a:solidFill>
                  <a:srgbClr val="082314"/>
                </a:solidFill>
                <a:latin typeface="Josefin Sans"/>
                <a:ea typeface="Josefin Sans"/>
                <a:cs typeface="Josefin Sans"/>
                <a:sym typeface="Josefin Sans"/>
              </a:rPr>
              <a:t> đích: </a:t>
            </a:r>
            <a:r>
              <a:rPr lang="en-US" sz="4112" spc="-131" strike="noStrike" u="none">
                <a:solidFill>
                  <a:srgbClr val="082314"/>
                </a:solidFill>
                <a:latin typeface="Josefin Sans"/>
                <a:ea typeface="Josefin Sans"/>
                <a:cs typeface="Josefin Sans"/>
                <a:sym typeface="Josefin Sans"/>
              </a:rPr>
              <a:t>Tạo biế</a:t>
            </a:r>
            <a:r>
              <a:rPr lang="en-US" sz="4112" spc="-131" strike="noStrike" u="none">
                <a:solidFill>
                  <a:srgbClr val="082314"/>
                </a:solidFill>
                <a:latin typeface="Josefin Sans"/>
                <a:ea typeface="Josefin Sans"/>
                <a:cs typeface="Josefin Sans"/>
                <a:sym typeface="Josefin Sans"/>
              </a:rPr>
              <a:t>n</a:t>
            </a:r>
            <a:r>
              <a:rPr lang="en-US" sz="4112" spc="-131" strike="noStrike" u="none">
                <a:solidFill>
                  <a:srgbClr val="082314"/>
                </a:solidFill>
                <a:latin typeface="Josefin Sans"/>
                <a:ea typeface="Josefin Sans"/>
                <a:cs typeface="Josefin Sans"/>
                <a:sym typeface="Josefin Sans"/>
              </a:rPr>
              <a:t> G_Av</a:t>
            </a:r>
            <a:r>
              <a:rPr lang="en-US" sz="4112" spc="-131" strike="noStrike" u="none">
                <a:solidFill>
                  <a:srgbClr val="082314"/>
                </a:solidFill>
                <a:latin typeface="Josefin Sans"/>
                <a:ea typeface="Josefin Sans"/>
                <a:cs typeface="Josefin Sans"/>
                <a:sym typeface="Josefin Sans"/>
              </a:rPr>
              <a:t>g </a:t>
            </a:r>
            <a:r>
              <a:rPr lang="en-US" sz="4112" spc="-131" strike="noStrike" u="none">
                <a:solidFill>
                  <a:srgbClr val="082314"/>
                </a:solidFill>
                <a:latin typeface="Josefin Sans"/>
                <a:ea typeface="Josefin Sans"/>
                <a:cs typeface="Josefin Sans"/>
                <a:sym typeface="Josefin Sans"/>
              </a:rPr>
              <a:t>(Điểm</a:t>
            </a:r>
            <a:r>
              <a:rPr lang="en-US" sz="4112" spc="-131" strike="noStrike" u="none">
                <a:solidFill>
                  <a:srgbClr val="082314"/>
                </a:solidFill>
                <a:latin typeface="Josefin Sans"/>
                <a:ea typeface="Josefin Sans"/>
                <a:cs typeface="Josefin Sans"/>
                <a:sym typeface="Josefin Sans"/>
              </a:rPr>
              <a:t> t</a:t>
            </a:r>
            <a:r>
              <a:rPr lang="en-US" sz="4112" spc="-131" strike="noStrike" u="none">
                <a:solidFill>
                  <a:srgbClr val="082314"/>
                </a:solidFill>
                <a:latin typeface="Josefin Sans"/>
                <a:ea typeface="Josefin Sans"/>
                <a:cs typeface="Josefin Sans"/>
                <a:sym typeface="Josefin Sans"/>
              </a:rPr>
              <a:t>ru</a:t>
            </a:r>
            <a:r>
              <a:rPr lang="en-US" sz="4112" spc="-131" strike="noStrike" u="none">
                <a:solidFill>
                  <a:srgbClr val="082314"/>
                </a:solidFill>
                <a:latin typeface="Josefin Sans"/>
                <a:ea typeface="Josefin Sans"/>
                <a:cs typeface="Josefin Sans"/>
                <a:sym typeface="Josefin Sans"/>
              </a:rPr>
              <a:t>ng b</a:t>
            </a:r>
            <a:r>
              <a:rPr lang="en-US" sz="4112" spc="-131" strike="noStrike" u="none">
                <a:solidFill>
                  <a:srgbClr val="082314"/>
                </a:solidFill>
                <a:latin typeface="Josefin Sans"/>
                <a:ea typeface="Josefin Sans"/>
                <a:cs typeface="Josefin Sans"/>
                <a:sym typeface="Josefin Sans"/>
              </a:rPr>
              <a:t>ì</a:t>
            </a:r>
            <a:r>
              <a:rPr lang="en-US" sz="4112" spc="-131" strike="noStrike" u="none">
                <a:solidFill>
                  <a:srgbClr val="082314"/>
                </a:solidFill>
                <a:latin typeface="Josefin Sans"/>
                <a:ea typeface="Josefin Sans"/>
                <a:cs typeface="Josefin Sans"/>
                <a:sym typeface="Josefin Sans"/>
              </a:rPr>
              <a:t>n</a:t>
            </a:r>
            <a:r>
              <a:rPr lang="en-US" sz="4112" spc="-131" strike="noStrike" u="none">
                <a:solidFill>
                  <a:srgbClr val="082314"/>
                </a:solidFill>
                <a:latin typeface="Josefin Sans"/>
                <a:ea typeface="Josefin Sans"/>
                <a:cs typeface="Josefin Sans"/>
                <a:sym typeface="Josefin Sans"/>
              </a:rPr>
              <a:t>h</a:t>
            </a:r>
            <a:r>
              <a:rPr lang="en-US" sz="4112" spc="-131" strike="noStrike" u="none">
                <a:solidFill>
                  <a:srgbClr val="082314"/>
                </a:solidFill>
                <a:latin typeface="Josefin Sans"/>
                <a:ea typeface="Josefin Sans"/>
                <a:cs typeface="Josefin Sans"/>
                <a:sym typeface="Josefin Sans"/>
              </a:rPr>
              <a:t> c</a:t>
            </a:r>
            <a:r>
              <a:rPr lang="en-US" sz="4112" spc="-131" strike="noStrike" u="none">
                <a:solidFill>
                  <a:srgbClr val="082314"/>
                </a:solidFill>
                <a:latin typeface="Josefin Sans"/>
                <a:ea typeface="Josefin Sans"/>
                <a:cs typeface="Josefin Sans"/>
                <a:sym typeface="Josefin Sans"/>
              </a:rPr>
              <a:t>ủa G1_10</a:t>
            </a:r>
            <a:r>
              <a:rPr lang="en-US" sz="4112" spc="-131" strike="noStrike" u="none">
                <a:solidFill>
                  <a:srgbClr val="082314"/>
                </a:solidFill>
                <a:latin typeface="Josefin Sans"/>
                <a:ea typeface="Josefin Sans"/>
                <a:cs typeface="Josefin Sans"/>
                <a:sym typeface="Josefin Sans"/>
              </a:rPr>
              <a:t> </a:t>
            </a:r>
            <a:r>
              <a:rPr lang="en-US" sz="4112" spc="-131" strike="noStrike" u="none">
                <a:solidFill>
                  <a:srgbClr val="082314"/>
                </a:solidFill>
                <a:latin typeface="Josefin Sans"/>
                <a:ea typeface="Josefin Sans"/>
                <a:cs typeface="Josefin Sans"/>
                <a:sym typeface="Josefin Sans"/>
              </a:rPr>
              <a:t>và</a:t>
            </a:r>
            <a:r>
              <a:rPr lang="en-US" sz="4112" spc="-131" strike="noStrike" u="none">
                <a:solidFill>
                  <a:srgbClr val="082314"/>
                </a:solidFill>
                <a:latin typeface="Josefin Sans"/>
                <a:ea typeface="Josefin Sans"/>
                <a:cs typeface="Josefin Sans"/>
                <a:sym typeface="Josefin Sans"/>
              </a:rPr>
              <a:t> G2_10).</a:t>
            </a:r>
          </a:p>
          <a:p>
            <a:pPr algn="l" marL="887854" indent="-443927" lvl="1">
              <a:lnSpc>
                <a:spcPts val="4934"/>
              </a:lnSpc>
              <a:spcBef>
                <a:spcPct val="0"/>
              </a:spcBef>
              <a:buFont typeface="Arial"/>
              <a:buChar char="•"/>
            </a:pPr>
            <a:r>
              <a:rPr lang="en-US" sz="4112" spc="-131" strike="noStrike" u="none">
                <a:solidFill>
                  <a:srgbClr val="082314"/>
                </a:solidFill>
                <a:latin typeface="Josefin Sans"/>
                <a:ea typeface="Josefin Sans"/>
                <a:cs typeface="Josefin Sans"/>
                <a:sym typeface="Josefin Sans"/>
              </a:rPr>
              <a:t>Ý nghĩa:</a:t>
            </a:r>
          </a:p>
          <a:p>
            <a:pPr algn="l" marL="887854" indent="-443927" lvl="1">
              <a:lnSpc>
                <a:spcPts val="4934"/>
              </a:lnSpc>
              <a:spcBef>
                <a:spcPct val="0"/>
              </a:spcBef>
              <a:buFont typeface="Arial"/>
              <a:buChar char="•"/>
            </a:pPr>
            <a:r>
              <a:rPr lang="en-US" sz="4112" spc="-131" strike="noStrike" u="none">
                <a:solidFill>
                  <a:srgbClr val="082314"/>
                </a:solidFill>
                <a:latin typeface="Josefin Sans"/>
                <a:ea typeface="Josefin Sans"/>
                <a:cs typeface="Josefin Sans"/>
                <a:sym typeface="Josefin Sans"/>
              </a:rPr>
              <a:t>Đại diện </a:t>
            </a:r>
            <a:r>
              <a:rPr lang="en-US" sz="4112" spc="-131" strike="noStrike" u="none">
                <a:solidFill>
                  <a:srgbClr val="082314"/>
                </a:solidFill>
                <a:latin typeface="Josefin Sans"/>
                <a:ea typeface="Josefin Sans"/>
                <a:cs typeface="Josefin Sans"/>
                <a:sym typeface="Josefin Sans"/>
              </a:rPr>
              <a:t>kế</a:t>
            </a:r>
            <a:r>
              <a:rPr lang="en-US" sz="4112" spc="-131" strike="noStrike" u="none">
                <a:solidFill>
                  <a:srgbClr val="082314"/>
                </a:solidFill>
                <a:latin typeface="Josefin Sans"/>
                <a:ea typeface="Josefin Sans"/>
                <a:cs typeface="Josefin Sans"/>
                <a:sym typeface="Josefin Sans"/>
              </a:rPr>
              <a:t>t quả học tập t</a:t>
            </a:r>
            <a:r>
              <a:rPr lang="en-US" sz="4112" spc="-131" strike="noStrike" u="none">
                <a:solidFill>
                  <a:srgbClr val="082314"/>
                </a:solidFill>
                <a:latin typeface="Josefin Sans"/>
                <a:ea typeface="Josefin Sans"/>
                <a:cs typeface="Josefin Sans"/>
                <a:sym typeface="Josefin Sans"/>
              </a:rPr>
              <a:t>rước</a:t>
            </a:r>
            <a:r>
              <a:rPr lang="en-US" sz="4112" spc="-131" strike="noStrike" u="none">
                <a:solidFill>
                  <a:srgbClr val="082314"/>
                </a:solidFill>
                <a:latin typeface="Josefin Sans"/>
                <a:ea typeface="Josefin Sans"/>
                <a:cs typeface="Josefin Sans"/>
                <a:sym typeface="Josefin Sans"/>
              </a:rPr>
              <a:t> đ</a:t>
            </a:r>
            <a:r>
              <a:rPr lang="en-US" sz="4112" spc="-131" strike="noStrike" u="none">
                <a:solidFill>
                  <a:srgbClr val="082314"/>
                </a:solidFill>
                <a:latin typeface="Josefin Sans"/>
                <a:ea typeface="Josefin Sans"/>
                <a:cs typeface="Josefin Sans"/>
                <a:sym typeface="Josefin Sans"/>
              </a:rPr>
              <a:t>ó.</a:t>
            </a:r>
          </a:p>
          <a:p>
            <a:pPr algn="l" marL="887854" indent="-443927" lvl="1">
              <a:lnSpc>
                <a:spcPts val="4934"/>
              </a:lnSpc>
              <a:spcBef>
                <a:spcPct val="0"/>
              </a:spcBef>
              <a:buFont typeface="Arial"/>
              <a:buChar char="•"/>
            </a:pPr>
            <a:r>
              <a:rPr lang="en-US" sz="4112" spc="-131" strike="noStrike" u="none">
                <a:solidFill>
                  <a:srgbClr val="082314"/>
                </a:solidFill>
                <a:latin typeface="Josefin Sans"/>
                <a:ea typeface="Josefin Sans"/>
                <a:cs typeface="Josefin Sans"/>
                <a:sym typeface="Josefin Sans"/>
              </a:rPr>
              <a:t>G</a:t>
            </a:r>
            <a:r>
              <a:rPr lang="en-US" sz="4112" spc="-131" strike="noStrike" u="none">
                <a:solidFill>
                  <a:srgbClr val="082314"/>
                </a:solidFill>
                <a:latin typeface="Josefin Sans"/>
                <a:ea typeface="Josefin Sans"/>
                <a:cs typeface="Josefin Sans"/>
                <a:sym typeface="Josefin Sans"/>
              </a:rPr>
              <a:t>i</a:t>
            </a:r>
            <a:r>
              <a:rPr lang="en-US" sz="4112" spc="-131" strike="noStrike" u="none">
                <a:solidFill>
                  <a:srgbClr val="082314"/>
                </a:solidFill>
                <a:latin typeface="Josefin Sans"/>
                <a:ea typeface="Josefin Sans"/>
                <a:cs typeface="Josefin Sans"/>
                <a:sym typeface="Josefin Sans"/>
              </a:rPr>
              <a:t>ả</a:t>
            </a:r>
            <a:r>
              <a:rPr lang="en-US" sz="4112" spc="-131" strike="noStrike" u="none">
                <a:solidFill>
                  <a:srgbClr val="082314"/>
                </a:solidFill>
                <a:latin typeface="Josefin Sans"/>
                <a:ea typeface="Josefin Sans"/>
                <a:cs typeface="Josefin Sans"/>
                <a:sym typeface="Josefin Sans"/>
              </a:rPr>
              <a:t>m </a:t>
            </a:r>
            <a:r>
              <a:rPr lang="en-US" sz="4112" spc="-131" strike="noStrike" u="none">
                <a:solidFill>
                  <a:srgbClr val="082314"/>
                </a:solidFill>
                <a:latin typeface="Josefin Sans"/>
                <a:ea typeface="Josefin Sans"/>
                <a:cs typeface="Josefin Sans"/>
                <a:sym typeface="Josefin Sans"/>
              </a:rPr>
              <a:t>Đa</a:t>
            </a:r>
            <a:r>
              <a:rPr lang="en-US" sz="4112" spc="-131" strike="noStrike" u="none">
                <a:solidFill>
                  <a:srgbClr val="082314"/>
                </a:solidFill>
                <a:latin typeface="Josefin Sans"/>
                <a:ea typeface="Josefin Sans"/>
                <a:cs typeface="Josefin Sans"/>
                <a:sym typeface="Josefin Sans"/>
              </a:rPr>
              <a:t> </a:t>
            </a:r>
            <a:r>
              <a:rPr lang="en-US" sz="4112" spc="-131" strike="noStrike" u="none">
                <a:solidFill>
                  <a:srgbClr val="082314"/>
                </a:solidFill>
                <a:latin typeface="Josefin Sans"/>
                <a:ea typeface="Josefin Sans"/>
                <a:cs typeface="Josefin Sans"/>
                <a:sym typeface="Josefin Sans"/>
              </a:rPr>
              <a:t>cộ</a:t>
            </a:r>
            <a:r>
              <a:rPr lang="en-US" sz="4112" spc="-131" strike="noStrike" u="none">
                <a:solidFill>
                  <a:srgbClr val="082314"/>
                </a:solidFill>
                <a:latin typeface="Josefin Sans"/>
                <a:ea typeface="Josefin Sans"/>
                <a:cs typeface="Josefin Sans"/>
                <a:sym typeface="Josefin Sans"/>
              </a:rPr>
              <a:t>ng tuy</a:t>
            </a:r>
            <a:r>
              <a:rPr lang="en-US" sz="4112" spc="-131" strike="noStrike" u="none">
                <a:solidFill>
                  <a:srgbClr val="082314"/>
                </a:solidFill>
                <a:latin typeface="Josefin Sans"/>
                <a:ea typeface="Josefin Sans"/>
                <a:cs typeface="Josefin Sans"/>
                <a:sym typeface="Josefin Sans"/>
              </a:rPr>
              <a:t>ế</a:t>
            </a:r>
            <a:r>
              <a:rPr lang="en-US" sz="4112" spc="-131" strike="noStrike" u="none">
                <a:solidFill>
                  <a:srgbClr val="082314"/>
                </a:solidFill>
                <a:latin typeface="Josefin Sans"/>
                <a:ea typeface="Josefin Sans"/>
                <a:cs typeface="Josefin Sans"/>
                <a:sym typeface="Josefin Sans"/>
              </a:rPr>
              <a:t>n: </a:t>
            </a:r>
            <a:r>
              <a:rPr lang="en-US" sz="4112" spc="-131" strike="noStrike" u="none">
                <a:solidFill>
                  <a:srgbClr val="082314"/>
                </a:solidFill>
                <a:latin typeface="Josefin Sans"/>
                <a:ea typeface="Josefin Sans"/>
                <a:cs typeface="Josefin Sans"/>
                <a:sym typeface="Josefin Sans"/>
              </a:rPr>
              <a:t>Gi</a:t>
            </a:r>
            <a:r>
              <a:rPr lang="en-US" sz="4112" spc="-131" strike="noStrike" u="none">
                <a:solidFill>
                  <a:srgbClr val="082314"/>
                </a:solidFill>
                <a:latin typeface="Josefin Sans"/>
                <a:ea typeface="Josefin Sans"/>
                <a:cs typeface="Josefin Sans"/>
                <a:sym typeface="Josefin Sans"/>
              </a:rPr>
              <a:t>ả</a:t>
            </a:r>
            <a:r>
              <a:rPr lang="en-US" sz="4112" spc="-131" strike="noStrike" u="none">
                <a:solidFill>
                  <a:srgbClr val="082314"/>
                </a:solidFill>
                <a:latin typeface="Josefin Sans"/>
                <a:ea typeface="Josefin Sans"/>
                <a:cs typeface="Josefin Sans"/>
                <a:sym typeface="Josefin Sans"/>
              </a:rPr>
              <a:t>m</a:t>
            </a:r>
            <a:r>
              <a:rPr lang="en-US" sz="4112" spc="-131" strike="noStrike" u="none">
                <a:solidFill>
                  <a:srgbClr val="082314"/>
                </a:solidFill>
                <a:latin typeface="Josefin Sans"/>
                <a:ea typeface="Josefin Sans"/>
                <a:cs typeface="Josefin Sans"/>
                <a:sym typeface="Josefin Sans"/>
              </a:rPr>
              <a:t> sự t</a:t>
            </a:r>
            <a:r>
              <a:rPr lang="en-US" sz="4112" spc="-131" strike="noStrike" u="none">
                <a:solidFill>
                  <a:srgbClr val="082314"/>
                </a:solidFill>
                <a:latin typeface="Josefin Sans"/>
                <a:ea typeface="Josefin Sans"/>
                <a:cs typeface="Josefin Sans"/>
                <a:sym typeface="Josefin Sans"/>
              </a:rPr>
              <a:t>rù</a:t>
            </a:r>
            <a:r>
              <a:rPr lang="en-US" sz="4112" spc="-131" strike="noStrike" u="none">
                <a:solidFill>
                  <a:srgbClr val="082314"/>
                </a:solidFill>
                <a:latin typeface="Josefin Sans"/>
                <a:ea typeface="Josefin Sans"/>
                <a:cs typeface="Josefin Sans"/>
                <a:sym typeface="Josefin Sans"/>
              </a:rPr>
              <a:t>ng </a:t>
            </a:r>
            <a:r>
              <a:rPr lang="en-US" sz="4112" spc="-131" strike="noStrike" u="none">
                <a:solidFill>
                  <a:srgbClr val="082314"/>
                </a:solidFill>
                <a:latin typeface="Josefin Sans"/>
                <a:ea typeface="Josefin Sans"/>
                <a:cs typeface="Josefin Sans"/>
                <a:sym typeface="Josefin Sans"/>
              </a:rPr>
              <a:t>lặ</a:t>
            </a:r>
            <a:r>
              <a:rPr lang="en-US" sz="4112" spc="-131" strike="noStrike" u="none">
                <a:solidFill>
                  <a:srgbClr val="082314"/>
                </a:solidFill>
                <a:latin typeface="Josefin Sans"/>
                <a:ea typeface="Josefin Sans"/>
                <a:cs typeface="Josefin Sans"/>
                <a:sym typeface="Josefin Sans"/>
              </a:rPr>
              <a:t>p th</a:t>
            </a:r>
            <a:r>
              <a:rPr lang="en-US" sz="4112" spc="-131" strike="noStrike" u="none">
                <a:solidFill>
                  <a:srgbClr val="082314"/>
                </a:solidFill>
                <a:latin typeface="Josefin Sans"/>
                <a:ea typeface="Josefin Sans"/>
                <a:cs typeface="Josefin Sans"/>
                <a:sym typeface="Josefin Sans"/>
              </a:rPr>
              <a:t>ông</a:t>
            </a:r>
            <a:r>
              <a:rPr lang="en-US" sz="4112" spc="-131" strike="noStrike" u="none">
                <a:solidFill>
                  <a:srgbClr val="082314"/>
                </a:solidFill>
                <a:latin typeface="Josefin Sans"/>
                <a:ea typeface="Josefin Sans"/>
                <a:cs typeface="Josefin Sans"/>
                <a:sym typeface="Josefin Sans"/>
              </a:rPr>
              <a:t> t</a:t>
            </a:r>
            <a:r>
              <a:rPr lang="en-US" sz="4112" spc="-131" strike="noStrike" u="none">
                <a:solidFill>
                  <a:srgbClr val="082314"/>
                </a:solidFill>
                <a:latin typeface="Josefin Sans"/>
                <a:ea typeface="Josefin Sans"/>
                <a:cs typeface="Josefin Sans"/>
                <a:sym typeface="Josefin Sans"/>
              </a:rPr>
              <a:t>i</a:t>
            </a:r>
            <a:r>
              <a:rPr lang="en-US" sz="4112" spc="-131" strike="noStrike" u="none">
                <a:solidFill>
                  <a:srgbClr val="082314"/>
                </a:solidFill>
                <a:latin typeface="Josefin Sans"/>
                <a:ea typeface="Josefin Sans"/>
                <a:cs typeface="Josefin Sans"/>
                <a:sym typeface="Josefin Sans"/>
              </a:rPr>
              <a:t>n và tương </a:t>
            </a:r>
            <a:r>
              <a:rPr lang="en-US" sz="4112" spc="-131" strike="noStrike" u="none">
                <a:solidFill>
                  <a:srgbClr val="082314"/>
                </a:solidFill>
                <a:latin typeface="Josefin Sans"/>
                <a:ea typeface="Josefin Sans"/>
                <a:cs typeface="Josefin Sans"/>
                <a:sym typeface="Josefin Sans"/>
              </a:rPr>
              <a:t>q</a:t>
            </a:r>
            <a:r>
              <a:rPr lang="en-US" sz="4112" spc="-131" strike="noStrike" u="none">
                <a:solidFill>
                  <a:srgbClr val="082314"/>
                </a:solidFill>
                <a:latin typeface="Josefin Sans"/>
                <a:ea typeface="Josefin Sans"/>
                <a:cs typeface="Josefin Sans"/>
                <a:sym typeface="Josefin Sans"/>
              </a:rPr>
              <a:t>u</a:t>
            </a:r>
            <a:r>
              <a:rPr lang="en-US" sz="4112" spc="-131" strike="noStrike" u="none">
                <a:solidFill>
                  <a:srgbClr val="082314"/>
                </a:solidFill>
                <a:latin typeface="Josefin Sans"/>
                <a:ea typeface="Josefin Sans"/>
                <a:cs typeface="Josefin Sans"/>
                <a:sym typeface="Josefin Sans"/>
              </a:rPr>
              <a:t>a</a:t>
            </a:r>
            <a:r>
              <a:rPr lang="en-US" sz="4112" spc="-131" strike="noStrike" u="none">
                <a:solidFill>
                  <a:srgbClr val="082314"/>
                </a:solidFill>
                <a:latin typeface="Josefin Sans"/>
                <a:ea typeface="Josefin Sans"/>
                <a:cs typeface="Josefin Sans"/>
                <a:sym typeface="Josefin Sans"/>
              </a:rPr>
              <a:t>n cao gi</a:t>
            </a:r>
            <a:r>
              <a:rPr lang="en-US" sz="4112" spc="-131" strike="noStrike" u="none">
                <a:solidFill>
                  <a:srgbClr val="082314"/>
                </a:solidFill>
                <a:latin typeface="Josefin Sans"/>
                <a:ea typeface="Josefin Sans"/>
                <a:cs typeface="Josefin Sans"/>
                <a:sym typeface="Josefin Sans"/>
              </a:rPr>
              <a:t>ữ</a:t>
            </a:r>
            <a:r>
              <a:rPr lang="en-US" sz="4112" spc="-131" strike="noStrike" u="none">
                <a:solidFill>
                  <a:srgbClr val="082314"/>
                </a:solidFill>
                <a:latin typeface="Josefin Sans"/>
                <a:ea typeface="Josefin Sans"/>
                <a:cs typeface="Josefin Sans"/>
                <a:sym typeface="Josefin Sans"/>
              </a:rPr>
              <a:t>a G1</a:t>
            </a:r>
            <a:r>
              <a:rPr lang="en-US" sz="4112" spc="-131" strike="noStrike" u="none">
                <a:solidFill>
                  <a:srgbClr val="082314"/>
                </a:solidFill>
                <a:latin typeface="Josefin Sans"/>
                <a:ea typeface="Josefin Sans"/>
                <a:cs typeface="Josefin Sans"/>
                <a:sym typeface="Josefin Sans"/>
              </a:rPr>
              <a:t>_10</a:t>
            </a:r>
            <a:r>
              <a:rPr lang="en-US" sz="4112" spc="-131" strike="noStrike" u="none">
                <a:solidFill>
                  <a:srgbClr val="082314"/>
                </a:solidFill>
                <a:latin typeface="Josefin Sans"/>
                <a:ea typeface="Josefin Sans"/>
                <a:cs typeface="Josefin Sans"/>
                <a:sym typeface="Josefin Sans"/>
              </a:rPr>
              <a:t>, G2</a:t>
            </a:r>
            <a:r>
              <a:rPr lang="en-US" sz="4112" spc="-131" strike="noStrike" u="none">
                <a:solidFill>
                  <a:srgbClr val="082314"/>
                </a:solidFill>
                <a:latin typeface="Josefin Sans"/>
                <a:ea typeface="Josefin Sans"/>
                <a:cs typeface="Josefin Sans"/>
                <a:sym typeface="Josefin Sans"/>
              </a:rPr>
              <a:t>_10</a:t>
            </a:r>
            <a:r>
              <a:rPr lang="en-US" sz="4112" spc="-131" strike="noStrike" u="none">
                <a:solidFill>
                  <a:srgbClr val="082314"/>
                </a:solidFill>
                <a:latin typeface="Josefin Sans"/>
                <a:ea typeface="Josefin Sans"/>
                <a:cs typeface="Josefin Sans"/>
                <a:sym typeface="Josefin Sans"/>
              </a:rPr>
              <a:t> và </a:t>
            </a:r>
            <a:r>
              <a:rPr lang="en-US" sz="4112" spc="-131" strike="noStrike" u="none">
                <a:solidFill>
                  <a:srgbClr val="082314"/>
                </a:solidFill>
                <a:latin typeface="Josefin Sans"/>
                <a:ea typeface="Josefin Sans"/>
                <a:cs typeface="Josefin Sans"/>
                <a:sym typeface="Josefin Sans"/>
              </a:rPr>
              <a:t>b</a:t>
            </a:r>
            <a:r>
              <a:rPr lang="en-US" sz="4112" spc="-131" strike="noStrike" u="none">
                <a:solidFill>
                  <a:srgbClr val="082314"/>
                </a:solidFill>
                <a:latin typeface="Josefin Sans"/>
                <a:ea typeface="Josefin Sans"/>
                <a:cs typeface="Josefin Sans"/>
                <a:sym typeface="Josefin Sans"/>
              </a:rPr>
              <a:t>iến m</a:t>
            </a:r>
            <a:r>
              <a:rPr lang="en-US" sz="4112" spc="-131" strike="noStrike" u="none">
                <a:solidFill>
                  <a:srgbClr val="082314"/>
                </a:solidFill>
                <a:latin typeface="Josefin Sans"/>
                <a:ea typeface="Josefin Sans"/>
                <a:cs typeface="Josefin Sans"/>
                <a:sym typeface="Josefin Sans"/>
              </a:rPr>
              <a:t>ụ</a:t>
            </a:r>
            <a:r>
              <a:rPr lang="en-US" sz="4112" spc="-131" strike="noStrike" u="none">
                <a:solidFill>
                  <a:srgbClr val="082314"/>
                </a:solidFill>
                <a:latin typeface="Josefin Sans"/>
                <a:ea typeface="Josefin Sans"/>
                <a:cs typeface="Josefin Sans"/>
                <a:sym typeface="Josefin Sans"/>
              </a:rPr>
              <a:t>c tiêu G3_10.</a:t>
            </a:r>
          </a:p>
          <a:p>
            <a:pPr algn="l" marL="887854" indent="-443927" lvl="1">
              <a:lnSpc>
                <a:spcPts val="4934"/>
              </a:lnSpc>
              <a:spcBef>
                <a:spcPct val="0"/>
              </a:spcBef>
              <a:buFont typeface="Arial"/>
              <a:buChar char="•"/>
            </a:pPr>
            <a:r>
              <a:rPr lang="en-US" sz="4112" spc="-131" strike="noStrike" u="none">
                <a:solidFill>
                  <a:srgbClr val="082314"/>
                </a:solidFill>
                <a:latin typeface="Josefin Sans"/>
                <a:ea typeface="Josefin Sans"/>
                <a:cs typeface="Josefin Sans"/>
                <a:sym typeface="Josefin Sans"/>
              </a:rPr>
              <a:t>Lợ</a:t>
            </a:r>
            <a:r>
              <a:rPr lang="en-US" sz="4112" spc="-131" strike="noStrike" u="none">
                <a:solidFill>
                  <a:srgbClr val="082314"/>
                </a:solidFill>
                <a:latin typeface="Josefin Sans"/>
                <a:ea typeface="Josefin Sans"/>
                <a:cs typeface="Josefin Sans"/>
                <a:sym typeface="Josefin Sans"/>
              </a:rPr>
              <a:t>i </a:t>
            </a:r>
            <a:r>
              <a:rPr lang="en-US" sz="4112" spc="-131" strike="noStrike" u="none">
                <a:solidFill>
                  <a:srgbClr val="082314"/>
                </a:solidFill>
                <a:latin typeface="Josefin Sans"/>
                <a:ea typeface="Josefin Sans"/>
                <a:cs typeface="Josefin Sans"/>
                <a:sym typeface="Josefin Sans"/>
              </a:rPr>
              <a:t>í</a:t>
            </a:r>
            <a:r>
              <a:rPr lang="en-US" sz="4112" spc="-131" strike="noStrike" u="none">
                <a:solidFill>
                  <a:srgbClr val="082314"/>
                </a:solidFill>
                <a:latin typeface="Josefin Sans"/>
                <a:ea typeface="Josefin Sans"/>
                <a:cs typeface="Josefin Sans"/>
                <a:sym typeface="Josefin Sans"/>
              </a:rPr>
              <a:t>ch</a:t>
            </a:r>
            <a:r>
              <a:rPr lang="en-US" sz="4112" spc="-131" strike="noStrike" u="none">
                <a:solidFill>
                  <a:srgbClr val="082314"/>
                </a:solidFill>
                <a:latin typeface="Josefin Sans"/>
                <a:ea typeface="Josefin Sans"/>
                <a:cs typeface="Josefin Sans"/>
                <a:sym typeface="Josefin Sans"/>
              </a:rPr>
              <a:t>:</a:t>
            </a:r>
            <a:r>
              <a:rPr lang="en-US" sz="4112" spc="-131" strike="noStrike" u="none">
                <a:solidFill>
                  <a:srgbClr val="082314"/>
                </a:solidFill>
                <a:latin typeface="Josefin Sans"/>
                <a:ea typeface="Josefin Sans"/>
                <a:cs typeface="Josefin Sans"/>
                <a:sym typeface="Josefin Sans"/>
              </a:rPr>
              <a:t> Cả</a:t>
            </a:r>
            <a:r>
              <a:rPr lang="en-US" sz="4112" spc="-131" strike="noStrike" u="none">
                <a:solidFill>
                  <a:srgbClr val="082314"/>
                </a:solidFill>
                <a:latin typeface="Josefin Sans"/>
                <a:ea typeface="Josefin Sans"/>
                <a:cs typeface="Josefin Sans"/>
                <a:sym typeface="Josefin Sans"/>
              </a:rPr>
              <a:t>i</a:t>
            </a:r>
            <a:r>
              <a:rPr lang="en-US" sz="4112" spc="-131" strike="noStrike" u="none">
                <a:solidFill>
                  <a:srgbClr val="082314"/>
                </a:solidFill>
                <a:latin typeface="Josefin Sans"/>
                <a:ea typeface="Josefin Sans"/>
                <a:cs typeface="Josefin Sans"/>
                <a:sym typeface="Josefin Sans"/>
              </a:rPr>
              <a:t> t</a:t>
            </a:r>
            <a:r>
              <a:rPr lang="en-US" sz="4112" spc="-131" strike="noStrike" u="none">
                <a:solidFill>
                  <a:srgbClr val="082314"/>
                </a:solidFill>
                <a:latin typeface="Josefin Sans"/>
                <a:ea typeface="Josefin Sans"/>
                <a:cs typeface="Josefin Sans"/>
                <a:sym typeface="Josefin Sans"/>
              </a:rPr>
              <a:t>h</a:t>
            </a:r>
            <a:r>
              <a:rPr lang="en-US" sz="4112" spc="-131" strike="noStrike" u="none">
                <a:solidFill>
                  <a:srgbClr val="082314"/>
                </a:solidFill>
                <a:latin typeface="Josefin Sans"/>
                <a:ea typeface="Josefin Sans"/>
                <a:cs typeface="Josefin Sans"/>
                <a:sym typeface="Josefin Sans"/>
              </a:rPr>
              <a:t>i</a:t>
            </a:r>
            <a:r>
              <a:rPr lang="en-US" sz="4112" spc="-131" strike="noStrike" u="none">
                <a:solidFill>
                  <a:srgbClr val="082314"/>
                </a:solidFill>
                <a:latin typeface="Josefin Sans"/>
                <a:ea typeface="Josefin Sans"/>
                <a:cs typeface="Josefin Sans"/>
                <a:sym typeface="Josefin Sans"/>
              </a:rPr>
              <a:t>ện</a:t>
            </a:r>
            <a:r>
              <a:rPr lang="en-US" sz="4112" spc="-131" strike="noStrike" u="none">
                <a:solidFill>
                  <a:srgbClr val="082314"/>
                </a:solidFill>
                <a:latin typeface="Josefin Sans"/>
                <a:ea typeface="Josefin Sans"/>
                <a:cs typeface="Josefin Sans"/>
                <a:sym typeface="Josefin Sans"/>
              </a:rPr>
              <a:t> s</a:t>
            </a:r>
            <a:r>
              <a:rPr lang="en-US" sz="4112" spc="-131" strike="noStrike" u="none">
                <a:solidFill>
                  <a:srgbClr val="082314"/>
                </a:solidFill>
                <a:latin typeface="Josefin Sans"/>
                <a:ea typeface="Josefin Sans"/>
                <a:cs typeface="Josefin Sans"/>
                <a:sym typeface="Josefin Sans"/>
              </a:rPr>
              <a:t>ự</a:t>
            </a:r>
            <a:r>
              <a:rPr lang="en-US" sz="4112" spc="-131" strike="noStrike" u="none">
                <a:solidFill>
                  <a:srgbClr val="082314"/>
                </a:solidFill>
                <a:latin typeface="Josefin Sans"/>
                <a:ea typeface="Josefin Sans"/>
                <a:cs typeface="Josefin Sans"/>
                <a:sym typeface="Josefin Sans"/>
              </a:rPr>
              <a:t> </a:t>
            </a:r>
            <a:r>
              <a:rPr lang="en-US" sz="4112" spc="-131" strike="noStrike" u="none">
                <a:solidFill>
                  <a:srgbClr val="082314"/>
                </a:solidFill>
                <a:latin typeface="Josefin Sans"/>
                <a:ea typeface="Josefin Sans"/>
                <a:cs typeface="Josefin Sans"/>
                <a:sym typeface="Josefin Sans"/>
              </a:rPr>
              <a:t>ổn</a:t>
            </a:r>
            <a:r>
              <a:rPr lang="en-US" sz="4112" spc="-131" strike="noStrike" u="none">
                <a:solidFill>
                  <a:srgbClr val="082314"/>
                </a:solidFill>
                <a:latin typeface="Josefin Sans"/>
                <a:ea typeface="Josefin Sans"/>
                <a:cs typeface="Josefin Sans"/>
                <a:sym typeface="Josefin Sans"/>
              </a:rPr>
              <a:t> đ</a:t>
            </a:r>
            <a:r>
              <a:rPr lang="en-US" sz="4112" spc="-131" strike="noStrike" u="none">
                <a:solidFill>
                  <a:srgbClr val="082314"/>
                </a:solidFill>
                <a:latin typeface="Josefin Sans"/>
                <a:ea typeface="Josefin Sans"/>
                <a:cs typeface="Josefin Sans"/>
                <a:sym typeface="Josefin Sans"/>
              </a:rPr>
              <a:t>ị</a:t>
            </a:r>
            <a:r>
              <a:rPr lang="en-US" sz="4112" spc="-131" strike="noStrike" u="none">
                <a:solidFill>
                  <a:srgbClr val="082314"/>
                </a:solidFill>
                <a:latin typeface="Josefin Sans"/>
                <a:ea typeface="Josefin Sans"/>
                <a:cs typeface="Josefin Sans"/>
                <a:sym typeface="Josefin Sans"/>
              </a:rPr>
              <a:t>nh và hiệu quả của mô hình dự đoán.</a:t>
            </a:r>
          </a:p>
          <a:p>
            <a:pPr algn="l" marL="0" indent="0" lvl="0">
              <a:lnSpc>
                <a:spcPts val="4934"/>
              </a:lnSpc>
              <a:spcBef>
                <a:spcPct val="0"/>
              </a:spcBef>
            </a:pPr>
          </a:p>
        </p:txBody>
      </p:sp>
      <p:sp>
        <p:nvSpPr>
          <p:cNvPr name="TextBox 7" id="7"/>
          <p:cNvSpPr txBox="true"/>
          <p:nvPr/>
        </p:nvSpPr>
        <p:spPr>
          <a:xfrm rot="0">
            <a:off x="300311" y="728747"/>
            <a:ext cx="16812564" cy="638006"/>
          </a:xfrm>
          <a:prstGeom prst="rect">
            <a:avLst/>
          </a:prstGeom>
        </p:spPr>
        <p:txBody>
          <a:bodyPr anchor="t" rtlCol="false" tIns="0" lIns="0" bIns="0" rIns="0">
            <a:spAutoFit/>
          </a:bodyPr>
          <a:lstStyle/>
          <a:p>
            <a:pPr algn="l" marL="0" indent="0" lvl="0">
              <a:lnSpc>
                <a:spcPts val="4935"/>
              </a:lnSpc>
              <a:spcBef>
                <a:spcPct val="0"/>
              </a:spcBef>
            </a:pPr>
            <a:r>
              <a:rPr lang="en-US" sz="4486">
                <a:solidFill>
                  <a:srgbClr val="58856D"/>
                </a:solidFill>
                <a:latin typeface="Paytone One"/>
                <a:ea typeface="Paytone One"/>
                <a:cs typeface="Paytone One"/>
                <a:sym typeface="Paytone One"/>
              </a:rPr>
              <a:t>3. TÍNH CỘT ĐIỂM TRUNG BÌNH CỦA G1 VÀ G2</a:t>
            </a:r>
          </a:p>
        </p:txBody>
      </p:sp>
      <p:sp>
        <p:nvSpPr>
          <p:cNvPr name="TextBox 8" id="8"/>
          <p:cNvSpPr txBox="true"/>
          <p:nvPr/>
        </p:nvSpPr>
        <p:spPr>
          <a:xfrm rot="0">
            <a:off x="300311" y="5143500"/>
            <a:ext cx="8017631" cy="609600"/>
          </a:xfrm>
          <a:prstGeom prst="rect">
            <a:avLst/>
          </a:prstGeom>
        </p:spPr>
        <p:txBody>
          <a:bodyPr anchor="t" rtlCol="false" tIns="0" lIns="0" bIns="0" rIns="0">
            <a:spAutoFit/>
          </a:bodyPr>
          <a:lstStyle/>
          <a:p>
            <a:pPr algn="l" marL="870624" indent="-435312" lvl="1">
              <a:lnSpc>
                <a:spcPts val="4839"/>
              </a:lnSpc>
              <a:spcBef>
                <a:spcPct val="0"/>
              </a:spcBef>
              <a:buFont typeface="Arial"/>
              <a:buChar char="•"/>
            </a:pPr>
            <a:r>
              <a:rPr lang="en-US" sz="4032" spc="-129">
                <a:solidFill>
                  <a:srgbClr val="082314"/>
                </a:solidFill>
                <a:latin typeface="Josefin Sans"/>
                <a:ea typeface="Josefin Sans"/>
                <a:cs typeface="Josefin Sans"/>
                <a:sym typeface="Josefin Sans"/>
              </a:rPr>
              <a:t>Kết quả:</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0">
            <a:off x="1228828" y="1378027"/>
            <a:ext cx="7915172" cy="7133548"/>
          </a:xfrm>
          <a:custGeom>
            <a:avLst/>
            <a:gdLst/>
            <a:ahLst/>
            <a:cxnLst/>
            <a:rect r="r" b="b" t="t" l="l"/>
            <a:pathLst>
              <a:path h="7133548" w="7915172">
                <a:moveTo>
                  <a:pt x="0" y="0"/>
                </a:moveTo>
                <a:lnTo>
                  <a:pt x="7915172" y="0"/>
                </a:lnTo>
                <a:lnTo>
                  <a:pt x="7915172" y="7133549"/>
                </a:lnTo>
                <a:lnTo>
                  <a:pt x="0" y="7133549"/>
                </a:lnTo>
                <a:lnTo>
                  <a:pt x="0" y="0"/>
                </a:lnTo>
                <a:close/>
              </a:path>
            </a:pathLst>
          </a:custGeom>
          <a:blipFill>
            <a:blip r:embed="rId2"/>
            <a:stretch>
              <a:fillRect l="0" t="0" r="0" b="0"/>
            </a:stretch>
          </a:blipFill>
        </p:spPr>
      </p:sp>
      <p:sp>
        <p:nvSpPr>
          <p:cNvPr name="Freeform 3" id="3"/>
          <p:cNvSpPr/>
          <p:nvPr/>
        </p:nvSpPr>
        <p:spPr>
          <a:xfrm flipH="false" flipV="false" rot="0">
            <a:off x="3334257" y="8648700"/>
            <a:ext cx="5809743" cy="1639617"/>
          </a:xfrm>
          <a:custGeom>
            <a:avLst/>
            <a:gdLst/>
            <a:ahLst/>
            <a:cxnLst/>
            <a:rect r="r" b="b" t="t" l="l"/>
            <a:pathLst>
              <a:path h="1639617" w="5809743">
                <a:moveTo>
                  <a:pt x="0" y="0"/>
                </a:moveTo>
                <a:lnTo>
                  <a:pt x="5809743" y="0"/>
                </a:lnTo>
                <a:lnTo>
                  <a:pt x="5809743" y="1639617"/>
                </a:lnTo>
                <a:lnTo>
                  <a:pt x="0" y="1639617"/>
                </a:lnTo>
                <a:lnTo>
                  <a:pt x="0" y="0"/>
                </a:lnTo>
                <a:close/>
              </a:path>
            </a:pathLst>
          </a:custGeom>
          <a:blipFill>
            <a:blip r:embed="rId3"/>
            <a:stretch>
              <a:fillRect l="0" t="0" r="0" b="0"/>
            </a:stretch>
          </a:blipFill>
        </p:spPr>
      </p:sp>
      <p:sp>
        <p:nvSpPr>
          <p:cNvPr name="TextBox 4" id="4"/>
          <p:cNvSpPr txBox="true"/>
          <p:nvPr/>
        </p:nvSpPr>
        <p:spPr>
          <a:xfrm rot="0">
            <a:off x="9343870" y="1095202"/>
            <a:ext cx="8717054" cy="9191798"/>
          </a:xfrm>
          <a:prstGeom prst="rect">
            <a:avLst/>
          </a:prstGeom>
        </p:spPr>
        <p:txBody>
          <a:bodyPr anchor="t" rtlCol="false" tIns="0" lIns="0" bIns="0" rIns="0">
            <a:spAutoFit/>
          </a:bodyPr>
          <a:lstStyle/>
          <a:p>
            <a:pPr algn="l" marL="725776" indent="-362888" lvl="1">
              <a:lnSpc>
                <a:spcPts val="4033"/>
              </a:lnSpc>
              <a:spcBef>
                <a:spcPct val="0"/>
              </a:spcBef>
              <a:buFont typeface="Arial"/>
              <a:buChar char="•"/>
            </a:pPr>
            <a:r>
              <a:rPr lang="en-US" sz="3361" spc="-107">
                <a:solidFill>
                  <a:srgbClr val="082314"/>
                </a:solidFill>
                <a:latin typeface="Josefin Sans"/>
                <a:ea typeface="Josefin Sans"/>
                <a:cs typeface="Josefin Sans"/>
                <a:sym typeface="Josefin Sans"/>
              </a:rPr>
              <a:t>Phân loại</a:t>
            </a:r>
            <a:r>
              <a:rPr lang="en-US" sz="3361" spc="-107" strike="noStrike" u="none">
                <a:solidFill>
                  <a:srgbClr val="082314"/>
                </a:solidFill>
                <a:latin typeface="Josefin Sans"/>
                <a:ea typeface="Josefin Sans"/>
                <a:cs typeface="Josefin Sans"/>
                <a:sym typeface="Josefin Sans"/>
              </a:rPr>
              <a:t> Cột:</a:t>
            </a:r>
          </a:p>
          <a:p>
            <a:pPr algn="l" marL="725776" indent="-362888" lvl="1">
              <a:lnSpc>
                <a:spcPts val="4033"/>
              </a:lnSpc>
              <a:spcBef>
                <a:spcPct val="0"/>
              </a:spcBef>
              <a:buFont typeface="Arial"/>
              <a:buChar char="•"/>
            </a:pPr>
            <a:r>
              <a:rPr lang="en-US" sz="3361" spc="-107" strike="noStrike" u="none">
                <a:solidFill>
                  <a:srgbClr val="082314"/>
                </a:solidFill>
                <a:latin typeface="Josefin Sans"/>
                <a:ea typeface="Josefin Sans"/>
                <a:cs typeface="Josefin Sans"/>
                <a:sym typeface="Josefin Sans"/>
              </a:rPr>
              <a:t>Tách dữ </a:t>
            </a:r>
            <a:r>
              <a:rPr lang="en-US" sz="3361" spc="-107" strike="noStrike" u="none">
                <a:solidFill>
                  <a:srgbClr val="082314"/>
                </a:solidFill>
                <a:latin typeface="Josefin Sans"/>
                <a:ea typeface="Josefin Sans"/>
                <a:cs typeface="Josefin Sans"/>
                <a:sym typeface="Josefin Sans"/>
              </a:rPr>
              <a:t>l</a:t>
            </a:r>
            <a:r>
              <a:rPr lang="en-US" sz="3361" spc="-107" strike="noStrike" u="none">
                <a:solidFill>
                  <a:srgbClr val="082314"/>
                </a:solidFill>
                <a:latin typeface="Josefin Sans"/>
                <a:ea typeface="Josefin Sans"/>
                <a:cs typeface="Josefin Sans"/>
                <a:sym typeface="Josefin Sans"/>
              </a:rPr>
              <a:t>i</a:t>
            </a:r>
            <a:r>
              <a:rPr lang="en-US" sz="3361" spc="-107" strike="noStrike" u="none">
                <a:solidFill>
                  <a:srgbClr val="082314"/>
                </a:solidFill>
                <a:latin typeface="Josefin Sans"/>
                <a:ea typeface="Josefin Sans"/>
                <a:cs typeface="Josefin Sans"/>
                <a:sym typeface="Josefin Sans"/>
              </a:rPr>
              <a:t>ệu thà</a:t>
            </a:r>
            <a:r>
              <a:rPr lang="en-US" sz="3361" spc="-107" strike="noStrike" u="none">
                <a:solidFill>
                  <a:srgbClr val="082314"/>
                </a:solidFill>
                <a:latin typeface="Josefin Sans"/>
                <a:ea typeface="Josefin Sans"/>
                <a:cs typeface="Josefin Sans"/>
                <a:sym typeface="Josefin Sans"/>
              </a:rPr>
              <a:t>nh: </a:t>
            </a:r>
            <a:r>
              <a:rPr lang="en-US" sz="3361" spc="-107" strike="noStrike" u="none">
                <a:solidFill>
                  <a:srgbClr val="082314"/>
                </a:solidFill>
                <a:latin typeface="Josefin Sans"/>
                <a:ea typeface="Josefin Sans"/>
                <a:cs typeface="Josefin Sans"/>
                <a:sym typeface="Josefin Sans"/>
              </a:rPr>
              <a:t>Cột số (num</a:t>
            </a:r>
            <a:r>
              <a:rPr lang="en-US" sz="3361" spc="-107" strike="noStrike" u="none">
                <a:solidFill>
                  <a:srgbClr val="082314"/>
                </a:solidFill>
                <a:latin typeface="Josefin Sans"/>
                <a:ea typeface="Josefin Sans"/>
                <a:cs typeface="Josefin Sans"/>
                <a:sym typeface="Josefin Sans"/>
              </a:rPr>
              <a:t>_</a:t>
            </a:r>
            <a:r>
              <a:rPr lang="en-US" sz="3361" spc="-107" strike="noStrike" u="none">
                <a:solidFill>
                  <a:srgbClr val="082314"/>
                </a:solidFill>
                <a:latin typeface="Josefin Sans"/>
                <a:ea typeface="Josefin Sans"/>
                <a:cs typeface="Josefin Sans"/>
                <a:sym typeface="Josefin Sans"/>
              </a:rPr>
              <a:t>cols) </a:t>
            </a:r>
            <a:r>
              <a:rPr lang="en-US" sz="3361" spc="-107" strike="noStrike" u="none">
                <a:solidFill>
                  <a:srgbClr val="082314"/>
                </a:solidFill>
                <a:latin typeface="Josefin Sans"/>
                <a:ea typeface="Josefin Sans"/>
                <a:cs typeface="Josefin Sans"/>
                <a:sym typeface="Josefin Sans"/>
              </a:rPr>
              <a:t>v</a:t>
            </a:r>
            <a:r>
              <a:rPr lang="en-US" sz="3361" spc="-107" strike="noStrike" u="none">
                <a:solidFill>
                  <a:srgbClr val="082314"/>
                </a:solidFill>
                <a:latin typeface="Josefin Sans"/>
                <a:ea typeface="Josefin Sans"/>
                <a:cs typeface="Josefin Sans"/>
                <a:sym typeface="Josefin Sans"/>
              </a:rPr>
              <a:t>à Cột phân loại</a:t>
            </a:r>
            <a:r>
              <a:rPr lang="en-US" sz="3361" spc="-107" strike="noStrike" u="none">
                <a:solidFill>
                  <a:srgbClr val="082314"/>
                </a:solidFill>
                <a:latin typeface="Josefin Sans"/>
                <a:ea typeface="Josefin Sans"/>
                <a:cs typeface="Josefin Sans"/>
                <a:sym typeface="Josefin Sans"/>
              </a:rPr>
              <a:t> (</a:t>
            </a:r>
            <a:r>
              <a:rPr lang="en-US" sz="3361" spc="-107" strike="noStrike" u="none">
                <a:solidFill>
                  <a:srgbClr val="082314"/>
                </a:solidFill>
                <a:latin typeface="Josefin Sans"/>
                <a:ea typeface="Josefin Sans"/>
                <a:cs typeface="Josefin Sans"/>
                <a:sym typeface="Josefin Sans"/>
              </a:rPr>
              <a:t>cat_cols).</a:t>
            </a:r>
          </a:p>
          <a:p>
            <a:pPr algn="l" marL="725776" indent="-362888" lvl="1">
              <a:lnSpc>
                <a:spcPts val="4033"/>
              </a:lnSpc>
              <a:spcBef>
                <a:spcPct val="0"/>
              </a:spcBef>
              <a:buFont typeface="Arial"/>
              <a:buChar char="•"/>
            </a:pPr>
            <a:r>
              <a:rPr lang="en-US" sz="3361" spc="-107" strike="noStrike" u="none">
                <a:solidFill>
                  <a:srgbClr val="082314"/>
                </a:solidFill>
                <a:latin typeface="Josefin Sans"/>
                <a:ea typeface="Josefin Sans"/>
                <a:cs typeface="Josefin Sans"/>
                <a:sym typeface="Josefin Sans"/>
              </a:rPr>
              <a:t>K</a:t>
            </a:r>
            <a:r>
              <a:rPr lang="en-US" sz="3361" spc="-107" strike="noStrike" u="none">
                <a:solidFill>
                  <a:srgbClr val="082314"/>
                </a:solidFill>
                <a:latin typeface="Josefin Sans"/>
                <a:ea typeface="Josefin Sans"/>
                <a:cs typeface="Josefin Sans"/>
                <a:sym typeface="Josefin Sans"/>
              </a:rPr>
              <a:t>iểm tr</a:t>
            </a:r>
            <a:r>
              <a:rPr lang="en-US" sz="3361" spc="-107" strike="noStrike" u="none">
                <a:solidFill>
                  <a:srgbClr val="082314"/>
                </a:solidFill>
                <a:latin typeface="Josefin Sans"/>
                <a:ea typeface="Josefin Sans"/>
                <a:cs typeface="Josefin Sans"/>
                <a:sym typeface="Josefin Sans"/>
              </a:rPr>
              <a:t>a Ban đầ</a:t>
            </a:r>
            <a:r>
              <a:rPr lang="en-US" sz="3361" spc="-107" strike="noStrike" u="none">
                <a:solidFill>
                  <a:srgbClr val="082314"/>
                </a:solidFill>
                <a:latin typeface="Josefin Sans"/>
                <a:ea typeface="Josefin Sans"/>
                <a:cs typeface="Josefin Sans"/>
                <a:sym typeface="Josefin Sans"/>
              </a:rPr>
              <a:t>u</a:t>
            </a:r>
            <a:r>
              <a:rPr lang="en-US" sz="3361" spc="-107" strike="noStrike" u="none">
                <a:solidFill>
                  <a:srgbClr val="082314"/>
                </a:solidFill>
                <a:latin typeface="Josefin Sans"/>
                <a:ea typeface="Josefin Sans"/>
                <a:cs typeface="Josefin Sans"/>
                <a:sym typeface="Josefin Sans"/>
              </a:rPr>
              <a:t>:</a:t>
            </a:r>
          </a:p>
          <a:p>
            <a:pPr algn="l" marL="725776" indent="-362888" lvl="1">
              <a:lnSpc>
                <a:spcPts val="4033"/>
              </a:lnSpc>
              <a:spcBef>
                <a:spcPct val="0"/>
              </a:spcBef>
              <a:buFont typeface="Arial"/>
              <a:buChar char="•"/>
            </a:pPr>
            <a:r>
              <a:rPr lang="en-US" sz="3361" spc="-107" strike="noStrike" u="none">
                <a:solidFill>
                  <a:srgbClr val="082314"/>
                </a:solidFill>
                <a:latin typeface="Josefin Sans"/>
                <a:ea typeface="Josefin Sans"/>
                <a:cs typeface="Josefin Sans"/>
                <a:sym typeface="Josefin Sans"/>
              </a:rPr>
              <a:t>Sử dụ</a:t>
            </a:r>
            <a:r>
              <a:rPr lang="en-US" sz="3361" spc="-107" strike="noStrike" u="none">
                <a:solidFill>
                  <a:srgbClr val="082314"/>
                </a:solidFill>
                <a:latin typeface="Josefin Sans"/>
                <a:ea typeface="Josefin Sans"/>
                <a:cs typeface="Josefin Sans"/>
                <a:sym typeface="Josefin Sans"/>
              </a:rPr>
              <a:t>ng df.isna().sum() để xác </a:t>
            </a:r>
            <a:r>
              <a:rPr lang="en-US" sz="3361" spc="-107" strike="noStrike" u="none">
                <a:solidFill>
                  <a:srgbClr val="082314"/>
                </a:solidFill>
                <a:latin typeface="Josefin Sans"/>
                <a:ea typeface="Josefin Sans"/>
                <a:cs typeface="Josefin Sans"/>
                <a:sym typeface="Josefin Sans"/>
              </a:rPr>
              <a:t>định</a:t>
            </a:r>
            <a:r>
              <a:rPr lang="en-US" sz="3361" spc="-107" strike="noStrike" u="none">
                <a:solidFill>
                  <a:srgbClr val="082314"/>
                </a:solidFill>
                <a:latin typeface="Josefin Sans"/>
                <a:ea typeface="Josefin Sans"/>
                <a:cs typeface="Josefin Sans"/>
                <a:sym typeface="Josefin Sans"/>
              </a:rPr>
              <a:t> và báo cáo số lượng giá trị thiếu (nếu có</a:t>
            </a:r>
            <a:r>
              <a:rPr lang="en-US" sz="3361" spc="-107" strike="noStrike" u="none">
                <a:solidFill>
                  <a:srgbClr val="082314"/>
                </a:solidFill>
                <a:latin typeface="Josefin Sans"/>
                <a:ea typeface="Josefin Sans"/>
                <a:cs typeface="Josefin Sans"/>
                <a:sym typeface="Josefin Sans"/>
              </a:rPr>
              <a:t>)</a:t>
            </a:r>
            <a:r>
              <a:rPr lang="en-US" sz="3361" spc="-107" strike="noStrike" u="none">
                <a:solidFill>
                  <a:srgbClr val="082314"/>
                </a:solidFill>
                <a:latin typeface="Josefin Sans"/>
                <a:ea typeface="Josefin Sans"/>
                <a:cs typeface="Josefin Sans"/>
                <a:sym typeface="Josefin Sans"/>
              </a:rPr>
              <a:t>.</a:t>
            </a:r>
          </a:p>
          <a:p>
            <a:pPr algn="l" marL="725776" indent="-362888" lvl="1">
              <a:lnSpc>
                <a:spcPts val="4033"/>
              </a:lnSpc>
              <a:spcBef>
                <a:spcPct val="0"/>
              </a:spcBef>
              <a:buFont typeface="Arial"/>
              <a:buChar char="•"/>
            </a:pPr>
            <a:r>
              <a:rPr lang="en-US" sz="3361" spc="-107" strike="noStrike" u="none">
                <a:solidFill>
                  <a:srgbClr val="082314"/>
                </a:solidFill>
                <a:latin typeface="Josefin Sans"/>
                <a:ea typeface="Josefin Sans"/>
                <a:cs typeface="Josefin Sans"/>
                <a:sym typeface="Josefin Sans"/>
              </a:rPr>
              <a:t>Điền </a:t>
            </a:r>
            <a:r>
              <a:rPr lang="en-US" sz="3361" spc="-107" strike="noStrike" u="none">
                <a:solidFill>
                  <a:srgbClr val="082314"/>
                </a:solidFill>
                <a:latin typeface="Josefin Sans"/>
                <a:ea typeface="Josefin Sans"/>
                <a:cs typeface="Josefin Sans"/>
                <a:sym typeface="Josefin Sans"/>
              </a:rPr>
              <a:t>Giá trị Tha</a:t>
            </a:r>
            <a:r>
              <a:rPr lang="en-US" sz="3361" spc="-107" strike="noStrike" u="none">
                <a:solidFill>
                  <a:srgbClr val="082314"/>
                </a:solidFill>
                <a:latin typeface="Josefin Sans"/>
                <a:ea typeface="Josefin Sans"/>
                <a:cs typeface="Josefin Sans"/>
                <a:sym typeface="Josefin Sans"/>
              </a:rPr>
              <a:t>y</a:t>
            </a:r>
            <a:r>
              <a:rPr lang="en-US" sz="3361" spc="-107" strike="noStrike" u="none">
                <a:solidFill>
                  <a:srgbClr val="082314"/>
                </a:solidFill>
                <a:latin typeface="Josefin Sans"/>
                <a:ea typeface="Josefin Sans"/>
                <a:cs typeface="Josefin Sans"/>
                <a:sym typeface="Josefin Sans"/>
              </a:rPr>
              <a:t> thế (Imputation):</a:t>
            </a:r>
          </a:p>
          <a:p>
            <a:pPr algn="l" marL="725776" indent="-362888" lvl="1">
              <a:lnSpc>
                <a:spcPts val="4033"/>
              </a:lnSpc>
              <a:spcBef>
                <a:spcPct val="0"/>
              </a:spcBef>
              <a:buFont typeface="Arial"/>
              <a:buChar char="•"/>
            </a:pPr>
            <a:r>
              <a:rPr lang="en-US" sz="3361" spc="-107" strike="noStrike" u="none">
                <a:solidFill>
                  <a:srgbClr val="082314"/>
                </a:solidFill>
                <a:latin typeface="Josefin Sans"/>
                <a:ea typeface="Josefin Sans"/>
                <a:cs typeface="Josefin Sans"/>
                <a:sym typeface="Josefin Sans"/>
              </a:rPr>
              <a:t>Cột Số: Điền bằng Gi</a:t>
            </a:r>
            <a:r>
              <a:rPr lang="en-US" sz="3361" spc="-107" strike="noStrike" u="none">
                <a:solidFill>
                  <a:srgbClr val="082314"/>
                </a:solidFill>
                <a:latin typeface="Josefin Sans"/>
                <a:ea typeface="Josefin Sans"/>
                <a:cs typeface="Josefin Sans"/>
                <a:sym typeface="Josefin Sans"/>
              </a:rPr>
              <a:t>á</a:t>
            </a:r>
            <a:r>
              <a:rPr lang="en-US" sz="3361" spc="-107" strike="noStrike" u="none">
                <a:solidFill>
                  <a:srgbClr val="082314"/>
                </a:solidFill>
                <a:latin typeface="Josefin Sans"/>
                <a:ea typeface="Josefin Sans"/>
                <a:cs typeface="Josefin Sans"/>
                <a:sym typeface="Josefin Sans"/>
              </a:rPr>
              <a:t> tr</a:t>
            </a:r>
            <a:r>
              <a:rPr lang="en-US" sz="3361" spc="-107" strike="noStrike" u="none">
                <a:solidFill>
                  <a:srgbClr val="082314"/>
                </a:solidFill>
                <a:latin typeface="Josefin Sans"/>
                <a:ea typeface="Josefin Sans"/>
                <a:cs typeface="Josefin Sans"/>
                <a:sym typeface="Josefin Sans"/>
              </a:rPr>
              <a:t>ị Tru</a:t>
            </a:r>
            <a:r>
              <a:rPr lang="en-US" sz="3361" spc="-107" strike="noStrike" u="none">
                <a:solidFill>
                  <a:srgbClr val="082314"/>
                </a:solidFill>
                <a:latin typeface="Josefin Sans"/>
                <a:ea typeface="Josefin Sans"/>
                <a:cs typeface="Josefin Sans"/>
                <a:sym typeface="Josefin Sans"/>
              </a:rPr>
              <a:t>ng bình (mean).</a:t>
            </a:r>
          </a:p>
          <a:p>
            <a:pPr algn="l" marL="725776" indent="-362888" lvl="1">
              <a:lnSpc>
                <a:spcPts val="4033"/>
              </a:lnSpc>
              <a:spcBef>
                <a:spcPct val="0"/>
              </a:spcBef>
              <a:buFont typeface="Arial"/>
              <a:buChar char="•"/>
            </a:pPr>
            <a:r>
              <a:rPr lang="en-US" sz="3361" spc="-107" strike="noStrike" u="none">
                <a:solidFill>
                  <a:srgbClr val="082314"/>
                </a:solidFill>
                <a:latin typeface="Josefin Sans"/>
                <a:ea typeface="Josefin Sans"/>
                <a:cs typeface="Josefin Sans"/>
                <a:sym typeface="Josefin Sans"/>
              </a:rPr>
              <a:t>Cột Phân loại: Điền bằng Mode (Giá trị xuất hi</a:t>
            </a:r>
            <a:r>
              <a:rPr lang="en-US" sz="3361" spc="-107" strike="noStrike" u="none">
                <a:solidFill>
                  <a:srgbClr val="082314"/>
                </a:solidFill>
                <a:latin typeface="Josefin Sans"/>
                <a:ea typeface="Josefin Sans"/>
                <a:cs typeface="Josefin Sans"/>
                <a:sym typeface="Josefin Sans"/>
              </a:rPr>
              <a:t>ệ</a:t>
            </a:r>
            <a:r>
              <a:rPr lang="en-US" sz="3361" spc="-107" strike="noStrike" u="none">
                <a:solidFill>
                  <a:srgbClr val="082314"/>
                </a:solidFill>
                <a:latin typeface="Josefin Sans"/>
                <a:ea typeface="Josefin Sans"/>
                <a:cs typeface="Josefin Sans"/>
                <a:sym typeface="Josefin Sans"/>
              </a:rPr>
              <a:t>n nhiều nhất).</a:t>
            </a:r>
          </a:p>
          <a:p>
            <a:pPr algn="l" marL="725776" indent="-362888" lvl="1">
              <a:lnSpc>
                <a:spcPts val="4033"/>
              </a:lnSpc>
              <a:spcBef>
                <a:spcPct val="0"/>
              </a:spcBef>
              <a:buFont typeface="Arial"/>
              <a:buChar char="•"/>
            </a:pPr>
            <a:r>
              <a:rPr lang="en-US" sz="3361" spc="-107" strike="noStrike" u="none">
                <a:solidFill>
                  <a:srgbClr val="082314"/>
                </a:solidFill>
                <a:latin typeface="Josefin Sans"/>
                <a:ea typeface="Josefin Sans"/>
                <a:cs typeface="Josefin Sans"/>
                <a:sym typeface="Josefin Sans"/>
              </a:rPr>
              <a:t>Kiểm tra Xác nhận:</a:t>
            </a:r>
          </a:p>
          <a:p>
            <a:pPr algn="l" marL="725776" indent="-362888" lvl="1">
              <a:lnSpc>
                <a:spcPts val="4033"/>
              </a:lnSpc>
              <a:spcBef>
                <a:spcPct val="0"/>
              </a:spcBef>
              <a:buFont typeface="Arial"/>
              <a:buChar char="•"/>
            </a:pPr>
            <a:r>
              <a:rPr lang="en-US" sz="3361" spc="-107" strike="noStrike" u="none">
                <a:solidFill>
                  <a:srgbClr val="082314"/>
                </a:solidFill>
                <a:latin typeface="Josefin Sans"/>
                <a:ea typeface="Josefin Sans"/>
                <a:cs typeface="Josefin Sans"/>
                <a:sym typeface="Josefin Sans"/>
              </a:rPr>
              <a:t>Sử dụng df.isna().sum().sum() để đảm b</a:t>
            </a:r>
            <a:r>
              <a:rPr lang="en-US" sz="3361" spc="-107" strike="noStrike" u="none">
                <a:solidFill>
                  <a:srgbClr val="082314"/>
                </a:solidFill>
                <a:latin typeface="Josefin Sans"/>
                <a:ea typeface="Josefin Sans"/>
                <a:cs typeface="Josefin Sans"/>
                <a:sym typeface="Josefin Sans"/>
              </a:rPr>
              <a:t>ảo tổ</a:t>
            </a:r>
            <a:r>
              <a:rPr lang="en-US" sz="3361" spc="-107" strike="noStrike" u="none">
                <a:solidFill>
                  <a:srgbClr val="082314"/>
                </a:solidFill>
                <a:latin typeface="Josefin Sans"/>
                <a:ea typeface="Josefin Sans"/>
                <a:cs typeface="Josefin Sans"/>
                <a:sym typeface="Josefin Sans"/>
              </a:rPr>
              <a:t>ng số giá trị thiếu bằng 0 sau khi xử lý.</a:t>
            </a:r>
          </a:p>
          <a:p>
            <a:pPr algn="l" marL="725776" indent="-362888" lvl="1">
              <a:lnSpc>
                <a:spcPts val="4033"/>
              </a:lnSpc>
              <a:spcBef>
                <a:spcPct val="0"/>
              </a:spcBef>
              <a:buFont typeface="Arial"/>
              <a:buChar char="•"/>
            </a:pPr>
            <a:r>
              <a:rPr lang="en-US" sz="3361" spc="-107" strike="noStrike" u="none">
                <a:solidFill>
                  <a:srgbClr val="082314"/>
                </a:solidFill>
                <a:latin typeface="Josefin Sans"/>
                <a:ea typeface="Josefin Sans"/>
                <a:cs typeface="Josefin Sans"/>
                <a:sym typeface="Josefin Sans"/>
              </a:rPr>
              <a:t>Mục</a:t>
            </a:r>
            <a:r>
              <a:rPr lang="en-US" sz="3361" spc="-107" strike="noStrike" u="none">
                <a:solidFill>
                  <a:srgbClr val="082314"/>
                </a:solidFill>
                <a:latin typeface="Josefin Sans"/>
                <a:ea typeface="Josefin Sans"/>
                <a:cs typeface="Josefin Sans"/>
                <a:sym typeface="Josefin Sans"/>
              </a:rPr>
              <a:t> đích: Đảm bảo tính</a:t>
            </a:r>
            <a:r>
              <a:rPr lang="en-US" sz="3361" spc="-107" strike="noStrike" u="none">
                <a:solidFill>
                  <a:srgbClr val="082314"/>
                </a:solidFill>
                <a:latin typeface="Josefin Sans"/>
                <a:ea typeface="Josefin Sans"/>
                <a:cs typeface="Josefin Sans"/>
                <a:sym typeface="Josefin Sans"/>
              </a:rPr>
              <a:t> đầy đủ</a:t>
            </a:r>
            <a:r>
              <a:rPr lang="en-US" sz="3361" spc="-107" strike="noStrike" u="none">
                <a:solidFill>
                  <a:srgbClr val="082314"/>
                </a:solidFill>
                <a:latin typeface="Josefin Sans"/>
                <a:ea typeface="Josefin Sans"/>
                <a:cs typeface="Josefin Sans"/>
                <a:sym typeface="Josefin Sans"/>
              </a:rPr>
              <a:t> và ổn định của quy trình xử lý dữ liệu cho các dự án tương lai.</a:t>
            </a:r>
          </a:p>
          <a:p>
            <a:pPr algn="l" marL="0" indent="0" lvl="0">
              <a:lnSpc>
                <a:spcPts val="4033"/>
              </a:lnSpc>
              <a:spcBef>
                <a:spcPct val="0"/>
              </a:spcBef>
            </a:pPr>
          </a:p>
        </p:txBody>
      </p:sp>
      <p:sp>
        <p:nvSpPr>
          <p:cNvPr name="TextBox 5" id="5"/>
          <p:cNvSpPr txBox="true"/>
          <p:nvPr/>
        </p:nvSpPr>
        <p:spPr>
          <a:xfrm rot="0">
            <a:off x="385938" y="460355"/>
            <a:ext cx="10564993" cy="644372"/>
          </a:xfrm>
          <a:prstGeom prst="rect">
            <a:avLst/>
          </a:prstGeom>
        </p:spPr>
        <p:txBody>
          <a:bodyPr anchor="t" rtlCol="false" tIns="0" lIns="0" bIns="0" rIns="0">
            <a:spAutoFit/>
          </a:bodyPr>
          <a:lstStyle/>
          <a:p>
            <a:pPr algn="l">
              <a:lnSpc>
                <a:spcPts val="4351"/>
              </a:lnSpc>
            </a:pPr>
            <a:r>
              <a:rPr lang="en-US" sz="3956">
                <a:solidFill>
                  <a:srgbClr val="58856D"/>
                </a:solidFill>
                <a:latin typeface="Paytone One"/>
                <a:ea typeface="Paytone One"/>
                <a:cs typeface="Paytone One"/>
                <a:sym typeface="Paytone One"/>
              </a:rPr>
              <a:t>4. XỬ LÍ DỮ LIỆU THIẾU</a:t>
            </a:r>
          </a:p>
          <a:p>
            <a:pPr algn="l" marL="0" indent="0" lvl="0">
              <a:lnSpc>
                <a:spcPts val="941"/>
              </a:lnSpc>
              <a:spcBef>
                <a:spcPct val="0"/>
              </a:spcBef>
            </a:pPr>
          </a:p>
        </p:txBody>
      </p:sp>
      <p:sp>
        <p:nvSpPr>
          <p:cNvPr name="TextBox 6" id="6"/>
          <p:cNvSpPr txBox="true"/>
          <p:nvPr/>
        </p:nvSpPr>
        <p:spPr>
          <a:xfrm rot="0">
            <a:off x="217180" y="9163709"/>
            <a:ext cx="2830322" cy="609600"/>
          </a:xfrm>
          <a:prstGeom prst="rect">
            <a:avLst/>
          </a:prstGeom>
        </p:spPr>
        <p:txBody>
          <a:bodyPr anchor="t" rtlCol="false" tIns="0" lIns="0" bIns="0" rIns="0">
            <a:spAutoFit/>
          </a:bodyPr>
          <a:lstStyle/>
          <a:p>
            <a:pPr algn="l" marL="870624" indent="-435312" lvl="1">
              <a:lnSpc>
                <a:spcPts val="4839"/>
              </a:lnSpc>
              <a:spcBef>
                <a:spcPct val="0"/>
              </a:spcBef>
              <a:buFont typeface="Arial"/>
              <a:buChar char="•"/>
            </a:pPr>
            <a:r>
              <a:rPr lang="en-US" sz="4032" spc="-129">
                <a:solidFill>
                  <a:srgbClr val="082314"/>
                </a:solidFill>
                <a:latin typeface="Josefin Sans"/>
                <a:ea typeface="Josefin Sans"/>
                <a:cs typeface="Josefin Sans"/>
                <a:sym typeface="Josefin Sans"/>
              </a:rPr>
              <a:t>Kết quả:</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0">
            <a:off x="11312187" y="14985"/>
            <a:ext cx="8141160" cy="4589579"/>
          </a:xfrm>
          <a:custGeom>
            <a:avLst/>
            <a:gdLst/>
            <a:ahLst/>
            <a:cxnLst/>
            <a:rect r="r" b="b" t="t" l="l"/>
            <a:pathLst>
              <a:path h="4589579" w="8141160">
                <a:moveTo>
                  <a:pt x="0" y="0"/>
                </a:moveTo>
                <a:lnTo>
                  <a:pt x="8141159" y="0"/>
                </a:lnTo>
                <a:lnTo>
                  <a:pt x="8141159" y="4589578"/>
                </a:lnTo>
                <a:lnTo>
                  <a:pt x="0" y="45895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5230" y="5404200"/>
            <a:ext cx="19637161" cy="10287000"/>
            <a:chOff x="0" y="0"/>
            <a:chExt cx="26182882" cy="13716000"/>
          </a:xfrm>
        </p:grpSpPr>
        <p:sp>
          <p:nvSpPr>
            <p:cNvPr name="Freeform 4" id="4"/>
            <p:cNvSpPr/>
            <p:nvPr/>
          </p:nvSpPr>
          <p:spPr>
            <a:xfrm flipH="false" flipV="false" rot="0">
              <a:off x="0" y="0"/>
              <a:ext cx="13733166" cy="13716000"/>
            </a:xfrm>
            <a:custGeom>
              <a:avLst/>
              <a:gdLst/>
              <a:ahLst/>
              <a:cxnLst/>
              <a:rect r="r" b="b" t="t" l="l"/>
              <a:pathLst>
                <a:path h="13716000" w="13733166">
                  <a:moveTo>
                    <a:pt x="0" y="0"/>
                  </a:moveTo>
                  <a:lnTo>
                    <a:pt x="13733166" y="0"/>
                  </a:lnTo>
                  <a:lnTo>
                    <a:pt x="13733166"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0">
              <a:off x="12449715" y="0"/>
              <a:ext cx="13733166" cy="13716000"/>
            </a:xfrm>
            <a:custGeom>
              <a:avLst/>
              <a:gdLst/>
              <a:ahLst/>
              <a:cxnLst/>
              <a:rect r="r" b="b" t="t" l="l"/>
              <a:pathLst>
                <a:path h="13716000" w="13733166">
                  <a:moveTo>
                    <a:pt x="0" y="0"/>
                  </a:moveTo>
                  <a:lnTo>
                    <a:pt x="13733167" y="0"/>
                  </a:lnTo>
                  <a:lnTo>
                    <a:pt x="13733167"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grpSp>
        <p:nvGrpSpPr>
          <p:cNvPr name="Group 6" id="6"/>
          <p:cNvGrpSpPr/>
          <p:nvPr/>
        </p:nvGrpSpPr>
        <p:grpSpPr>
          <a:xfrm rot="0">
            <a:off x="-266411" y="5404200"/>
            <a:ext cx="18765082" cy="7568456"/>
            <a:chOff x="0" y="0"/>
            <a:chExt cx="4942244" cy="1993338"/>
          </a:xfrm>
        </p:grpSpPr>
        <p:sp>
          <p:nvSpPr>
            <p:cNvPr name="Freeform 7" id="7"/>
            <p:cNvSpPr/>
            <p:nvPr/>
          </p:nvSpPr>
          <p:spPr>
            <a:xfrm flipH="false" flipV="false" rot="0">
              <a:off x="0" y="0"/>
              <a:ext cx="4942244" cy="1993338"/>
            </a:xfrm>
            <a:custGeom>
              <a:avLst/>
              <a:gdLst/>
              <a:ahLst/>
              <a:cxnLst/>
              <a:rect r="r" b="b" t="t" l="l"/>
              <a:pathLst>
                <a:path h="1993338" w="4942244">
                  <a:moveTo>
                    <a:pt x="0" y="0"/>
                  </a:moveTo>
                  <a:lnTo>
                    <a:pt x="4942244" y="0"/>
                  </a:lnTo>
                  <a:lnTo>
                    <a:pt x="4942244" y="1993338"/>
                  </a:lnTo>
                  <a:lnTo>
                    <a:pt x="0" y="1993338"/>
                  </a:lnTo>
                  <a:close/>
                </a:path>
              </a:pathLst>
            </a:custGeom>
            <a:gradFill rotWithShape="true">
              <a:gsLst>
                <a:gs pos="0">
                  <a:srgbClr val="F9F4EA">
                    <a:alpha val="100000"/>
                  </a:srgbClr>
                </a:gs>
                <a:gs pos="100000">
                  <a:srgbClr val="F9F4EA">
                    <a:alpha val="0"/>
                  </a:srgbClr>
                </a:gs>
              </a:gsLst>
              <a:lin ang="5400000"/>
            </a:gradFill>
          </p:spPr>
        </p:sp>
        <p:sp>
          <p:nvSpPr>
            <p:cNvPr name="TextBox 8" id="8"/>
            <p:cNvSpPr txBox="true"/>
            <p:nvPr/>
          </p:nvSpPr>
          <p:spPr>
            <a:xfrm>
              <a:off x="0" y="-47625"/>
              <a:ext cx="4942244" cy="2040963"/>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true" flipV="false" rot="-9902192">
            <a:off x="15905" y="6866532"/>
            <a:ext cx="6239530" cy="3665724"/>
          </a:xfrm>
          <a:custGeom>
            <a:avLst/>
            <a:gdLst/>
            <a:ahLst/>
            <a:cxnLst/>
            <a:rect r="r" b="b" t="t" l="l"/>
            <a:pathLst>
              <a:path h="3665724" w="6239530">
                <a:moveTo>
                  <a:pt x="6239530" y="0"/>
                </a:moveTo>
                <a:lnTo>
                  <a:pt x="0" y="0"/>
                </a:lnTo>
                <a:lnTo>
                  <a:pt x="0" y="3665724"/>
                </a:lnTo>
                <a:lnTo>
                  <a:pt x="6239530" y="3665724"/>
                </a:lnTo>
                <a:lnTo>
                  <a:pt x="623953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0" id="10"/>
          <p:cNvSpPr/>
          <p:nvPr/>
        </p:nvSpPr>
        <p:spPr>
          <a:xfrm flipH="false" flipV="false" rot="0">
            <a:off x="2085154" y="1587606"/>
            <a:ext cx="14117692" cy="7111787"/>
          </a:xfrm>
          <a:custGeom>
            <a:avLst/>
            <a:gdLst/>
            <a:ahLst/>
            <a:cxnLst/>
            <a:rect r="r" b="b" t="t" l="l"/>
            <a:pathLst>
              <a:path h="7111787" w="14117692">
                <a:moveTo>
                  <a:pt x="0" y="0"/>
                </a:moveTo>
                <a:lnTo>
                  <a:pt x="14117692" y="0"/>
                </a:lnTo>
                <a:lnTo>
                  <a:pt x="14117692" y="7111788"/>
                </a:lnTo>
                <a:lnTo>
                  <a:pt x="0" y="71117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w="38100" cap="rnd">
            <a:solidFill>
              <a:srgbClr val="000000"/>
            </a:solidFill>
            <a:prstDash val="lgDash"/>
            <a:round/>
          </a:ln>
        </p:spPr>
      </p:sp>
      <p:sp>
        <p:nvSpPr>
          <p:cNvPr name="Freeform 11" id="11"/>
          <p:cNvSpPr/>
          <p:nvPr/>
        </p:nvSpPr>
        <p:spPr>
          <a:xfrm flipH="true" flipV="false" rot="9255010">
            <a:off x="13417913" y="1308824"/>
            <a:ext cx="858036" cy="1252607"/>
          </a:xfrm>
          <a:custGeom>
            <a:avLst/>
            <a:gdLst/>
            <a:ahLst/>
            <a:cxnLst/>
            <a:rect r="r" b="b" t="t" l="l"/>
            <a:pathLst>
              <a:path h="1252607" w="858036">
                <a:moveTo>
                  <a:pt x="858035" y="0"/>
                </a:moveTo>
                <a:lnTo>
                  <a:pt x="0" y="0"/>
                </a:lnTo>
                <a:lnTo>
                  <a:pt x="0" y="1252607"/>
                </a:lnTo>
                <a:lnTo>
                  <a:pt x="858035" y="1252607"/>
                </a:lnTo>
                <a:lnTo>
                  <a:pt x="85803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1006836">
            <a:off x="924286" y="1001613"/>
            <a:ext cx="2779914" cy="2057137"/>
          </a:xfrm>
          <a:custGeom>
            <a:avLst/>
            <a:gdLst/>
            <a:ahLst/>
            <a:cxnLst/>
            <a:rect r="r" b="b" t="t" l="l"/>
            <a:pathLst>
              <a:path h="2057137" w="2779914">
                <a:moveTo>
                  <a:pt x="0" y="0"/>
                </a:moveTo>
                <a:lnTo>
                  <a:pt x="2779914" y="0"/>
                </a:lnTo>
                <a:lnTo>
                  <a:pt x="2779914" y="2057137"/>
                </a:lnTo>
                <a:lnTo>
                  <a:pt x="0" y="205713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10178555" y="2943158"/>
            <a:ext cx="5314964" cy="5391439"/>
          </a:xfrm>
          <a:custGeom>
            <a:avLst/>
            <a:gdLst/>
            <a:ahLst/>
            <a:cxnLst/>
            <a:rect r="r" b="b" t="t" l="l"/>
            <a:pathLst>
              <a:path h="5391439" w="5314964">
                <a:moveTo>
                  <a:pt x="0" y="0"/>
                </a:moveTo>
                <a:lnTo>
                  <a:pt x="5314965" y="0"/>
                </a:lnTo>
                <a:lnTo>
                  <a:pt x="5314965" y="5391439"/>
                </a:lnTo>
                <a:lnTo>
                  <a:pt x="0" y="5391439"/>
                </a:lnTo>
                <a:lnTo>
                  <a:pt x="0" y="0"/>
                </a:lnTo>
                <a:close/>
              </a:path>
            </a:pathLst>
          </a:custGeom>
          <a:blipFill>
            <a:blip r:embed="rId14"/>
            <a:stretch>
              <a:fillRect l="0" t="0" r="0" b="0"/>
            </a:stretch>
          </a:blipFill>
        </p:spPr>
      </p:sp>
      <p:sp>
        <p:nvSpPr>
          <p:cNvPr name="Freeform 14" id="14"/>
          <p:cNvSpPr/>
          <p:nvPr/>
        </p:nvSpPr>
        <p:spPr>
          <a:xfrm flipH="false" flipV="false" rot="0">
            <a:off x="13965128" y="6069145"/>
            <a:ext cx="4188092" cy="4114800"/>
          </a:xfrm>
          <a:custGeom>
            <a:avLst/>
            <a:gdLst/>
            <a:ahLst/>
            <a:cxnLst/>
            <a:rect r="r" b="b" t="t" l="l"/>
            <a:pathLst>
              <a:path h="4114800" w="4188092">
                <a:moveTo>
                  <a:pt x="0" y="0"/>
                </a:moveTo>
                <a:lnTo>
                  <a:pt x="4188091" y="0"/>
                </a:lnTo>
                <a:lnTo>
                  <a:pt x="4188091"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387382">
            <a:off x="1348726" y="7972926"/>
            <a:ext cx="2328997" cy="1426510"/>
          </a:xfrm>
          <a:custGeom>
            <a:avLst/>
            <a:gdLst/>
            <a:ahLst/>
            <a:cxnLst/>
            <a:rect r="r" b="b" t="t" l="l"/>
            <a:pathLst>
              <a:path h="1426510" w="2328997">
                <a:moveTo>
                  <a:pt x="0" y="0"/>
                </a:moveTo>
                <a:lnTo>
                  <a:pt x="2328997" y="0"/>
                </a:lnTo>
                <a:lnTo>
                  <a:pt x="2328997" y="1426511"/>
                </a:lnTo>
                <a:lnTo>
                  <a:pt x="0" y="142651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6" id="16"/>
          <p:cNvSpPr txBox="true"/>
          <p:nvPr/>
        </p:nvSpPr>
        <p:spPr>
          <a:xfrm rot="0">
            <a:off x="4680025" y="1838163"/>
            <a:ext cx="8927950" cy="847459"/>
          </a:xfrm>
          <a:prstGeom prst="rect">
            <a:avLst/>
          </a:prstGeom>
        </p:spPr>
        <p:txBody>
          <a:bodyPr anchor="t" rtlCol="false" tIns="0" lIns="0" bIns="0" rIns="0">
            <a:spAutoFit/>
          </a:bodyPr>
          <a:lstStyle/>
          <a:p>
            <a:pPr algn="l" marL="0" indent="0" lvl="0">
              <a:lnSpc>
                <a:spcPts val="6575"/>
              </a:lnSpc>
              <a:spcBef>
                <a:spcPct val="0"/>
              </a:spcBef>
            </a:pPr>
            <a:r>
              <a:rPr lang="en-US" sz="5977">
                <a:solidFill>
                  <a:srgbClr val="58856D"/>
                </a:solidFill>
                <a:latin typeface="Paytone One"/>
                <a:ea typeface="Paytone One"/>
                <a:cs typeface="Paytone One"/>
                <a:sym typeface="Paytone One"/>
              </a:rPr>
              <a:t>I.</a:t>
            </a:r>
            <a:r>
              <a:rPr lang="en-US" sz="5977">
                <a:solidFill>
                  <a:srgbClr val="58856D"/>
                </a:solidFill>
                <a:latin typeface="Paytone One"/>
                <a:ea typeface="Paytone One"/>
                <a:cs typeface="Paytone One"/>
                <a:sym typeface="Paytone One"/>
              </a:rPr>
              <a:t> </a:t>
            </a:r>
            <a:r>
              <a:rPr lang="en-US" sz="5977">
                <a:solidFill>
                  <a:srgbClr val="58856D"/>
                </a:solidFill>
                <a:latin typeface="Paytone One"/>
                <a:ea typeface="Paytone One"/>
                <a:cs typeface="Paytone One"/>
                <a:sym typeface="Paytone One"/>
              </a:rPr>
              <a:t>GIỚI THIỆU BÀI TOÁN</a:t>
            </a:r>
          </a:p>
        </p:txBody>
      </p:sp>
      <p:sp>
        <p:nvSpPr>
          <p:cNvPr name="TextBox 17" id="17"/>
          <p:cNvSpPr txBox="true"/>
          <p:nvPr/>
        </p:nvSpPr>
        <p:spPr>
          <a:xfrm rot="0">
            <a:off x="3135670" y="3893966"/>
            <a:ext cx="6838166" cy="3952540"/>
          </a:xfrm>
          <a:prstGeom prst="rect">
            <a:avLst/>
          </a:prstGeom>
        </p:spPr>
        <p:txBody>
          <a:bodyPr anchor="t" rtlCol="false" tIns="0" lIns="0" bIns="0" rIns="0">
            <a:spAutoFit/>
          </a:bodyPr>
          <a:lstStyle/>
          <a:p>
            <a:pPr algn="just">
              <a:lnSpc>
                <a:spcPts val="3478"/>
              </a:lnSpc>
            </a:pPr>
            <a:r>
              <a:rPr lang="en-US" sz="2899" spc="-92">
                <a:solidFill>
                  <a:srgbClr val="082314"/>
                </a:solidFill>
                <a:latin typeface="Josefin Sans"/>
                <a:ea typeface="Josefin Sans"/>
                <a:cs typeface="Josefin Sans"/>
                <a:sym typeface="Josefin Sans"/>
              </a:rPr>
              <a:t>Hệ thống giáo dục hiện đại chú trọng đánh giá toàn diện, vượt ra ngoài điểm số cuối kỳ để bao gồm quá trình và định hướng học tập, nhằm nâng cao chất lượng. Khả năng dự đoán kết quả học tập cuối kỳ của học sinh là yếu tố then chốt, dựa trên việc phân tích các đặc điểm cá nhân, thông tin học tập, điều kiện gia đình và hành vi trong suốt quá trình học.</a:t>
            </a:r>
          </a:p>
        </p:txBody>
      </p:sp>
      <p:sp>
        <p:nvSpPr>
          <p:cNvPr name="TextBox 18" id="18"/>
          <p:cNvSpPr txBox="true"/>
          <p:nvPr/>
        </p:nvSpPr>
        <p:spPr>
          <a:xfrm rot="0">
            <a:off x="2625189" y="2984492"/>
            <a:ext cx="4109672" cy="658230"/>
          </a:xfrm>
          <a:prstGeom prst="rect">
            <a:avLst/>
          </a:prstGeom>
        </p:spPr>
        <p:txBody>
          <a:bodyPr anchor="t" rtlCol="false" tIns="0" lIns="0" bIns="0" rIns="0">
            <a:spAutoFit/>
          </a:bodyPr>
          <a:lstStyle/>
          <a:p>
            <a:pPr algn="just" marL="988314" indent="-494157" lvl="1">
              <a:lnSpc>
                <a:spcPts val="5035"/>
              </a:lnSpc>
              <a:spcBef>
                <a:spcPct val="0"/>
              </a:spcBef>
              <a:buAutoNum type="arabicPeriod" startAt="1"/>
            </a:pPr>
            <a:r>
              <a:rPr lang="en-US" sz="4577">
                <a:solidFill>
                  <a:srgbClr val="58856D"/>
                </a:solidFill>
                <a:latin typeface="Paytone One"/>
                <a:ea typeface="Paytone One"/>
                <a:cs typeface="Paytone One"/>
                <a:sym typeface="Paytone One"/>
              </a:rPr>
              <a:t>BỐI CẢNH</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0">
            <a:off x="852407" y="1469087"/>
            <a:ext cx="9068336" cy="5538300"/>
          </a:xfrm>
          <a:custGeom>
            <a:avLst/>
            <a:gdLst/>
            <a:ahLst/>
            <a:cxnLst/>
            <a:rect r="r" b="b" t="t" l="l"/>
            <a:pathLst>
              <a:path h="5538300" w="9068336">
                <a:moveTo>
                  <a:pt x="0" y="0"/>
                </a:moveTo>
                <a:lnTo>
                  <a:pt x="9068337" y="0"/>
                </a:lnTo>
                <a:lnTo>
                  <a:pt x="9068337" y="5538300"/>
                </a:lnTo>
                <a:lnTo>
                  <a:pt x="0" y="5538300"/>
                </a:lnTo>
                <a:lnTo>
                  <a:pt x="0" y="0"/>
                </a:lnTo>
                <a:close/>
              </a:path>
            </a:pathLst>
          </a:custGeom>
          <a:blipFill>
            <a:blip r:embed="rId2"/>
            <a:stretch>
              <a:fillRect l="0" t="0" r="-8574" b="0"/>
            </a:stretch>
          </a:blipFill>
        </p:spPr>
      </p:sp>
      <p:sp>
        <p:nvSpPr>
          <p:cNvPr name="Freeform 3" id="3"/>
          <p:cNvSpPr/>
          <p:nvPr/>
        </p:nvSpPr>
        <p:spPr>
          <a:xfrm flipH="false" flipV="false" rot="0">
            <a:off x="1932404" y="7442964"/>
            <a:ext cx="7988340" cy="2687666"/>
          </a:xfrm>
          <a:custGeom>
            <a:avLst/>
            <a:gdLst/>
            <a:ahLst/>
            <a:cxnLst/>
            <a:rect r="r" b="b" t="t" l="l"/>
            <a:pathLst>
              <a:path h="2687666" w="7988340">
                <a:moveTo>
                  <a:pt x="0" y="0"/>
                </a:moveTo>
                <a:lnTo>
                  <a:pt x="7988340" y="0"/>
                </a:lnTo>
                <a:lnTo>
                  <a:pt x="7988340" y="2687666"/>
                </a:lnTo>
                <a:lnTo>
                  <a:pt x="0" y="2687666"/>
                </a:lnTo>
                <a:lnTo>
                  <a:pt x="0" y="0"/>
                </a:lnTo>
                <a:close/>
              </a:path>
            </a:pathLst>
          </a:custGeom>
          <a:blipFill>
            <a:blip r:embed="rId3"/>
            <a:stretch>
              <a:fillRect l="0" t="0" r="0" b="0"/>
            </a:stretch>
          </a:blipFill>
        </p:spPr>
      </p:sp>
      <p:sp>
        <p:nvSpPr>
          <p:cNvPr name="TextBox 4" id="4"/>
          <p:cNvSpPr txBox="true"/>
          <p:nvPr/>
        </p:nvSpPr>
        <p:spPr>
          <a:xfrm rot="0">
            <a:off x="9699387" y="1195421"/>
            <a:ext cx="8588613" cy="8836942"/>
          </a:xfrm>
          <a:prstGeom prst="rect">
            <a:avLst/>
          </a:prstGeom>
        </p:spPr>
        <p:txBody>
          <a:bodyPr anchor="t" rtlCol="false" tIns="0" lIns="0" bIns="0" rIns="0">
            <a:spAutoFit/>
          </a:bodyPr>
          <a:lstStyle/>
          <a:p>
            <a:pPr algn="l" marL="785791" indent="-392895" lvl="1">
              <a:lnSpc>
                <a:spcPts val="4367"/>
              </a:lnSpc>
              <a:spcBef>
                <a:spcPct val="0"/>
              </a:spcBef>
              <a:buFont typeface="Arial"/>
              <a:buChar char="•"/>
            </a:pPr>
            <a:r>
              <a:rPr lang="en-US" sz="3639" spc="-116">
                <a:solidFill>
                  <a:srgbClr val="082314"/>
                </a:solidFill>
                <a:latin typeface="Josefin Sans"/>
                <a:ea typeface="Josefin Sans"/>
                <a:cs typeface="Josefin Sans"/>
                <a:sym typeface="Josefin Sans"/>
              </a:rPr>
              <a:t>Vấn</a:t>
            </a:r>
            <a:r>
              <a:rPr lang="en-US" sz="3639" spc="-116" strike="noStrike" u="none">
                <a:solidFill>
                  <a:srgbClr val="082314"/>
                </a:solidFill>
                <a:latin typeface="Josefin Sans"/>
                <a:ea typeface="Josefin Sans"/>
                <a:cs typeface="Josefin Sans"/>
                <a:sym typeface="Josefin Sans"/>
              </a:rPr>
              <a:t> đề: Biểu đồ Boxplot cho thấy ngoạ</a:t>
            </a:r>
            <a:r>
              <a:rPr lang="en-US" sz="3639" spc="-116" strike="noStrike" u="none">
                <a:solidFill>
                  <a:srgbClr val="082314"/>
                </a:solidFill>
                <a:latin typeface="Josefin Sans"/>
                <a:ea typeface="Josefin Sans"/>
                <a:cs typeface="Josefin Sans"/>
                <a:sym typeface="Josefin Sans"/>
              </a:rPr>
              <a:t>i lệ ở các</a:t>
            </a:r>
            <a:r>
              <a:rPr lang="en-US" sz="3639" spc="-116" strike="noStrike" u="none">
                <a:solidFill>
                  <a:srgbClr val="082314"/>
                </a:solidFill>
                <a:latin typeface="Josefin Sans"/>
                <a:ea typeface="Josefin Sans"/>
                <a:cs typeface="Josefin Sans"/>
                <a:sym typeface="Josefin Sans"/>
              </a:rPr>
              <a:t> biến như age, absences, fa</a:t>
            </a:r>
            <a:r>
              <a:rPr lang="en-US" sz="3639" spc="-116" strike="noStrike" u="none">
                <a:solidFill>
                  <a:srgbClr val="082314"/>
                </a:solidFill>
                <a:latin typeface="Josefin Sans"/>
                <a:ea typeface="Josefin Sans"/>
                <a:cs typeface="Josefin Sans"/>
                <a:sym typeface="Josefin Sans"/>
              </a:rPr>
              <a:t>ilures,</a:t>
            </a:r>
            <a:r>
              <a:rPr lang="en-US" sz="3639" spc="-116" strike="noStrike" u="none">
                <a:solidFill>
                  <a:srgbClr val="082314"/>
                </a:solidFill>
                <a:latin typeface="Josefin Sans"/>
                <a:ea typeface="Josefin Sans"/>
                <a:cs typeface="Josefin Sans"/>
                <a:sym typeface="Josefin Sans"/>
              </a:rPr>
              <a:t> và G2\_10.</a:t>
            </a:r>
          </a:p>
          <a:p>
            <a:pPr algn="l" marL="785791" indent="-392895" lvl="1">
              <a:lnSpc>
                <a:spcPts val="4367"/>
              </a:lnSpc>
              <a:spcBef>
                <a:spcPct val="0"/>
              </a:spcBef>
              <a:buFont typeface="Arial"/>
              <a:buChar char="•"/>
            </a:pPr>
            <a:r>
              <a:rPr lang="en-US" sz="3639" spc="-116" strike="noStrike" u="none">
                <a:solidFill>
                  <a:srgbClr val="082314"/>
                </a:solidFill>
                <a:latin typeface="Josefin Sans"/>
                <a:ea typeface="Josefin Sans"/>
                <a:cs typeface="Josefin Sans"/>
                <a:sym typeface="Josefin Sans"/>
              </a:rPr>
              <a:t>Phươ</a:t>
            </a:r>
            <a:r>
              <a:rPr lang="en-US" sz="3639" spc="-116" strike="noStrike" u="none">
                <a:solidFill>
                  <a:srgbClr val="082314"/>
                </a:solidFill>
                <a:latin typeface="Josefin Sans"/>
                <a:ea typeface="Josefin Sans"/>
                <a:cs typeface="Josefin Sans"/>
                <a:sym typeface="Josefin Sans"/>
              </a:rPr>
              <a:t>ng pháp: Áp dụng k</a:t>
            </a:r>
            <a:r>
              <a:rPr lang="en-US" sz="3639" spc="-116" strike="noStrike" u="none">
                <a:solidFill>
                  <a:srgbClr val="082314"/>
                </a:solidFill>
                <a:latin typeface="Josefin Sans"/>
                <a:ea typeface="Josefin Sans"/>
                <a:cs typeface="Josefin Sans"/>
                <a:sym typeface="Josefin Sans"/>
              </a:rPr>
              <a:t>ỹ</a:t>
            </a:r>
            <a:r>
              <a:rPr lang="en-US" sz="3639" spc="-116" strike="noStrike" u="none">
                <a:solidFill>
                  <a:srgbClr val="082314"/>
                </a:solidFill>
                <a:latin typeface="Josefin Sans"/>
                <a:ea typeface="Josefin Sans"/>
                <a:cs typeface="Josefin Sans"/>
                <a:sym typeface="Josefin Sans"/>
              </a:rPr>
              <a:t> thuật Capping (Giới hạn giá trị).</a:t>
            </a:r>
          </a:p>
          <a:p>
            <a:pPr algn="l" marL="785791" indent="-392895" lvl="1">
              <a:lnSpc>
                <a:spcPts val="4367"/>
              </a:lnSpc>
              <a:spcBef>
                <a:spcPct val="0"/>
              </a:spcBef>
              <a:buFont typeface="Arial"/>
              <a:buChar char="•"/>
            </a:pPr>
            <a:r>
              <a:rPr lang="en-US" sz="3639" spc="-116" strike="noStrike" u="none">
                <a:solidFill>
                  <a:srgbClr val="082314"/>
                </a:solidFill>
                <a:latin typeface="Josefin Sans"/>
                <a:ea typeface="Josefin Sans"/>
                <a:cs typeface="Josefin Sans"/>
                <a:sym typeface="Josefin Sans"/>
              </a:rPr>
              <a:t>Nguyên tắc: Gi</a:t>
            </a:r>
            <a:r>
              <a:rPr lang="en-US" sz="3639" spc="-116" strike="noStrike" u="none">
                <a:solidFill>
                  <a:srgbClr val="082314"/>
                </a:solidFill>
                <a:latin typeface="Josefin Sans"/>
                <a:ea typeface="Josefin Sans"/>
                <a:cs typeface="Josefin Sans"/>
                <a:sym typeface="Josefin Sans"/>
              </a:rPr>
              <a:t>ới hạn</a:t>
            </a:r>
            <a:r>
              <a:rPr lang="en-US" sz="3639" spc="-116" strike="noStrike" u="none">
                <a:solidFill>
                  <a:srgbClr val="082314"/>
                </a:solidFill>
                <a:latin typeface="Josefin Sans"/>
                <a:ea typeface="Josefin Sans"/>
                <a:cs typeface="Josefin Sans"/>
                <a:sym typeface="Josefin Sans"/>
              </a:rPr>
              <a:t> các giá tr</a:t>
            </a:r>
            <a:r>
              <a:rPr lang="en-US" sz="3639" spc="-116" strike="noStrike" u="none">
                <a:solidFill>
                  <a:srgbClr val="082314"/>
                </a:solidFill>
                <a:latin typeface="Josefin Sans"/>
                <a:ea typeface="Josefin Sans"/>
                <a:cs typeface="Josefin Sans"/>
                <a:sym typeface="Josefin Sans"/>
              </a:rPr>
              <a:t>ị </a:t>
            </a:r>
            <a:r>
              <a:rPr lang="en-US" sz="3639" spc="-116" strike="noStrike" u="none">
                <a:solidFill>
                  <a:srgbClr val="082314"/>
                </a:solidFill>
                <a:latin typeface="Josefin Sans"/>
                <a:ea typeface="Josefin Sans"/>
                <a:cs typeface="Josefin Sans"/>
                <a:sym typeface="Josefin Sans"/>
              </a:rPr>
              <a:t>ngoại l</a:t>
            </a:r>
            <a:r>
              <a:rPr lang="en-US" sz="3639" spc="-116" strike="noStrike" u="none">
                <a:solidFill>
                  <a:srgbClr val="082314"/>
                </a:solidFill>
                <a:latin typeface="Josefin Sans"/>
                <a:ea typeface="Josefin Sans"/>
                <a:cs typeface="Josefin Sans"/>
                <a:sym typeface="Josefin Sans"/>
              </a:rPr>
              <a:t>ệ</a:t>
            </a:r>
            <a:r>
              <a:rPr lang="en-US" sz="3639" spc="-116" strike="noStrike" u="none">
                <a:solidFill>
                  <a:srgbClr val="082314"/>
                </a:solidFill>
                <a:latin typeface="Josefin Sans"/>
                <a:ea typeface="Josefin Sans"/>
                <a:cs typeface="Josefin Sans"/>
                <a:sym typeface="Josefin Sans"/>
              </a:rPr>
              <a:t> tại ngưỡng Q1−1</a:t>
            </a:r>
            <a:r>
              <a:rPr lang="en-US" sz="3639" spc="-116" strike="noStrike" u="none">
                <a:solidFill>
                  <a:srgbClr val="082314"/>
                </a:solidFill>
                <a:latin typeface="Josefin Sans"/>
                <a:ea typeface="Josefin Sans"/>
                <a:cs typeface="Josefin Sans"/>
                <a:sym typeface="Josefin Sans"/>
              </a:rPr>
              <a:t>.5×</a:t>
            </a:r>
            <a:r>
              <a:rPr lang="en-US" sz="3639" spc="-116" strike="noStrike" u="none">
                <a:solidFill>
                  <a:srgbClr val="082314"/>
                </a:solidFill>
                <a:latin typeface="Josefin Sans"/>
                <a:ea typeface="Josefin Sans"/>
                <a:cs typeface="Josefin Sans"/>
                <a:sym typeface="Josefin Sans"/>
              </a:rPr>
              <a:t>I</a:t>
            </a:r>
            <a:r>
              <a:rPr lang="en-US" sz="3639" spc="-116" strike="noStrike" u="none">
                <a:solidFill>
                  <a:srgbClr val="082314"/>
                </a:solidFill>
                <a:latin typeface="Josefin Sans"/>
                <a:ea typeface="Josefin Sans"/>
                <a:cs typeface="Josefin Sans"/>
                <a:sym typeface="Josefin Sans"/>
              </a:rPr>
              <a:t>QR</a:t>
            </a:r>
            <a:r>
              <a:rPr lang="en-US" sz="3639" spc="-116" strike="noStrike" u="none">
                <a:solidFill>
                  <a:srgbClr val="082314"/>
                </a:solidFill>
                <a:latin typeface="Josefin Sans"/>
                <a:ea typeface="Josefin Sans"/>
                <a:cs typeface="Josefin Sans"/>
                <a:sym typeface="Josefin Sans"/>
              </a:rPr>
              <a:t> (Lower</a:t>
            </a:r>
            <a:r>
              <a:rPr lang="en-US" sz="3639" spc="-116" strike="noStrike" u="none">
                <a:solidFill>
                  <a:srgbClr val="082314"/>
                </a:solidFill>
                <a:latin typeface="Josefin Sans"/>
                <a:ea typeface="Josefin Sans"/>
                <a:cs typeface="Josefin Sans"/>
                <a:sym typeface="Josefin Sans"/>
              </a:rPr>
              <a:t> Cap) và Q3+1.5×</a:t>
            </a:r>
            <a:r>
              <a:rPr lang="en-US" sz="3639" spc="-116" strike="noStrike" u="none">
                <a:solidFill>
                  <a:srgbClr val="082314"/>
                </a:solidFill>
                <a:latin typeface="Josefin Sans"/>
                <a:ea typeface="Josefin Sans"/>
                <a:cs typeface="Josefin Sans"/>
                <a:sym typeface="Josefin Sans"/>
              </a:rPr>
              <a:t>I</a:t>
            </a:r>
            <a:r>
              <a:rPr lang="en-US" sz="3639" spc="-116" strike="noStrike" u="none">
                <a:solidFill>
                  <a:srgbClr val="082314"/>
                </a:solidFill>
                <a:latin typeface="Josefin Sans"/>
                <a:ea typeface="Josefin Sans"/>
                <a:cs typeface="Josefin Sans"/>
                <a:sym typeface="Josefin Sans"/>
              </a:rPr>
              <a:t>QR</a:t>
            </a:r>
            <a:r>
              <a:rPr lang="en-US" sz="3639" spc="-116" strike="noStrike" u="none">
                <a:solidFill>
                  <a:srgbClr val="082314"/>
                </a:solidFill>
                <a:latin typeface="Josefin Sans"/>
                <a:ea typeface="Josefin Sans"/>
                <a:cs typeface="Josefin Sans"/>
                <a:sym typeface="Josefin Sans"/>
              </a:rPr>
              <a:t> (Upper Cap).</a:t>
            </a:r>
          </a:p>
          <a:p>
            <a:pPr algn="l" marL="785791" indent="-392895" lvl="1">
              <a:lnSpc>
                <a:spcPts val="4367"/>
              </a:lnSpc>
              <a:spcBef>
                <a:spcPct val="0"/>
              </a:spcBef>
              <a:buFont typeface="Arial"/>
              <a:buChar char="•"/>
            </a:pPr>
            <a:r>
              <a:rPr lang="en-US" sz="3639" spc="-116" strike="noStrike" u="none">
                <a:solidFill>
                  <a:srgbClr val="082314"/>
                </a:solidFill>
                <a:latin typeface="Josefin Sans"/>
                <a:ea typeface="Josefin Sans"/>
                <a:cs typeface="Josefin Sans"/>
                <a:sym typeface="Josefin Sans"/>
              </a:rPr>
              <a:t>Lợ</a:t>
            </a:r>
            <a:r>
              <a:rPr lang="en-US" sz="3639" spc="-116" strike="noStrike" u="none">
                <a:solidFill>
                  <a:srgbClr val="082314"/>
                </a:solidFill>
                <a:latin typeface="Josefin Sans"/>
                <a:ea typeface="Josefin Sans"/>
                <a:cs typeface="Josefin Sans"/>
                <a:sym typeface="Josefin Sans"/>
              </a:rPr>
              <a:t>i ích:</a:t>
            </a:r>
          </a:p>
          <a:p>
            <a:pPr algn="l" marL="785791" indent="-392895" lvl="1">
              <a:lnSpc>
                <a:spcPts val="4367"/>
              </a:lnSpc>
              <a:spcBef>
                <a:spcPct val="0"/>
              </a:spcBef>
              <a:buFont typeface="Arial"/>
              <a:buChar char="•"/>
            </a:pPr>
            <a:r>
              <a:rPr lang="en-US" sz="3639" spc="-116" strike="noStrike" u="none">
                <a:solidFill>
                  <a:srgbClr val="082314"/>
                </a:solidFill>
                <a:latin typeface="Josefin Sans"/>
                <a:ea typeface="Josefin Sans"/>
                <a:cs typeface="Josefin Sans"/>
                <a:sym typeface="Josefin Sans"/>
              </a:rPr>
              <a:t>Giảm</a:t>
            </a:r>
            <a:r>
              <a:rPr lang="en-US" sz="3639" spc="-116" strike="noStrike" u="none">
                <a:solidFill>
                  <a:srgbClr val="082314"/>
                </a:solidFill>
                <a:latin typeface="Josefin Sans"/>
                <a:ea typeface="Josefin Sans"/>
                <a:cs typeface="Josefin Sans"/>
                <a:sym typeface="Josefin Sans"/>
              </a:rPr>
              <a:t> ảnh h</a:t>
            </a:r>
            <a:r>
              <a:rPr lang="en-US" sz="3639" spc="-116" strike="noStrike" u="none">
                <a:solidFill>
                  <a:srgbClr val="082314"/>
                </a:solidFill>
                <a:latin typeface="Josefin Sans"/>
                <a:ea typeface="Josefin Sans"/>
                <a:cs typeface="Josefin Sans"/>
                <a:sym typeface="Josefin Sans"/>
              </a:rPr>
              <a:t>ưở</a:t>
            </a:r>
            <a:r>
              <a:rPr lang="en-US" sz="3639" spc="-116" strike="noStrike" u="none">
                <a:solidFill>
                  <a:srgbClr val="082314"/>
                </a:solidFill>
                <a:latin typeface="Josefin Sans"/>
                <a:ea typeface="Josefin Sans"/>
                <a:cs typeface="Josefin Sans"/>
                <a:sym typeface="Josefin Sans"/>
              </a:rPr>
              <a:t>n</a:t>
            </a:r>
            <a:r>
              <a:rPr lang="en-US" sz="3639" spc="-116" strike="noStrike" u="none">
                <a:solidFill>
                  <a:srgbClr val="082314"/>
                </a:solidFill>
                <a:latin typeface="Josefin Sans"/>
                <a:ea typeface="Josefin Sans"/>
                <a:cs typeface="Josefin Sans"/>
                <a:sym typeface="Josefin Sans"/>
              </a:rPr>
              <a:t>g</a:t>
            </a:r>
            <a:r>
              <a:rPr lang="en-US" sz="3639" spc="-116" strike="noStrike" u="none">
                <a:solidFill>
                  <a:srgbClr val="082314"/>
                </a:solidFill>
                <a:latin typeface="Josefin Sans"/>
                <a:ea typeface="Josefin Sans"/>
                <a:cs typeface="Josefin Sans"/>
                <a:sym typeface="Josefin Sans"/>
              </a:rPr>
              <a:t> của n</a:t>
            </a:r>
            <a:r>
              <a:rPr lang="en-US" sz="3639" spc="-116" strike="noStrike" u="none">
                <a:solidFill>
                  <a:srgbClr val="082314"/>
                </a:solidFill>
                <a:latin typeface="Josefin Sans"/>
                <a:ea typeface="Josefin Sans"/>
                <a:cs typeface="Josefin Sans"/>
                <a:sym typeface="Josefin Sans"/>
              </a:rPr>
              <a:t>goại</a:t>
            </a:r>
            <a:r>
              <a:rPr lang="en-US" sz="3639" spc="-116" strike="noStrike" u="none">
                <a:solidFill>
                  <a:srgbClr val="082314"/>
                </a:solidFill>
                <a:latin typeface="Josefin Sans"/>
                <a:ea typeface="Josefin Sans"/>
                <a:cs typeface="Josefin Sans"/>
                <a:sym typeface="Josefin Sans"/>
              </a:rPr>
              <a:t> lệ lên mô hình.</a:t>
            </a:r>
          </a:p>
          <a:p>
            <a:pPr algn="l" marL="785791" indent="-392895" lvl="1">
              <a:lnSpc>
                <a:spcPts val="4367"/>
              </a:lnSpc>
              <a:spcBef>
                <a:spcPct val="0"/>
              </a:spcBef>
              <a:buFont typeface="Arial"/>
              <a:buChar char="•"/>
            </a:pPr>
            <a:r>
              <a:rPr lang="en-US" sz="3639" spc="-116" strike="noStrike" u="none">
                <a:solidFill>
                  <a:srgbClr val="082314"/>
                </a:solidFill>
                <a:latin typeface="Josefin Sans"/>
                <a:ea typeface="Josefin Sans"/>
                <a:cs typeface="Josefin Sans"/>
                <a:sym typeface="Josefin Sans"/>
              </a:rPr>
              <a:t>Không làm mất dữ liệu (tức là không xóa các hàng chứa outlier).</a:t>
            </a:r>
          </a:p>
          <a:p>
            <a:pPr algn="l" marL="785791" indent="-392895" lvl="1">
              <a:lnSpc>
                <a:spcPts val="4367"/>
              </a:lnSpc>
              <a:spcBef>
                <a:spcPct val="0"/>
              </a:spcBef>
              <a:buFont typeface="Arial"/>
              <a:buChar char="•"/>
            </a:pPr>
            <a:r>
              <a:rPr lang="en-US" sz="3639" spc="-116" strike="noStrike" u="none">
                <a:solidFill>
                  <a:srgbClr val="082314"/>
                </a:solidFill>
                <a:latin typeface="Josefin Sans"/>
                <a:ea typeface="Josefin Sans"/>
                <a:cs typeface="Josefin Sans"/>
                <a:sym typeface="Josefin Sans"/>
              </a:rPr>
              <a:t>Hữu ích khi dữ liệu có phạm vi biến động cao.</a:t>
            </a:r>
          </a:p>
          <a:p>
            <a:pPr algn="l" marL="0" indent="0" lvl="0">
              <a:lnSpc>
                <a:spcPts val="4367"/>
              </a:lnSpc>
              <a:spcBef>
                <a:spcPct val="0"/>
              </a:spcBef>
            </a:pPr>
          </a:p>
        </p:txBody>
      </p:sp>
      <p:sp>
        <p:nvSpPr>
          <p:cNvPr name="TextBox 5" id="5"/>
          <p:cNvSpPr txBox="true"/>
          <p:nvPr/>
        </p:nvSpPr>
        <p:spPr>
          <a:xfrm rot="0">
            <a:off x="448038" y="458593"/>
            <a:ext cx="11301396" cy="898569"/>
          </a:xfrm>
          <a:prstGeom prst="rect">
            <a:avLst/>
          </a:prstGeom>
        </p:spPr>
        <p:txBody>
          <a:bodyPr anchor="t" rtlCol="false" tIns="0" lIns="0" bIns="0" rIns="0">
            <a:spAutoFit/>
          </a:bodyPr>
          <a:lstStyle/>
          <a:p>
            <a:pPr algn="l">
              <a:lnSpc>
                <a:spcPts val="4678"/>
              </a:lnSpc>
            </a:pPr>
            <a:r>
              <a:rPr lang="en-US" sz="4253">
                <a:solidFill>
                  <a:srgbClr val="58856D"/>
                </a:solidFill>
                <a:latin typeface="Paytone One"/>
                <a:ea typeface="Paytone One"/>
                <a:cs typeface="Paytone One"/>
                <a:sym typeface="Paytone One"/>
              </a:rPr>
              <a:t>5. XỬ LÍ NGOẠI LAI (OUTLIERS)</a:t>
            </a:r>
          </a:p>
          <a:p>
            <a:pPr algn="l" marL="0" indent="0" lvl="0">
              <a:lnSpc>
                <a:spcPts val="2478"/>
              </a:lnSpc>
              <a:spcBef>
                <a:spcPct val="0"/>
              </a:spcBef>
            </a:pPr>
          </a:p>
        </p:txBody>
      </p:sp>
      <p:sp>
        <p:nvSpPr>
          <p:cNvPr name="TextBox 6" id="6"/>
          <p:cNvSpPr txBox="true"/>
          <p:nvPr/>
        </p:nvSpPr>
        <p:spPr>
          <a:xfrm rot="0">
            <a:off x="-175230" y="8546963"/>
            <a:ext cx="2055275" cy="460619"/>
          </a:xfrm>
          <a:prstGeom prst="rect">
            <a:avLst/>
          </a:prstGeom>
        </p:spPr>
        <p:txBody>
          <a:bodyPr anchor="t" rtlCol="false" tIns="0" lIns="0" bIns="0" rIns="0">
            <a:spAutoFit/>
          </a:bodyPr>
          <a:lstStyle/>
          <a:p>
            <a:pPr algn="l" marL="630605" indent="-315302" lvl="1">
              <a:lnSpc>
                <a:spcPts val="3504"/>
              </a:lnSpc>
              <a:spcBef>
                <a:spcPct val="0"/>
              </a:spcBef>
              <a:buFont typeface="Arial"/>
              <a:buChar char="•"/>
            </a:pPr>
            <a:r>
              <a:rPr lang="en-US" sz="2920" spc="-93">
                <a:solidFill>
                  <a:srgbClr val="082314"/>
                </a:solidFill>
                <a:latin typeface="Josefin Sans"/>
                <a:ea typeface="Josefin Sans"/>
                <a:cs typeface="Josefin Sans"/>
                <a:sym typeface="Josefin Sans"/>
              </a:rPr>
              <a:t>Kết quả:</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grpSp>
        <p:nvGrpSpPr>
          <p:cNvPr name="Group 2" id="2"/>
          <p:cNvGrpSpPr/>
          <p:nvPr/>
        </p:nvGrpSpPr>
        <p:grpSpPr>
          <a:xfrm rot="0">
            <a:off x="-175230" y="5404200"/>
            <a:ext cx="19637161" cy="10287000"/>
            <a:chOff x="0" y="0"/>
            <a:chExt cx="26182882" cy="13716000"/>
          </a:xfrm>
        </p:grpSpPr>
        <p:sp>
          <p:nvSpPr>
            <p:cNvPr name="Freeform 3" id="3"/>
            <p:cNvSpPr/>
            <p:nvPr/>
          </p:nvSpPr>
          <p:spPr>
            <a:xfrm flipH="false" flipV="false" rot="0">
              <a:off x="0" y="0"/>
              <a:ext cx="13733166" cy="13716000"/>
            </a:xfrm>
            <a:custGeom>
              <a:avLst/>
              <a:gdLst/>
              <a:ahLst/>
              <a:cxnLst/>
              <a:rect r="r" b="b" t="t" l="l"/>
              <a:pathLst>
                <a:path h="13716000" w="13733166">
                  <a:moveTo>
                    <a:pt x="0" y="0"/>
                  </a:moveTo>
                  <a:lnTo>
                    <a:pt x="13733166" y="0"/>
                  </a:lnTo>
                  <a:lnTo>
                    <a:pt x="13733166"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2449715" y="0"/>
              <a:ext cx="13733166" cy="13716000"/>
            </a:xfrm>
            <a:custGeom>
              <a:avLst/>
              <a:gdLst/>
              <a:ahLst/>
              <a:cxnLst/>
              <a:rect r="r" b="b" t="t" l="l"/>
              <a:pathLst>
                <a:path h="13716000" w="13733166">
                  <a:moveTo>
                    <a:pt x="0" y="0"/>
                  </a:moveTo>
                  <a:lnTo>
                    <a:pt x="13733167" y="0"/>
                  </a:lnTo>
                  <a:lnTo>
                    <a:pt x="13733167"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5" id="5"/>
          <p:cNvGrpSpPr/>
          <p:nvPr/>
        </p:nvGrpSpPr>
        <p:grpSpPr>
          <a:xfrm rot="0">
            <a:off x="-266411" y="5404200"/>
            <a:ext cx="18765082" cy="7568456"/>
            <a:chOff x="0" y="0"/>
            <a:chExt cx="4942244" cy="1993338"/>
          </a:xfrm>
        </p:grpSpPr>
        <p:sp>
          <p:nvSpPr>
            <p:cNvPr name="Freeform 6" id="6"/>
            <p:cNvSpPr/>
            <p:nvPr/>
          </p:nvSpPr>
          <p:spPr>
            <a:xfrm flipH="false" flipV="false" rot="0">
              <a:off x="0" y="0"/>
              <a:ext cx="4942244" cy="1993338"/>
            </a:xfrm>
            <a:custGeom>
              <a:avLst/>
              <a:gdLst/>
              <a:ahLst/>
              <a:cxnLst/>
              <a:rect r="r" b="b" t="t" l="l"/>
              <a:pathLst>
                <a:path h="1993338" w="4942244">
                  <a:moveTo>
                    <a:pt x="0" y="0"/>
                  </a:moveTo>
                  <a:lnTo>
                    <a:pt x="4942244" y="0"/>
                  </a:lnTo>
                  <a:lnTo>
                    <a:pt x="4942244" y="1993338"/>
                  </a:lnTo>
                  <a:lnTo>
                    <a:pt x="0" y="1993338"/>
                  </a:lnTo>
                  <a:close/>
                </a:path>
              </a:pathLst>
            </a:custGeom>
            <a:gradFill rotWithShape="true">
              <a:gsLst>
                <a:gs pos="0">
                  <a:srgbClr val="F9F4EA">
                    <a:alpha val="100000"/>
                  </a:srgbClr>
                </a:gs>
                <a:gs pos="100000">
                  <a:srgbClr val="F9F4EA">
                    <a:alpha val="0"/>
                  </a:srgbClr>
                </a:gs>
              </a:gsLst>
              <a:lin ang="5400000"/>
            </a:gradFill>
          </p:spPr>
        </p:sp>
        <p:sp>
          <p:nvSpPr>
            <p:cNvPr name="TextBox 7" id="7"/>
            <p:cNvSpPr txBox="true"/>
            <p:nvPr/>
          </p:nvSpPr>
          <p:spPr>
            <a:xfrm>
              <a:off x="0" y="-47625"/>
              <a:ext cx="4942244" cy="204096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4951687">
            <a:off x="83991" y="-425908"/>
            <a:ext cx="858036" cy="1252607"/>
          </a:xfrm>
          <a:custGeom>
            <a:avLst/>
            <a:gdLst/>
            <a:ahLst/>
            <a:cxnLst/>
            <a:rect r="r" b="b" t="t" l="l"/>
            <a:pathLst>
              <a:path h="1252607" w="858036">
                <a:moveTo>
                  <a:pt x="858036" y="0"/>
                </a:moveTo>
                <a:lnTo>
                  <a:pt x="0" y="0"/>
                </a:lnTo>
                <a:lnTo>
                  <a:pt x="0" y="1252607"/>
                </a:lnTo>
                <a:lnTo>
                  <a:pt x="858036" y="1252607"/>
                </a:lnTo>
                <a:lnTo>
                  <a:pt x="85803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77295" y="1103300"/>
            <a:ext cx="9466056" cy="3974234"/>
          </a:xfrm>
          <a:custGeom>
            <a:avLst/>
            <a:gdLst/>
            <a:ahLst/>
            <a:cxnLst/>
            <a:rect r="r" b="b" t="t" l="l"/>
            <a:pathLst>
              <a:path h="3974234" w="9466056">
                <a:moveTo>
                  <a:pt x="0" y="0"/>
                </a:moveTo>
                <a:lnTo>
                  <a:pt x="9466055" y="0"/>
                </a:lnTo>
                <a:lnTo>
                  <a:pt x="9466055" y="3974234"/>
                </a:lnTo>
                <a:lnTo>
                  <a:pt x="0" y="3974234"/>
                </a:lnTo>
                <a:lnTo>
                  <a:pt x="0" y="0"/>
                </a:lnTo>
                <a:close/>
              </a:path>
            </a:pathLst>
          </a:custGeom>
          <a:blipFill>
            <a:blip r:embed="rId6"/>
            <a:stretch>
              <a:fillRect l="-4018" t="0" r="-13419" b="0"/>
            </a:stretch>
          </a:blipFill>
        </p:spPr>
      </p:sp>
      <p:sp>
        <p:nvSpPr>
          <p:cNvPr name="Freeform 10" id="10"/>
          <p:cNvSpPr/>
          <p:nvPr/>
        </p:nvSpPr>
        <p:spPr>
          <a:xfrm flipH="false" flipV="false" rot="0">
            <a:off x="177295" y="5959869"/>
            <a:ext cx="8997556" cy="3099672"/>
          </a:xfrm>
          <a:custGeom>
            <a:avLst/>
            <a:gdLst/>
            <a:ahLst/>
            <a:cxnLst/>
            <a:rect r="r" b="b" t="t" l="l"/>
            <a:pathLst>
              <a:path h="3099672" w="8997556">
                <a:moveTo>
                  <a:pt x="0" y="0"/>
                </a:moveTo>
                <a:lnTo>
                  <a:pt x="8997555" y="0"/>
                </a:lnTo>
                <a:lnTo>
                  <a:pt x="8997555" y="3099673"/>
                </a:lnTo>
                <a:lnTo>
                  <a:pt x="0" y="3099673"/>
                </a:lnTo>
                <a:lnTo>
                  <a:pt x="0" y="0"/>
                </a:lnTo>
                <a:close/>
              </a:path>
            </a:pathLst>
          </a:custGeom>
          <a:blipFill>
            <a:blip r:embed="rId7"/>
            <a:stretch>
              <a:fillRect l="0" t="0" r="-584" b="0"/>
            </a:stretch>
          </a:blipFill>
        </p:spPr>
      </p:sp>
      <p:sp>
        <p:nvSpPr>
          <p:cNvPr name="TextBox 11" id="11"/>
          <p:cNvSpPr txBox="true"/>
          <p:nvPr/>
        </p:nvSpPr>
        <p:spPr>
          <a:xfrm rot="0">
            <a:off x="9847011" y="1028700"/>
            <a:ext cx="8302167" cy="8829675"/>
          </a:xfrm>
          <a:prstGeom prst="rect">
            <a:avLst/>
          </a:prstGeom>
        </p:spPr>
        <p:txBody>
          <a:bodyPr anchor="t" rtlCol="false" tIns="0" lIns="0" bIns="0" rIns="0">
            <a:spAutoFit/>
          </a:bodyPr>
          <a:lstStyle/>
          <a:p>
            <a:pPr algn="l" marL="0" indent="0" lvl="0">
              <a:lnSpc>
                <a:spcPts val="3879"/>
              </a:lnSpc>
              <a:spcBef>
                <a:spcPct val="0"/>
              </a:spcBef>
            </a:pPr>
            <a:r>
              <a:rPr lang="en-US" sz="3232" spc="-103">
                <a:solidFill>
                  <a:srgbClr val="082314"/>
                </a:solidFill>
                <a:latin typeface="Josefin Sans"/>
                <a:ea typeface="Josefin Sans"/>
                <a:cs typeface="Josefin Sans"/>
                <a:sym typeface="Josefin Sans"/>
              </a:rPr>
              <a:t>1.</a:t>
            </a:r>
            <a:r>
              <a:rPr lang="en-US" sz="3232" spc="-103" strike="noStrike" u="none">
                <a:solidFill>
                  <a:srgbClr val="082314"/>
                </a:solidFill>
                <a:latin typeface="Josefin Sans"/>
                <a:ea typeface="Josefin Sans"/>
                <a:cs typeface="Josefin Sans"/>
                <a:sym typeface="Josefin Sans"/>
              </a:rPr>
              <a:t> Chuẩn </a:t>
            </a:r>
            <a:r>
              <a:rPr lang="en-US" sz="3232" spc="-103" strike="noStrike" u="none">
                <a:solidFill>
                  <a:srgbClr val="082314"/>
                </a:solidFill>
                <a:latin typeface="Josefin Sans"/>
                <a:ea typeface="Josefin Sans"/>
                <a:cs typeface="Josefin Sans"/>
                <a:sym typeface="Josefin Sans"/>
              </a:rPr>
              <a:t>bị:</a:t>
            </a:r>
          </a:p>
          <a:p>
            <a:pPr algn="l" marL="0" indent="0" lvl="0">
              <a:lnSpc>
                <a:spcPts val="3879"/>
              </a:lnSpc>
              <a:spcBef>
                <a:spcPct val="0"/>
              </a:spcBef>
            </a:pPr>
            <a:r>
              <a:rPr lang="en-US" sz="3232" spc="-103" strike="noStrike" u="none">
                <a:solidFill>
                  <a:srgbClr val="082314"/>
                </a:solidFill>
                <a:latin typeface="Josefin Sans"/>
                <a:ea typeface="Josefin Sans"/>
                <a:cs typeface="Josefin Sans"/>
                <a:sym typeface="Josefin Sans"/>
              </a:rPr>
              <a:t>-</a:t>
            </a:r>
            <a:r>
              <a:rPr lang="en-US" sz="3232" spc="-103" strike="noStrike" u="none">
                <a:solidFill>
                  <a:srgbClr val="082314"/>
                </a:solidFill>
                <a:latin typeface="Josefin Sans"/>
                <a:ea typeface="Josefin Sans"/>
                <a:cs typeface="Josefin Sans"/>
                <a:sym typeface="Josefin Sans"/>
              </a:rPr>
              <a:t>Import LabelE</a:t>
            </a:r>
            <a:r>
              <a:rPr lang="en-US" sz="3232" spc="-103" strike="noStrike" u="none">
                <a:solidFill>
                  <a:srgbClr val="082314"/>
                </a:solidFill>
                <a:latin typeface="Josefin Sans"/>
                <a:ea typeface="Josefin Sans"/>
                <a:cs typeface="Josefin Sans"/>
                <a:sym typeface="Josefin Sans"/>
              </a:rPr>
              <a:t>n</a:t>
            </a:r>
            <a:r>
              <a:rPr lang="en-US" sz="3232" spc="-103" strike="noStrike" u="none">
                <a:solidFill>
                  <a:srgbClr val="082314"/>
                </a:solidFill>
                <a:latin typeface="Josefin Sans"/>
                <a:ea typeface="Josefin Sans"/>
                <a:cs typeface="Josefin Sans"/>
                <a:sym typeface="Josefin Sans"/>
              </a:rPr>
              <a:t>coder (</a:t>
            </a:r>
            <a:r>
              <a:rPr lang="en-US" sz="3232" spc="-103" strike="noStrike" u="none">
                <a:solidFill>
                  <a:srgbClr val="082314"/>
                </a:solidFill>
                <a:latin typeface="Josefin Sans"/>
                <a:ea typeface="Josefin Sans"/>
                <a:cs typeface="Josefin Sans"/>
                <a:sym typeface="Josefin Sans"/>
              </a:rPr>
              <a:t>từ scikit</a:t>
            </a:r>
            <a:r>
              <a:rPr lang="en-US" sz="3232" spc="-103" strike="noStrike" u="none">
                <a:solidFill>
                  <a:srgbClr val="082314"/>
                </a:solidFill>
                <a:latin typeface="Josefin Sans"/>
                <a:ea typeface="Josefin Sans"/>
                <a:cs typeface="Josefin Sans"/>
                <a:sym typeface="Josefin Sans"/>
              </a:rPr>
              <a:t>-le</a:t>
            </a:r>
            <a:r>
              <a:rPr lang="en-US" sz="3232" spc="-103" strike="noStrike" u="none">
                <a:solidFill>
                  <a:srgbClr val="082314"/>
                </a:solidFill>
                <a:latin typeface="Josefin Sans"/>
                <a:ea typeface="Josefin Sans"/>
                <a:cs typeface="Josefin Sans"/>
                <a:sym typeface="Josefin Sans"/>
              </a:rPr>
              <a:t>arn</a:t>
            </a:r>
            <a:r>
              <a:rPr lang="en-US" sz="3232" spc="-103" strike="noStrike" u="none">
                <a:solidFill>
                  <a:srgbClr val="082314"/>
                </a:solidFill>
                <a:latin typeface="Josefin Sans"/>
                <a:ea typeface="Josefin Sans"/>
                <a:cs typeface="Josefin Sans"/>
                <a:sym typeface="Josefin Sans"/>
              </a:rPr>
              <a:t>).</a:t>
            </a:r>
          </a:p>
          <a:p>
            <a:pPr algn="l" marL="0" indent="0" lvl="0">
              <a:lnSpc>
                <a:spcPts val="3879"/>
              </a:lnSpc>
              <a:spcBef>
                <a:spcPct val="0"/>
              </a:spcBef>
            </a:pPr>
            <a:r>
              <a:rPr lang="en-US" sz="3232" spc="-103" strike="noStrike" u="none">
                <a:solidFill>
                  <a:srgbClr val="082314"/>
                </a:solidFill>
                <a:latin typeface="Josefin Sans"/>
                <a:ea typeface="Josefin Sans"/>
                <a:cs typeface="Josefin Sans"/>
                <a:sym typeface="Josefin Sans"/>
              </a:rPr>
              <a:t>-</a:t>
            </a:r>
            <a:r>
              <a:rPr lang="en-US" sz="3232" spc="-103" strike="noStrike" u="none">
                <a:solidFill>
                  <a:srgbClr val="082314"/>
                </a:solidFill>
                <a:latin typeface="Josefin Sans"/>
                <a:ea typeface="Josefin Sans"/>
                <a:cs typeface="Josefin Sans"/>
                <a:sym typeface="Josefin Sans"/>
              </a:rPr>
              <a:t>Cô</a:t>
            </a:r>
            <a:r>
              <a:rPr lang="en-US" sz="3232" spc="-103" strike="noStrike" u="none">
                <a:solidFill>
                  <a:srgbClr val="082314"/>
                </a:solidFill>
                <a:latin typeface="Josefin Sans"/>
                <a:ea typeface="Josefin Sans"/>
                <a:cs typeface="Josefin Sans"/>
                <a:sym typeface="Josefin Sans"/>
              </a:rPr>
              <a:t>ng c</a:t>
            </a:r>
            <a:r>
              <a:rPr lang="en-US" sz="3232" spc="-103" strike="noStrike" u="none">
                <a:solidFill>
                  <a:srgbClr val="082314"/>
                </a:solidFill>
                <a:latin typeface="Josefin Sans"/>
                <a:ea typeface="Josefin Sans"/>
                <a:cs typeface="Josefin Sans"/>
                <a:sym typeface="Josefin Sans"/>
              </a:rPr>
              <a:t>ụ</a:t>
            </a:r>
            <a:r>
              <a:rPr lang="en-US" sz="3232" spc="-103" strike="noStrike" u="none">
                <a:solidFill>
                  <a:srgbClr val="082314"/>
                </a:solidFill>
                <a:latin typeface="Josefin Sans"/>
                <a:ea typeface="Josefin Sans"/>
                <a:cs typeface="Josefin Sans"/>
                <a:sym typeface="Josefin Sans"/>
              </a:rPr>
              <a:t> chuyển đổi giá trị c</a:t>
            </a:r>
            <a:r>
              <a:rPr lang="en-US" sz="3232" spc="-103" strike="noStrike" u="none">
                <a:solidFill>
                  <a:srgbClr val="082314"/>
                </a:solidFill>
                <a:latin typeface="Josefin Sans"/>
                <a:ea typeface="Josefin Sans"/>
                <a:cs typeface="Josefin Sans"/>
                <a:sym typeface="Josefin Sans"/>
              </a:rPr>
              <a:t>huỗi</a:t>
            </a:r>
            <a:r>
              <a:rPr lang="en-US" sz="3232" spc="-103" strike="noStrike" u="none">
                <a:solidFill>
                  <a:srgbClr val="082314"/>
                </a:solidFill>
                <a:latin typeface="Josefin Sans"/>
                <a:ea typeface="Josefin Sans"/>
                <a:cs typeface="Josefin Sans"/>
                <a:sym typeface="Josefin Sans"/>
              </a:rPr>
              <a:t> th</a:t>
            </a:r>
            <a:r>
              <a:rPr lang="en-US" sz="3232" spc="-103" strike="noStrike" u="none">
                <a:solidFill>
                  <a:srgbClr val="082314"/>
                </a:solidFill>
                <a:latin typeface="Josefin Sans"/>
                <a:ea typeface="Josefin Sans"/>
                <a:cs typeface="Josefin Sans"/>
                <a:sym typeface="Josefin Sans"/>
              </a:rPr>
              <a:t>à</a:t>
            </a:r>
            <a:r>
              <a:rPr lang="en-US" sz="3232" spc="-103" strike="noStrike" u="none">
                <a:solidFill>
                  <a:srgbClr val="082314"/>
                </a:solidFill>
                <a:latin typeface="Josefin Sans"/>
                <a:ea typeface="Josefin Sans"/>
                <a:cs typeface="Josefin Sans"/>
                <a:sym typeface="Josefin Sans"/>
              </a:rPr>
              <a:t>n</a:t>
            </a:r>
            <a:r>
              <a:rPr lang="en-US" sz="3232" spc="-103" strike="noStrike" u="none">
                <a:solidFill>
                  <a:srgbClr val="082314"/>
                </a:solidFill>
                <a:latin typeface="Josefin Sans"/>
                <a:ea typeface="Josefin Sans"/>
                <a:cs typeface="Josefin Sans"/>
                <a:sym typeface="Josefin Sans"/>
              </a:rPr>
              <a:t>h</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số</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nguyên.</a:t>
            </a:r>
          </a:p>
          <a:p>
            <a:pPr algn="l" marL="0" indent="0" lvl="0">
              <a:lnSpc>
                <a:spcPts val="3879"/>
              </a:lnSpc>
              <a:spcBef>
                <a:spcPct val="0"/>
              </a:spcBef>
            </a:pPr>
            <a:r>
              <a:rPr lang="en-US" sz="3232" spc="-103" strike="noStrike" u="none">
                <a:solidFill>
                  <a:srgbClr val="082314"/>
                </a:solidFill>
                <a:latin typeface="Josefin Sans"/>
                <a:ea typeface="Josefin Sans"/>
                <a:cs typeface="Josefin Sans"/>
                <a:sym typeface="Josefin Sans"/>
              </a:rPr>
              <a:t>2</a:t>
            </a:r>
            <a:r>
              <a:rPr lang="en-US" sz="3232" spc="-103" strike="noStrike" u="none">
                <a:solidFill>
                  <a:srgbClr val="082314"/>
                </a:solidFill>
                <a:latin typeface="Josefin Sans"/>
                <a:ea typeface="Josefin Sans"/>
                <a:cs typeface="Josefin Sans"/>
                <a:sym typeface="Josefin Sans"/>
              </a:rPr>
              <a:t>.</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Ti</a:t>
            </a:r>
            <a:r>
              <a:rPr lang="en-US" sz="3232" spc="-103" strike="noStrike" u="none">
                <a:solidFill>
                  <a:srgbClr val="082314"/>
                </a:solidFill>
                <a:latin typeface="Josefin Sans"/>
                <a:ea typeface="Josefin Sans"/>
                <a:cs typeface="Josefin Sans"/>
                <a:sym typeface="Josefin Sans"/>
              </a:rPr>
              <a:t>ề</a:t>
            </a:r>
            <a:r>
              <a:rPr lang="en-US" sz="3232" spc="-103" strike="noStrike" u="none">
                <a:solidFill>
                  <a:srgbClr val="082314"/>
                </a:solidFill>
                <a:latin typeface="Josefin Sans"/>
                <a:ea typeface="Josefin Sans"/>
                <a:cs typeface="Josefin Sans"/>
                <a:sym typeface="Josefin Sans"/>
              </a:rPr>
              <a:t>n</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xử</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lý </a:t>
            </a:r>
          </a:p>
          <a:p>
            <a:pPr algn="l" marL="0" indent="0" lvl="0">
              <a:lnSpc>
                <a:spcPts val="3879"/>
              </a:lnSpc>
              <a:spcBef>
                <a:spcPct val="0"/>
              </a:spcBef>
            </a:pPr>
            <a:r>
              <a:rPr lang="en-US" sz="3232" spc="-103" strike="noStrike" u="none">
                <a:solidFill>
                  <a:srgbClr val="082314"/>
                </a:solidFill>
                <a:latin typeface="Josefin Sans"/>
                <a:ea typeface="Josefin Sans"/>
                <a:cs typeface="Josefin Sans"/>
                <a:sym typeface="Josefin Sans"/>
              </a:rPr>
              <a:t>Làm sạch dữ liệu: </a:t>
            </a:r>
          </a:p>
          <a:p>
            <a:pPr algn="l" marL="0" indent="0" lvl="0">
              <a:lnSpc>
                <a:spcPts val="3879"/>
              </a:lnSpc>
              <a:spcBef>
                <a:spcPct val="0"/>
              </a:spcBef>
            </a:pPr>
            <a:r>
              <a:rPr lang="en-US" sz="3232" spc="-103" strike="noStrike" u="none">
                <a:solidFill>
                  <a:srgbClr val="082314"/>
                </a:solidFill>
                <a:latin typeface="Josefin Sans"/>
                <a:ea typeface="Josefin Sans"/>
                <a:cs typeface="Josefin Sans"/>
                <a:sym typeface="Josefin Sans"/>
              </a:rPr>
              <a:t>-</a:t>
            </a:r>
            <a:r>
              <a:rPr lang="en-US" sz="3232" spc="-103" strike="noStrike" u="none">
                <a:solidFill>
                  <a:srgbClr val="082314"/>
                </a:solidFill>
                <a:latin typeface="Josefin Sans"/>
                <a:ea typeface="Josefin Sans"/>
                <a:cs typeface="Josefin Sans"/>
                <a:sym typeface="Josefin Sans"/>
              </a:rPr>
              <a:t>C</a:t>
            </a:r>
            <a:r>
              <a:rPr lang="en-US" sz="3232" spc="-103" strike="noStrike" u="none">
                <a:solidFill>
                  <a:srgbClr val="082314"/>
                </a:solidFill>
                <a:latin typeface="Josefin Sans"/>
                <a:ea typeface="Josefin Sans"/>
                <a:cs typeface="Josefin Sans"/>
                <a:sym typeface="Josefin Sans"/>
              </a:rPr>
              <a:t>hu</a:t>
            </a:r>
            <a:r>
              <a:rPr lang="en-US" sz="3232" spc="-103" strike="noStrike" u="none">
                <a:solidFill>
                  <a:srgbClr val="082314"/>
                </a:solidFill>
                <a:latin typeface="Josefin Sans"/>
                <a:ea typeface="Josefin Sans"/>
                <a:cs typeface="Josefin Sans"/>
                <a:sym typeface="Josefin Sans"/>
              </a:rPr>
              <a:t>yể</a:t>
            </a:r>
            <a:r>
              <a:rPr lang="en-US" sz="3232" spc="-103" strike="noStrike" u="none">
                <a:solidFill>
                  <a:srgbClr val="082314"/>
                </a:solidFill>
                <a:latin typeface="Josefin Sans"/>
                <a:ea typeface="Josefin Sans"/>
                <a:cs typeface="Josefin Sans"/>
                <a:sym typeface="Josefin Sans"/>
              </a:rPr>
              <a:t>n</a:t>
            </a:r>
            <a:r>
              <a:rPr lang="en-US" sz="3232" spc="-103" strike="noStrike" u="none">
                <a:solidFill>
                  <a:srgbClr val="082314"/>
                </a:solidFill>
                <a:latin typeface="Josefin Sans"/>
                <a:ea typeface="Josefin Sans"/>
                <a:cs typeface="Josefin Sans"/>
                <a:sym typeface="Josefin Sans"/>
              </a:rPr>
              <a:t> kiể</a:t>
            </a:r>
            <a:r>
              <a:rPr lang="en-US" sz="3232" spc="-103" strike="noStrike" u="none">
                <a:solidFill>
                  <a:srgbClr val="082314"/>
                </a:solidFill>
                <a:latin typeface="Josefin Sans"/>
                <a:ea typeface="Josefin Sans"/>
                <a:cs typeface="Josefin Sans"/>
                <a:sym typeface="Josefin Sans"/>
              </a:rPr>
              <a:t>u t</a:t>
            </a:r>
            <a:r>
              <a:rPr lang="en-US" sz="3232" spc="-103" strike="noStrike" u="none">
                <a:solidFill>
                  <a:srgbClr val="082314"/>
                </a:solidFill>
                <a:latin typeface="Josefin Sans"/>
                <a:ea typeface="Josefin Sans"/>
                <a:cs typeface="Josefin Sans"/>
                <a:sym typeface="Josefin Sans"/>
              </a:rPr>
              <a:t>hà</a:t>
            </a:r>
            <a:r>
              <a:rPr lang="en-US" sz="3232" spc="-103" strike="noStrike" u="none">
                <a:solidFill>
                  <a:srgbClr val="082314"/>
                </a:solidFill>
                <a:latin typeface="Josefin Sans"/>
                <a:ea typeface="Josefin Sans"/>
                <a:cs typeface="Josefin Sans"/>
                <a:sym typeface="Josefin Sans"/>
              </a:rPr>
              <a:t>nh </a:t>
            </a:r>
            <a:r>
              <a:rPr lang="en-US" sz="3232" spc="-103" strike="noStrike" u="none">
                <a:solidFill>
                  <a:srgbClr val="082314"/>
                </a:solidFill>
                <a:latin typeface="Josefin Sans"/>
                <a:ea typeface="Josefin Sans"/>
                <a:cs typeface="Josefin Sans"/>
                <a:sym typeface="Josefin Sans"/>
              </a:rPr>
              <a:t>chuỗi</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(.a</a:t>
            </a:r>
            <a:r>
              <a:rPr lang="en-US" sz="3232" spc="-103" strike="noStrike" u="none">
                <a:solidFill>
                  <a:srgbClr val="082314"/>
                </a:solidFill>
                <a:latin typeface="Josefin Sans"/>
                <a:ea typeface="Josefin Sans"/>
                <a:cs typeface="Josefin Sans"/>
                <a:sym typeface="Josefin Sans"/>
              </a:rPr>
              <a:t>stype(str)) và xóa kho</a:t>
            </a:r>
            <a:r>
              <a:rPr lang="en-US" sz="3232" spc="-103" strike="noStrike" u="none">
                <a:solidFill>
                  <a:srgbClr val="082314"/>
                </a:solidFill>
                <a:latin typeface="Josefin Sans"/>
                <a:ea typeface="Josefin Sans"/>
                <a:cs typeface="Josefin Sans"/>
                <a:sym typeface="Josefin Sans"/>
              </a:rPr>
              <a:t>ả</a:t>
            </a:r>
            <a:r>
              <a:rPr lang="en-US" sz="3232" spc="-103" strike="noStrike" u="none">
                <a:solidFill>
                  <a:srgbClr val="082314"/>
                </a:solidFill>
                <a:latin typeface="Josefin Sans"/>
                <a:ea typeface="Josefin Sans"/>
                <a:cs typeface="Josefin Sans"/>
                <a:sym typeface="Josefin Sans"/>
              </a:rPr>
              <a:t>ng </a:t>
            </a:r>
            <a:r>
              <a:rPr lang="en-US" sz="3232" spc="-103" strike="noStrike" u="none">
                <a:solidFill>
                  <a:srgbClr val="082314"/>
                </a:solidFill>
                <a:latin typeface="Josefin Sans"/>
                <a:ea typeface="Josefin Sans"/>
                <a:cs typeface="Josefin Sans"/>
                <a:sym typeface="Josefin Sans"/>
              </a:rPr>
              <a:t>trắ</a:t>
            </a:r>
            <a:r>
              <a:rPr lang="en-US" sz="3232" spc="-103" strike="noStrike" u="none">
                <a:solidFill>
                  <a:srgbClr val="082314"/>
                </a:solidFill>
                <a:latin typeface="Josefin Sans"/>
                <a:ea typeface="Josefin Sans"/>
                <a:cs typeface="Josefin Sans"/>
                <a:sym typeface="Josefin Sans"/>
              </a:rPr>
              <a:t>ng </a:t>
            </a:r>
            <a:r>
              <a:rPr lang="en-US" sz="3232" spc="-103" strike="noStrike" u="none">
                <a:solidFill>
                  <a:srgbClr val="082314"/>
                </a:solidFill>
                <a:latin typeface="Josefin Sans"/>
                <a:ea typeface="Josefin Sans"/>
                <a:cs typeface="Josefin Sans"/>
                <a:sym typeface="Josefin Sans"/>
              </a:rPr>
              <a:t>(</a:t>
            </a:r>
            <a:r>
              <a:rPr lang="en-US" sz="3232" spc="-103" strike="noStrike" u="none">
                <a:solidFill>
                  <a:srgbClr val="082314"/>
                </a:solidFill>
                <a:latin typeface="Josefin Sans"/>
                <a:ea typeface="Josefin Sans"/>
                <a:cs typeface="Josefin Sans"/>
                <a:sym typeface="Josefin Sans"/>
              </a:rPr>
              <a:t>.</a:t>
            </a:r>
            <a:r>
              <a:rPr lang="en-US" sz="3232" spc="-103" strike="noStrike" u="none">
                <a:solidFill>
                  <a:srgbClr val="082314"/>
                </a:solidFill>
                <a:latin typeface="Josefin Sans"/>
                <a:ea typeface="Josefin Sans"/>
                <a:cs typeface="Josefin Sans"/>
                <a:sym typeface="Josefin Sans"/>
              </a:rPr>
              <a:t>str.stri</a:t>
            </a:r>
            <a:r>
              <a:rPr lang="en-US" sz="3232" spc="-103" strike="noStrike" u="none">
                <a:solidFill>
                  <a:srgbClr val="082314"/>
                </a:solidFill>
                <a:latin typeface="Josefin Sans"/>
                <a:ea typeface="Josefin Sans"/>
                <a:cs typeface="Josefin Sans"/>
                <a:sym typeface="Josefin Sans"/>
              </a:rPr>
              <a:t>p()</a:t>
            </a:r>
            <a:r>
              <a:rPr lang="en-US" sz="3232" spc="-103" strike="noStrike" u="none">
                <a:solidFill>
                  <a:srgbClr val="082314"/>
                </a:solidFill>
                <a:latin typeface="Josefin Sans"/>
                <a:ea typeface="Josefin Sans"/>
                <a:cs typeface="Josefin Sans"/>
                <a:sym typeface="Josefin Sans"/>
              </a:rPr>
              <a:t>).</a:t>
            </a:r>
          </a:p>
          <a:p>
            <a:pPr algn="l" marL="0" indent="0" lvl="0">
              <a:lnSpc>
                <a:spcPts val="3879"/>
              </a:lnSpc>
              <a:spcBef>
                <a:spcPct val="0"/>
              </a:spcBef>
            </a:pPr>
            <a:r>
              <a:rPr lang="en-US" sz="3232" spc="-103" strike="noStrike" u="none">
                <a:solidFill>
                  <a:srgbClr val="082314"/>
                </a:solidFill>
                <a:latin typeface="Josefin Sans"/>
                <a:ea typeface="Josefin Sans"/>
                <a:cs typeface="Josefin Sans"/>
                <a:sym typeface="Josefin Sans"/>
              </a:rPr>
              <a:t>-</a:t>
            </a:r>
            <a:r>
              <a:rPr lang="en-US" sz="3232" spc="-103" strike="noStrike" u="none">
                <a:solidFill>
                  <a:srgbClr val="082314"/>
                </a:solidFill>
                <a:latin typeface="Josefin Sans"/>
                <a:ea typeface="Josefin Sans"/>
                <a:cs typeface="Josefin Sans"/>
                <a:sym typeface="Josefin Sans"/>
              </a:rPr>
              <a:t>Đảm</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bảo</a:t>
            </a:r>
            <a:r>
              <a:rPr lang="en-US" sz="3232" spc="-103" strike="noStrike" u="none">
                <a:solidFill>
                  <a:srgbClr val="082314"/>
                </a:solidFill>
                <a:latin typeface="Josefin Sans"/>
                <a:ea typeface="Josefin Sans"/>
                <a:cs typeface="Josefin Sans"/>
                <a:sym typeface="Josefin Sans"/>
              </a:rPr>
              <a:t> tính </a:t>
            </a:r>
            <a:r>
              <a:rPr lang="en-US" sz="3232" spc="-103" strike="noStrike" u="none">
                <a:solidFill>
                  <a:srgbClr val="082314"/>
                </a:solidFill>
                <a:latin typeface="Josefin Sans"/>
                <a:ea typeface="Josefin Sans"/>
                <a:cs typeface="Josefin Sans"/>
                <a:sym typeface="Josefin Sans"/>
              </a:rPr>
              <a:t>nhấ</a:t>
            </a:r>
            <a:r>
              <a:rPr lang="en-US" sz="3232" spc="-103" strike="noStrike" u="none">
                <a:solidFill>
                  <a:srgbClr val="082314"/>
                </a:solidFill>
                <a:latin typeface="Josefin Sans"/>
                <a:ea typeface="Josefin Sans"/>
                <a:cs typeface="Josefin Sans"/>
                <a:sym typeface="Josefin Sans"/>
              </a:rPr>
              <a:t>t </a:t>
            </a:r>
            <a:r>
              <a:rPr lang="en-US" sz="3232" spc="-103" strike="noStrike" u="none">
                <a:solidFill>
                  <a:srgbClr val="082314"/>
                </a:solidFill>
                <a:latin typeface="Josefin Sans"/>
                <a:ea typeface="Josefin Sans"/>
                <a:cs typeface="Josefin Sans"/>
                <a:sym typeface="Josefin Sans"/>
              </a:rPr>
              <a:t>quá</a:t>
            </a:r>
            <a:r>
              <a:rPr lang="en-US" sz="3232" spc="-103" strike="noStrike" u="none">
                <a:solidFill>
                  <a:srgbClr val="082314"/>
                </a:solidFill>
                <a:latin typeface="Josefin Sans"/>
                <a:ea typeface="Josefin Sans"/>
                <a:cs typeface="Josefin Sans"/>
                <a:sym typeface="Josefin Sans"/>
              </a:rPr>
              <a:t>n </a:t>
            </a:r>
            <a:r>
              <a:rPr lang="en-US" sz="3232" spc="-103" strike="noStrike" u="none">
                <a:solidFill>
                  <a:srgbClr val="082314"/>
                </a:solidFill>
                <a:latin typeface="Josefin Sans"/>
                <a:ea typeface="Josefin Sans"/>
                <a:cs typeface="Josefin Sans"/>
                <a:sym typeface="Josefin Sans"/>
              </a:rPr>
              <a:t>củ</a:t>
            </a:r>
            <a:r>
              <a:rPr lang="en-US" sz="3232" spc="-103" strike="noStrike" u="none">
                <a:solidFill>
                  <a:srgbClr val="082314"/>
                </a:solidFill>
                <a:latin typeface="Josefin Sans"/>
                <a:ea typeface="Josefin Sans"/>
                <a:cs typeface="Josefin Sans"/>
                <a:sym typeface="Josefin Sans"/>
              </a:rPr>
              <a:t>a dữ liệu </a:t>
            </a:r>
            <a:r>
              <a:rPr lang="en-US" sz="3232" spc="-103" strike="noStrike" u="none">
                <a:solidFill>
                  <a:srgbClr val="082314"/>
                </a:solidFill>
                <a:latin typeface="Josefin Sans"/>
                <a:ea typeface="Josefin Sans"/>
                <a:cs typeface="Josefin Sans"/>
                <a:sym typeface="Josefin Sans"/>
              </a:rPr>
              <a:t>trướ</a:t>
            </a:r>
            <a:r>
              <a:rPr lang="en-US" sz="3232" spc="-103" strike="noStrike" u="none">
                <a:solidFill>
                  <a:srgbClr val="082314"/>
                </a:solidFill>
                <a:latin typeface="Josefin Sans"/>
                <a:ea typeface="Josefin Sans"/>
                <a:cs typeface="Josefin Sans"/>
                <a:sym typeface="Josefin Sans"/>
              </a:rPr>
              <a:t>c kh</a:t>
            </a:r>
            <a:r>
              <a:rPr lang="en-US" sz="3232" spc="-103" strike="noStrike" u="none">
                <a:solidFill>
                  <a:srgbClr val="082314"/>
                </a:solidFill>
                <a:latin typeface="Josefin Sans"/>
                <a:ea typeface="Josefin Sans"/>
                <a:cs typeface="Josefin Sans"/>
                <a:sym typeface="Josefin Sans"/>
              </a:rPr>
              <a:t>i </a:t>
            </a:r>
            <a:r>
              <a:rPr lang="en-US" sz="3232" spc="-103" strike="noStrike" u="none">
                <a:solidFill>
                  <a:srgbClr val="082314"/>
                </a:solidFill>
                <a:latin typeface="Josefin Sans"/>
                <a:ea typeface="Josefin Sans"/>
                <a:cs typeface="Josefin Sans"/>
                <a:sym typeface="Josefin Sans"/>
              </a:rPr>
              <a:t>m</a:t>
            </a:r>
            <a:r>
              <a:rPr lang="en-US" sz="3232" spc="-103" strike="noStrike" u="none">
                <a:solidFill>
                  <a:srgbClr val="082314"/>
                </a:solidFill>
                <a:latin typeface="Josefin Sans"/>
                <a:ea typeface="Josefin Sans"/>
                <a:cs typeface="Josefin Sans"/>
                <a:sym typeface="Josefin Sans"/>
              </a:rPr>
              <a:t>ã</a:t>
            </a:r>
            <a:r>
              <a:rPr lang="en-US" sz="3232" spc="-103" strike="noStrike" u="none">
                <a:solidFill>
                  <a:srgbClr val="082314"/>
                </a:solidFill>
                <a:latin typeface="Josefin Sans"/>
                <a:ea typeface="Josefin Sans"/>
                <a:cs typeface="Josefin Sans"/>
                <a:sym typeface="Josefin Sans"/>
              </a:rPr>
              <a:t> hóa (ví dụ: </a:t>
            </a:r>
            <a:r>
              <a:rPr lang="en-US" sz="3232" spc="-103" strike="noStrike" u="none">
                <a:solidFill>
                  <a:srgbClr val="082314"/>
                </a:solidFill>
                <a:latin typeface="Josefin Sans"/>
                <a:ea typeface="Josefin Sans"/>
                <a:cs typeface="Josefin Sans"/>
                <a:sym typeface="Josefin Sans"/>
              </a:rPr>
              <a:t>"yes"</a:t>
            </a:r>
            <a:r>
              <a:rPr lang="en-US" sz="3232" spc="-103" strike="noStrike" u="none">
                <a:solidFill>
                  <a:srgbClr val="082314"/>
                </a:solidFill>
                <a:latin typeface="Josefin Sans"/>
                <a:ea typeface="Josefin Sans"/>
                <a:cs typeface="Josefin Sans"/>
                <a:sym typeface="Josefin Sans"/>
              </a:rPr>
              <a:t> và "yes ")</a:t>
            </a:r>
            <a:r>
              <a:rPr lang="en-US" sz="3232" spc="-103" strike="noStrike" u="none">
                <a:solidFill>
                  <a:srgbClr val="082314"/>
                </a:solidFill>
                <a:latin typeface="Josefin Sans"/>
                <a:ea typeface="Josefin Sans"/>
                <a:cs typeface="Josefin Sans"/>
                <a:sym typeface="Josefin Sans"/>
              </a:rPr>
              <a:t>.</a:t>
            </a:r>
          </a:p>
          <a:p>
            <a:pPr algn="l" marL="0" indent="0" lvl="0">
              <a:lnSpc>
                <a:spcPts val="3879"/>
              </a:lnSpc>
              <a:spcBef>
                <a:spcPct val="0"/>
              </a:spcBef>
            </a:pPr>
            <a:r>
              <a:rPr lang="en-US" sz="3232" spc="-103" strike="noStrike" u="none">
                <a:solidFill>
                  <a:srgbClr val="082314"/>
                </a:solidFill>
                <a:latin typeface="Josefin Sans"/>
                <a:ea typeface="Josefin Sans"/>
                <a:cs typeface="Josefin Sans"/>
                <a:sym typeface="Josefin Sans"/>
              </a:rPr>
              <a:t>3</a:t>
            </a:r>
            <a:r>
              <a:rPr lang="en-US" sz="3232" spc="-103" strike="noStrike" u="none">
                <a:solidFill>
                  <a:srgbClr val="082314"/>
                </a:solidFill>
                <a:latin typeface="Josefin Sans"/>
                <a:ea typeface="Josefin Sans"/>
                <a:cs typeface="Josefin Sans"/>
                <a:sym typeface="Josefin Sans"/>
              </a:rPr>
              <a:t>.</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Mã</a:t>
            </a:r>
            <a:r>
              <a:rPr lang="en-US" sz="3232" spc="-103" strike="noStrike" u="none">
                <a:solidFill>
                  <a:srgbClr val="082314"/>
                </a:solidFill>
                <a:latin typeface="Josefin Sans"/>
                <a:ea typeface="Josefin Sans"/>
                <a:cs typeface="Josefin Sans"/>
                <a:sym typeface="Josefin Sans"/>
              </a:rPr>
              <a:t> hóa</a:t>
            </a:r>
          </a:p>
          <a:p>
            <a:pPr algn="l" marL="0" indent="0" lvl="0">
              <a:lnSpc>
                <a:spcPts val="3879"/>
              </a:lnSpc>
              <a:spcBef>
                <a:spcPct val="0"/>
              </a:spcBef>
            </a:pPr>
            <a:r>
              <a:rPr lang="en-US" sz="3232" spc="-103" strike="noStrike" u="none">
                <a:solidFill>
                  <a:srgbClr val="082314"/>
                </a:solidFill>
                <a:latin typeface="Josefin Sans"/>
                <a:ea typeface="Josefin Sans"/>
                <a:cs typeface="Josefin Sans"/>
                <a:sym typeface="Josefin Sans"/>
              </a:rPr>
              <a:t>-</a:t>
            </a:r>
            <a:r>
              <a:rPr lang="en-US" sz="3232" spc="-103" strike="noStrike" u="none">
                <a:solidFill>
                  <a:srgbClr val="082314"/>
                </a:solidFill>
                <a:latin typeface="Josefin Sans"/>
                <a:ea typeface="Josefin Sans"/>
                <a:cs typeface="Josefin Sans"/>
                <a:sym typeface="Josefin Sans"/>
              </a:rPr>
              <a:t>Áp</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dụn</a:t>
            </a:r>
            <a:r>
              <a:rPr lang="en-US" sz="3232" spc="-103" strike="noStrike" u="none">
                <a:solidFill>
                  <a:srgbClr val="082314"/>
                </a:solidFill>
                <a:latin typeface="Josefin Sans"/>
                <a:ea typeface="Josefin Sans"/>
                <a:cs typeface="Josefin Sans"/>
                <a:sym typeface="Josefin Sans"/>
              </a:rPr>
              <a:t>g le.fit_tr</a:t>
            </a:r>
            <a:r>
              <a:rPr lang="en-US" sz="3232" spc="-103" strike="noStrike" u="none">
                <a:solidFill>
                  <a:srgbClr val="082314"/>
                </a:solidFill>
                <a:latin typeface="Josefin Sans"/>
                <a:ea typeface="Josefin Sans"/>
                <a:cs typeface="Josefin Sans"/>
                <a:sym typeface="Josefin Sans"/>
              </a:rPr>
              <a:t>ansform()</a:t>
            </a:r>
            <a:r>
              <a:rPr lang="en-US" sz="3232" spc="-103" strike="noStrike" u="none">
                <a:solidFill>
                  <a:srgbClr val="082314"/>
                </a:solidFill>
                <a:latin typeface="Josefin Sans"/>
                <a:ea typeface="Josefin Sans"/>
                <a:cs typeface="Josefin Sans"/>
                <a:sym typeface="Josefin Sans"/>
              </a:rPr>
              <a:t> cho </a:t>
            </a:r>
            <a:r>
              <a:rPr lang="en-US" sz="3232" spc="-103" strike="noStrike" u="none">
                <a:solidFill>
                  <a:srgbClr val="082314"/>
                </a:solidFill>
                <a:latin typeface="Josefin Sans"/>
                <a:ea typeface="Josefin Sans"/>
                <a:cs typeface="Josefin Sans"/>
                <a:sym typeface="Josefin Sans"/>
              </a:rPr>
              <a:t>các</a:t>
            </a:r>
            <a:r>
              <a:rPr lang="en-US" sz="3232" spc="-103" strike="noStrike" u="none">
                <a:solidFill>
                  <a:srgbClr val="082314"/>
                </a:solidFill>
                <a:latin typeface="Josefin Sans"/>
                <a:ea typeface="Josefin Sans"/>
                <a:cs typeface="Josefin Sans"/>
                <a:sym typeface="Josefin Sans"/>
              </a:rPr>
              <a:t> cột phân loại </a:t>
            </a:r>
            <a:r>
              <a:rPr lang="en-US" sz="3232" spc="-103" strike="noStrike" u="none">
                <a:solidFill>
                  <a:srgbClr val="082314"/>
                </a:solidFill>
                <a:latin typeface="Josefin Sans"/>
                <a:ea typeface="Josefin Sans"/>
                <a:cs typeface="Josefin Sans"/>
                <a:sym typeface="Josefin Sans"/>
              </a:rPr>
              <a:t>(như</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sex,</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ro</a:t>
            </a:r>
            <a:r>
              <a:rPr lang="en-US" sz="3232" spc="-103" strike="noStrike" u="none">
                <a:solidFill>
                  <a:srgbClr val="082314"/>
                </a:solidFill>
                <a:latin typeface="Josefin Sans"/>
                <a:ea typeface="Josefin Sans"/>
                <a:cs typeface="Josefin Sans"/>
                <a:sym typeface="Josefin Sans"/>
              </a:rPr>
              <a:t>m</a:t>
            </a:r>
            <a:r>
              <a:rPr lang="en-US" sz="3232" spc="-103" strike="noStrike" u="none">
                <a:solidFill>
                  <a:srgbClr val="082314"/>
                </a:solidFill>
                <a:latin typeface="Josefin Sans"/>
                <a:ea typeface="Josefin Sans"/>
                <a:cs typeface="Josefin Sans"/>
                <a:sym typeface="Josefin Sans"/>
              </a:rPr>
              <a:t>ant</a:t>
            </a:r>
            <a:r>
              <a:rPr lang="en-US" sz="3232" spc="-103" strike="noStrike" u="none">
                <a:solidFill>
                  <a:srgbClr val="082314"/>
                </a:solidFill>
                <a:latin typeface="Josefin Sans"/>
                <a:ea typeface="Josefin Sans"/>
                <a:cs typeface="Josefin Sans"/>
                <a:sym typeface="Josefin Sans"/>
              </a:rPr>
              <a:t>ic).</a:t>
            </a:r>
          </a:p>
          <a:p>
            <a:pPr algn="l" marL="0" indent="0" lvl="0">
              <a:lnSpc>
                <a:spcPts val="3879"/>
              </a:lnSpc>
              <a:spcBef>
                <a:spcPct val="0"/>
              </a:spcBef>
            </a:pPr>
            <a:r>
              <a:rPr lang="en-US" sz="3232" spc="-103" strike="noStrike" u="none">
                <a:solidFill>
                  <a:srgbClr val="082314"/>
                </a:solidFill>
                <a:latin typeface="Josefin Sans"/>
                <a:ea typeface="Josefin Sans"/>
                <a:cs typeface="Josefin Sans"/>
                <a:sym typeface="Josefin Sans"/>
              </a:rPr>
              <a:t>-Chuyển đổi nhãn </a:t>
            </a:r>
            <a:r>
              <a:rPr lang="en-US" sz="3232" spc="-103" strike="noStrike" u="none">
                <a:solidFill>
                  <a:srgbClr val="082314"/>
                </a:solidFill>
                <a:latin typeface="Josefin Sans"/>
                <a:ea typeface="Josefin Sans"/>
                <a:cs typeface="Josefin Sans"/>
                <a:sym typeface="Josefin Sans"/>
              </a:rPr>
              <a:t>g</a:t>
            </a:r>
            <a:r>
              <a:rPr lang="en-US" sz="3232" spc="-103" strike="noStrike" u="none">
                <a:solidFill>
                  <a:srgbClr val="082314"/>
                </a:solidFill>
                <a:latin typeface="Josefin Sans"/>
                <a:ea typeface="Josefin Sans"/>
                <a:cs typeface="Josefin Sans"/>
                <a:sym typeface="Josefin Sans"/>
              </a:rPr>
              <a:t>ố</a:t>
            </a:r>
            <a:r>
              <a:rPr lang="en-US" sz="3232" spc="-103" strike="noStrike" u="none">
                <a:solidFill>
                  <a:srgbClr val="082314"/>
                </a:solidFill>
                <a:latin typeface="Josefin Sans"/>
                <a:ea typeface="Josefin Sans"/>
                <a:cs typeface="Josefin Sans"/>
                <a:sym typeface="Josefin Sans"/>
              </a:rPr>
              <a:t>c</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"F",</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"M"</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thà</a:t>
            </a:r>
            <a:r>
              <a:rPr lang="en-US" sz="3232" spc="-103" strike="noStrike" u="none">
                <a:solidFill>
                  <a:srgbClr val="082314"/>
                </a:solidFill>
                <a:latin typeface="Josefin Sans"/>
                <a:ea typeface="Josefin Sans"/>
                <a:cs typeface="Josefin Sans"/>
                <a:sym typeface="Josefin Sans"/>
              </a:rPr>
              <a:t>nh số </a:t>
            </a:r>
            <a:r>
              <a:rPr lang="en-US" sz="3232" spc="-103" strike="noStrike" u="none">
                <a:solidFill>
                  <a:srgbClr val="082314"/>
                </a:solidFill>
                <a:latin typeface="Josefin Sans"/>
                <a:ea typeface="Josefin Sans"/>
                <a:cs typeface="Josefin Sans"/>
                <a:sym typeface="Josefin Sans"/>
              </a:rPr>
              <a:t>ng</a:t>
            </a:r>
            <a:r>
              <a:rPr lang="en-US" sz="3232" spc="-103" strike="noStrike" u="none">
                <a:solidFill>
                  <a:srgbClr val="082314"/>
                </a:solidFill>
                <a:latin typeface="Josefin Sans"/>
                <a:ea typeface="Josefin Sans"/>
                <a:cs typeface="Josefin Sans"/>
                <a:sym typeface="Josefin Sans"/>
              </a:rPr>
              <a:t>u</a:t>
            </a:r>
            <a:r>
              <a:rPr lang="en-US" sz="3232" spc="-103" strike="noStrike" u="none">
                <a:solidFill>
                  <a:srgbClr val="082314"/>
                </a:solidFill>
                <a:latin typeface="Josefin Sans"/>
                <a:ea typeface="Josefin Sans"/>
                <a:cs typeface="Josefin Sans"/>
                <a:sym typeface="Josefin Sans"/>
              </a:rPr>
              <a:t>yê</a:t>
            </a:r>
            <a:r>
              <a:rPr lang="en-US" sz="3232" spc="-103" strike="noStrike" u="none">
                <a:solidFill>
                  <a:srgbClr val="082314"/>
                </a:solidFill>
                <a:latin typeface="Josefin Sans"/>
                <a:ea typeface="Josefin Sans"/>
                <a:cs typeface="Josefin Sans"/>
                <a:sym typeface="Josefin Sans"/>
              </a:rPr>
              <a:t>n (0, </a:t>
            </a:r>
            <a:r>
              <a:rPr lang="en-US" sz="3232" spc="-103" strike="noStrike" u="none">
                <a:solidFill>
                  <a:srgbClr val="082314"/>
                </a:solidFill>
                <a:latin typeface="Josefin Sans"/>
                <a:ea typeface="Josefin Sans"/>
                <a:cs typeface="Josefin Sans"/>
                <a:sym typeface="Josefin Sans"/>
              </a:rPr>
              <a:t>1),</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tạ</a:t>
            </a:r>
            <a:r>
              <a:rPr lang="en-US" sz="3232" spc="-103" strike="noStrike" u="none">
                <a:solidFill>
                  <a:srgbClr val="082314"/>
                </a:solidFill>
                <a:latin typeface="Josefin Sans"/>
                <a:ea typeface="Josefin Sans"/>
                <a:cs typeface="Josefin Sans"/>
                <a:sym typeface="Josefin Sans"/>
              </a:rPr>
              <a:t>o </a:t>
            </a:r>
            <a:r>
              <a:rPr lang="en-US" sz="3232" spc="-103" strike="noStrike" u="none">
                <a:solidFill>
                  <a:srgbClr val="082314"/>
                </a:solidFill>
                <a:latin typeface="Josefin Sans"/>
                <a:ea typeface="Josefin Sans"/>
                <a:cs typeface="Josefin Sans"/>
                <a:sym typeface="Josefin Sans"/>
              </a:rPr>
              <a:t>cộ</a:t>
            </a:r>
            <a:r>
              <a:rPr lang="en-US" sz="3232" spc="-103" strike="noStrike" u="none">
                <a:solidFill>
                  <a:srgbClr val="082314"/>
                </a:solidFill>
                <a:latin typeface="Josefin Sans"/>
                <a:ea typeface="Josefin Sans"/>
                <a:cs typeface="Josefin Sans"/>
                <a:sym typeface="Josefin Sans"/>
              </a:rPr>
              <a:t>t </a:t>
            </a:r>
            <a:r>
              <a:rPr lang="en-US" sz="3232" spc="-103" strike="noStrike" u="none">
                <a:solidFill>
                  <a:srgbClr val="082314"/>
                </a:solidFill>
                <a:latin typeface="Josefin Sans"/>
                <a:ea typeface="Josefin Sans"/>
                <a:cs typeface="Josefin Sans"/>
                <a:sym typeface="Josefin Sans"/>
              </a:rPr>
              <a:t>mới</a:t>
            </a:r>
            <a:r>
              <a:rPr lang="en-US" sz="3232" spc="-103" strike="noStrike" u="none">
                <a:solidFill>
                  <a:srgbClr val="082314"/>
                </a:solidFill>
                <a:latin typeface="Josefin Sans"/>
                <a:ea typeface="Josefin Sans"/>
                <a:cs typeface="Josefin Sans"/>
                <a:sym typeface="Josefin Sans"/>
              </a:rPr>
              <a:t> có </a:t>
            </a:r>
            <a:r>
              <a:rPr lang="en-US" sz="3232" spc="-103" strike="noStrike" u="none">
                <a:solidFill>
                  <a:srgbClr val="082314"/>
                </a:solidFill>
                <a:latin typeface="Josefin Sans"/>
                <a:ea typeface="Josefin Sans"/>
                <a:cs typeface="Josefin Sans"/>
                <a:sym typeface="Josefin Sans"/>
              </a:rPr>
              <a:t>hậu</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t</a:t>
            </a:r>
            <a:r>
              <a:rPr lang="en-US" sz="3232" spc="-103" strike="noStrike" u="none">
                <a:solidFill>
                  <a:srgbClr val="082314"/>
                </a:solidFill>
                <a:latin typeface="Josefin Sans"/>
                <a:ea typeface="Josefin Sans"/>
                <a:cs typeface="Josefin Sans"/>
                <a:sym typeface="Josefin Sans"/>
              </a:rPr>
              <a:t>ố </a:t>
            </a:r>
            <a:r>
              <a:rPr lang="en-US" sz="3232" spc="-103" strike="noStrike" u="none">
                <a:solidFill>
                  <a:srgbClr val="082314"/>
                </a:solidFill>
                <a:latin typeface="Josefin Sans"/>
                <a:ea typeface="Josefin Sans"/>
                <a:cs typeface="Josefin Sans"/>
                <a:sym typeface="Josefin Sans"/>
              </a:rPr>
              <a:t>_en</a:t>
            </a:r>
            <a:r>
              <a:rPr lang="en-US" sz="3232" spc="-103" strike="noStrike" u="none">
                <a:solidFill>
                  <a:srgbClr val="082314"/>
                </a:solidFill>
                <a:latin typeface="Josefin Sans"/>
                <a:ea typeface="Josefin Sans"/>
                <a:cs typeface="Josefin Sans"/>
                <a:sym typeface="Josefin Sans"/>
              </a:rPr>
              <a:t>c</a:t>
            </a:r>
            <a:r>
              <a:rPr lang="en-US" sz="3232" spc="-103" strike="noStrike" u="none">
                <a:solidFill>
                  <a:srgbClr val="082314"/>
                </a:solidFill>
                <a:latin typeface="Josefin Sans"/>
                <a:ea typeface="Josefin Sans"/>
                <a:cs typeface="Josefin Sans"/>
                <a:sym typeface="Josefin Sans"/>
              </a:rPr>
              <a:t>oded.4.</a:t>
            </a:r>
          </a:p>
          <a:p>
            <a:pPr algn="l">
              <a:lnSpc>
                <a:spcPts val="3879"/>
              </a:lnSpc>
              <a:spcBef>
                <a:spcPct val="0"/>
              </a:spcBef>
            </a:pPr>
            <a:r>
              <a:rPr lang="en-US" sz="3232" spc="-103" strike="noStrike" u="none">
                <a:solidFill>
                  <a:srgbClr val="082314"/>
                </a:solidFill>
                <a:latin typeface="Josefin Sans"/>
                <a:ea typeface="Josefin Sans"/>
                <a:cs typeface="Josefin Sans"/>
                <a:sym typeface="Josefin Sans"/>
              </a:rPr>
              <a:t>-</a:t>
            </a:r>
            <a:r>
              <a:rPr lang="en-US" sz="3232" spc="-103" strike="noStrike" u="none">
                <a:solidFill>
                  <a:srgbClr val="082314"/>
                </a:solidFill>
                <a:latin typeface="Josefin Sans"/>
                <a:ea typeface="Josefin Sans"/>
                <a:cs typeface="Josefin Sans"/>
                <a:sym typeface="Josefin Sans"/>
              </a:rPr>
              <a:t>Lưu</a:t>
            </a:r>
            <a:r>
              <a:rPr lang="en-US" sz="3232" spc="-103" strike="noStrike" u="none">
                <a:solidFill>
                  <a:srgbClr val="082314"/>
                </a:solidFill>
                <a:latin typeface="Josefin Sans"/>
                <a:ea typeface="Josefin Sans"/>
                <a:cs typeface="Josefin Sans"/>
                <a:sym typeface="Josefin Sans"/>
              </a:rPr>
              <a:t> trữLưu lại </a:t>
            </a:r>
            <a:r>
              <a:rPr lang="en-US" sz="3232" spc="-103" strike="noStrike" u="none">
                <a:solidFill>
                  <a:srgbClr val="082314"/>
                </a:solidFill>
                <a:latin typeface="Josefin Sans"/>
                <a:ea typeface="Josefin Sans"/>
                <a:cs typeface="Josefin Sans"/>
                <a:sym typeface="Josefin Sans"/>
              </a:rPr>
              <a:t>bả</a:t>
            </a:r>
            <a:r>
              <a:rPr lang="en-US" sz="3232" spc="-103" strike="noStrike" u="none">
                <a:solidFill>
                  <a:srgbClr val="082314"/>
                </a:solidFill>
                <a:latin typeface="Josefin Sans"/>
                <a:ea typeface="Josefin Sans"/>
                <a:cs typeface="Josefin Sans"/>
                <a:sym typeface="Josefin Sans"/>
              </a:rPr>
              <a:t>ng </a:t>
            </a:r>
            <a:r>
              <a:rPr lang="en-US" sz="3232" spc="-103" strike="noStrike" u="none">
                <a:solidFill>
                  <a:srgbClr val="082314"/>
                </a:solidFill>
                <a:latin typeface="Josefin Sans"/>
                <a:ea typeface="Josefin Sans"/>
                <a:cs typeface="Josefin Sans"/>
                <a:sym typeface="Josefin Sans"/>
              </a:rPr>
              <a:t>ánh</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xạ</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(mappi</a:t>
            </a:r>
            <a:r>
              <a:rPr lang="en-US" sz="3232" spc="-103" strike="noStrike" u="none">
                <a:solidFill>
                  <a:srgbClr val="082314"/>
                </a:solidFill>
                <a:latin typeface="Josefin Sans"/>
                <a:ea typeface="Josefin Sans"/>
                <a:cs typeface="Josefin Sans"/>
                <a:sym typeface="Josefin Sans"/>
              </a:rPr>
              <a:t>ng</a:t>
            </a:r>
            <a:r>
              <a:rPr lang="en-US" sz="3232" spc="-103" strike="noStrike" u="none">
                <a:solidFill>
                  <a:srgbClr val="082314"/>
                </a:solidFill>
                <a:latin typeface="Josefin Sans"/>
                <a:ea typeface="Josefin Sans"/>
                <a:cs typeface="Josefin Sans"/>
                <a:sym typeface="Josefin Sans"/>
              </a:rPr>
              <a:t>)</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cho</a:t>
            </a:r>
            <a:r>
              <a:rPr lang="en-US" sz="3232" spc="-103" strike="noStrike" u="none">
                <a:solidFill>
                  <a:srgbClr val="082314"/>
                </a:solidFill>
                <a:latin typeface="Josefin Sans"/>
                <a:ea typeface="Josefin Sans"/>
                <a:cs typeface="Josefin Sans"/>
                <a:sym typeface="Josefin Sans"/>
              </a:rPr>
              <a:t> từng </a:t>
            </a:r>
            <a:r>
              <a:rPr lang="en-US" sz="3232" spc="-103" strike="noStrike" u="none">
                <a:solidFill>
                  <a:srgbClr val="082314"/>
                </a:solidFill>
                <a:latin typeface="Josefin Sans"/>
                <a:ea typeface="Josefin Sans"/>
                <a:cs typeface="Josefin Sans"/>
                <a:sym typeface="Josefin Sans"/>
              </a:rPr>
              <a:t>cộ</a:t>
            </a:r>
            <a:r>
              <a:rPr lang="en-US" sz="3232" spc="-103" strike="noStrike" u="none">
                <a:solidFill>
                  <a:srgbClr val="082314"/>
                </a:solidFill>
                <a:latin typeface="Josefin Sans"/>
                <a:ea typeface="Josefin Sans"/>
                <a:cs typeface="Josefin Sans"/>
                <a:sym typeface="Josefin Sans"/>
              </a:rPr>
              <a:t>t</a:t>
            </a:r>
            <a:r>
              <a:rPr lang="en-US" sz="3232" spc="-103" strike="noStrike" u="none">
                <a:solidFill>
                  <a:srgbClr val="082314"/>
                </a:solidFill>
                <a:latin typeface="Josefin Sans"/>
                <a:ea typeface="Josefin Sans"/>
                <a:cs typeface="Josefin Sans"/>
                <a:sym typeface="Josefin Sans"/>
              </a:rPr>
              <a:t> đã mã</a:t>
            </a:r>
            <a:r>
              <a:rPr lang="en-US" sz="3232" spc="-103" strike="noStrike" u="none">
                <a:solidFill>
                  <a:srgbClr val="082314"/>
                </a:solidFill>
                <a:latin typeface="Josefin Sans"/>
                <a:ea typeface="Josefin Sans"/>
                <a:cs typeface="Josefin Sans"/>
                <a:sym typeface="Josefin Sans"/>
              </a:rPr>
              <a:t> h</a:t>
            </a:r>
            <a:r>
              <a:rPr lang="en-US" sz="3232" spc="-103" strike="noStrike" u="none">
                <a:solidFill>
                  <a:srgbClr val="082314"/>
                </a:solidFill>
                <a:latin typeface="Josefin Sans"/>
                <a:ea typeface="Josefin Sans"/>
                <a:cs typeface="Josefin Sans"/>
                <a:sym typeface="Josefin Sans"/>
              </a:rPr>
              <a:t>óa.G</a:t>
            </a:r>
            <a:r>
              <a:rPr lang="en-US" sz="3232" spc="-103" strike="noStrike" u="none">
                <a:solidFill>
                  <a:srgbClr val="082314"/>
                </a:solidFill>
                <a:latin typeface="Josefin Sans"/>
                <a:ea typeface="Josefin Sans"/>
                <a:cs typeface="Josefin Sans"/>
                <a:sym typeface="Josefin Sans"/>
              </a:rPr>
              <a:t>iúp </a:t>
            </a:r>
            <a:r>
              <a:rPr lang="en-US" sz="3232" spc="-103" strike="noStrike" u="none">
                <a:solidFill>
                  <a:srgbClr val="082314"/>
                </a:solidFill>
                <a:latin typeface="Josefin Sans"/>
                <a:ea typeface="Josefin Sans"/>
                <a:cs typeface="Josefin Sans"/>
                <a:sym typeface="Josefin Sans"/>
              </a:rPr>
              <a:t>dễ</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d</a:t>
            </a:r>
            <a:r>
              <a:rPr lang="en-US" sz="3232" spc="-103" strike="noStrike" u="none">
                <a:solidFill>
                  <a:srgbClr val="082314"/>
                </a:solidFill>
                <a:latin typeface="Josefin Sans"/>
                <a:ea typeface="Josefin Sans"/>
                <a:cs typeface="Josefin Sans"/>
                <a:sym typeface="Josefin Sans"/>
              </a:rPr>
              <a:t>à</a:t>
            </a:r>
            <a:r>
              <a:rPr lang="en-US" sz="3232" spc="-103" strike="noStrike" u="none">
                <a:solidFill>
                  <a:srgbClr val="082314"/>
                </a:solidFill>
                <a:latin typeface="Josefin Sans"/>
                <a:ea typeface="Josefin Sans"/>
                <a:cs typeface="Josefin Sans"/>
                <a:sym typeface="Josefin Sans"/>
              </a:rPr>
              <a:t>ng</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d</a:t>
            </a:r>
            <a:r>
              <a:rPr lang="en-US" sz="3232" spc="-103" strike="noStrike" u="none">
                <a:solidFill>
                  <a:srgbClr val="082314"/>
                </a:solidFill>
                <a:latin typeface="Josefin Sans"/>
                <a:ea typeface="Josefin Sans"/>
                <a:cs typeface="Josefin Sans"/>
                <a:sym typeface="Josefin Sans"/>
              </a:rPr>
              <a:t>iễn </a:t>
            </a:r>
            <a:r>
              <a:rPr lang="en-US" sz="3232" spc="-103" strike="noStrike" u="none">
                <a:solidFill>
                  <a:srgbClr val="082314"/>
                </a:solidFill>
                <a:latin typeface="Josefin Sans"/>
                <a:ea typeface="Josefin Sans"/>
                <a:cs typeface="Josefin Sans"/>
                <a:sym typeface="Josefin Sans"/>
              </a:rPr>
              <a:t>giải kết</a:t>
            </a:r>
            <a:r>
              <a:rPr lang="en-US" sz="3232" spc="-103" strike="noStrike" u="none">
                <a:solidFill>
                  <a:srgbClr val="082314"/>
                </a:solidFill>
                <a:latin typeface="Josefin Sans"/>
                <a:ea typeface="Josefin Sans"/>
                <a:cs typeface="Josefin Sans"/>
                <a:sym typeface="Josefin Sans"/>
              </a:rPr>
              <a:t> quả mô hình </a:t>
            </a:r>
            <a:r>
              <a:rPr lang="en-US" sz="3232" spc="-103" strike="noStrike" u="none">
                <a:solidFill>
                  <a:srgbClr val="082314"/>
                </a:solidFill>
                <a:latin typeface="Josefin Sans"/>
                <a:ea typeface="Josefin Sans"/>
                <a:cs typeface="Josefin Sans"/>
                <a:sym typeface="Josefin Sans"/>
              </a:rPr>
              <a:t>sau</a:t>
            </a:r>
            <a:r>
              <a:rPr lang="en-US" sz="3232" spc="-103" strike="noStrike" u="none">
                <a:solidFill>
                  <a:srgbClr val="082314"/>
                </a:solidFill>
                <a:latin typeface="Josefin Sans"/>
                <a:ea typeface="Josefin Sans"/>
                <a:cs typeface="Josefin Sans"/>
                <a:sym typeface="Josefin Sans"/>
              </a:rPr>
              <a:t> này.</a:t>
            </a:r>
          </a:p>
        </p:txBody>
      </p:sp>
      <p:sp>
        <p:nvSpPr>
          <p:cNvPr name="TextBox 12" id="12"/>
          <p:cNvSpPr txBox="true"/>
          <p:nvPr/>
        </p:nvSpPr>
        <p:spPr>
          <a:xfrm rot="0">
            <a:off x="4139286" y="238496"/>
            <a:ext cx="9716540" cy="1207269"/>
          </a:xfrm>
          <a:prstGeom prst="rect">
            <a:avLst/>
          </a:prstGeom>
        </p:spPr>
        <p:txBody>
          <a:bodyPr anchor="t" rtlCol="false" tIns="0" lIns="0" bIns="0" rIns="0">
            <a:spAutoFit/>
          </a:bodyPr>
          <a:lstStyle/>
          <a:p>
            <a:pPr algn="l">
              <a:lnSpc>
                <a:spcPts val="5676"/>
              </a:lnSpc>
            </a:pPr>
            <a:r>
              <a:rPr lang="en-US" sz="5160" b="true">
                <a:solidFill>
                  <a:srgbClr val="082314"/>
                </a:solidFill>
                <a:latin typeface="Josefin Sans Bold"/>
                <a:ea typeface="Josefin Sans Bold"/>
                <a:cs typeface="Josefin Sans Bold"/>
                <a:sym typeface="Josefin Sans Bold"/>
              </a:rPr>
              <a:t>6. MÃ HÓA BIẾN PHÂN LOẠI</a:t>
            </a:r>
          </a:p>
          <a:p>
            <a:pPr algn="l" marL="0" indent="0" lvl="0">
              <a:lnSpc>
                <a:spcPts val="3806"/>
              </a:lnSpc>
              <a:spcBef>
                <a:spcPct val="0"/>
              </a:spcBef>
            </a:pPr>
          </a:p>
        </p:txBody>
      </p:sp>
      <p:sp>
        <p:nvSpPr>
          <p:cNvPr name="TextBox 13" id="13"/>
          <p:cNvSpPr txBox="true"/>
          <p:nvPr/>
        </p:nvSpPr>
        <p:spPr>
          <a:xfrm rot="0">
            <a:off x="304695" y="5273433"/>
            <a:ext cx="2502011" cy="490538"/>
          </a:xfrm>
          <a:prstGeom prst="rect">
            <a:avLst/>
          </a:prstGeom>
        </p:spPr>
        <p:txBody>
          <a:bodyPr anchor="t" rtlCol="false" tIns="0" lIns="0" bIns="0" rIns="0">
            <a:spAutoFit/>
          </a:bodyPr>
          <a:lstStyle/>
          <a:p>
            <a:pPr algn="l" marL="697906" indent="-348953" lvl="1">
              <a:lnSpc>
                <a:spcPts val="3879"/>
              </a:lnSpc>
              <a:spcBef>
                <a:spcPct val="0"/>
              </a:spcBef>
              <a:buFont typeface="Arial"/>
              <a:buChar char="•"/>
            </a:pPr>
            <a:r>
              <a:rPr lang="en-US" sz="3232" spc="-103">
                <a:solidFill>
                  <a:srgbClr val="082314"/>
                </a:solidFill>
                <a:latin typeface="Josefin Sans"/>
                <a:ea typeface="Josefin Sans"/>
                <a:cs typeface="Josefin Sans"/>
                <a:sym typeface="Josefin Sans"/>
              </a:rPr>
              <a:t>Kết quả:</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grpSp>
        <p:nvGrpSpPr>
          <p:cNvPr name="Group 2" id="2"/>
          <p:cNvGrpSpPr/>
          <p:nvPr/>
        </p:nvGrpSpPr>
        <p:grpSpPr>
          <a:xfrm rot="0">
            <a:off x="-175230" y="5404200"/>
            <a:ext cx="19637161" cy="10287000"/>
            <a:chOff x="0" y="0"/>
            <a:chExt cx="26182882" cy="13716000"/>
          </a:xfrm>
        </p:grpSpPr>
        <p:sp>
          <p:nvSpPr>
            <p:cNvPr name="Freeform 3" id="3"/>
            <p:cNvSpPr/>
            <p:nvPr/>
          </p:nvSpPr>
          <p:spPr>
            <a:xfrm flipH="false" flipV="false" rot="0">
              <a:off x="0" y="0"/>
              <a:ext cx="13733166" cy="13716000"/>
            </a:xfrm>
            <a:custGeom>
              <a:avLst/>
              <a:gdLst/>
              <a:ahLst/>
              <a:cxnLst/>
              <a:rect r="r" b="b" t="t" l="l"/>
              <a:pathLst>
                <a:path h="13716000" w="13733166">
                  <a:moveTo>
                    <a:pt x="0" y="0"/>
                  </a:moveTo>
                  <a:lnTo>
                    <a:pt x="13733166" y="0"/>
                  </a:lnTo>
                  <a:lnTo>
                    <a:pt x="13733166"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2449715" y="0"/>
              <a:ext cx="13733166" cy="13716000"/>
            </a:xfrm>
            <a:custGeom>
              <a:avLst/>
              <a:gdLst/>
              <a:ahLst/>
              <a:cxnLst/>
              <a:rect r="r" b="b" t="t" l="l"/>
              <a:pathLst>
                <a:path h="13716000" w="13733166">
                  <a:moveTo>
                    <a:pt x="0" y="0"/>
                  </a:moveTo>
                  <a:lnTo>
                    <a:pt x="13733167" y="0"/>
                  </a:lnTo>
                  <a:lnTo>
                    <a:pt x="13733167"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5" id="5"/>
          <p:cNvGrpSpPr/>
          <p:nvPr/>
        </p:nvGrpSpPr>
        <p:grpSpPr>
          <a:xfrm rot="0">
            <a:off x="-266411" y="5404200"/>
            <a:ext cx="18765082" cy="7568456"/>
            <a:chOff x="0" y="0"/>
            <a:chExt cx="4942244" cy="1993338"/>
          </a:xfrm>
        </p:grpSpPr>
        <p:sp>
          <p:nvSpPr>
            <p:cNvPr name="Freeform 6" id="6"/>
            <p:cNvSpPr/>
            <p:nvPr/>
          </p:nvSpPr>
          <p:spPr>
            <a:xfrm flipH="false" flipV="false" rot="0">
              <a:off x="0" y="0"/>
              <a:ext cx="4942244" cy="1993338"/>
            </a:xfrm>
            <a:custGeom>
              <a:avLst/>
              <a:gdLst/>
              <a:ahLst/>
              <a:cxnLst/>
              <a:rect r="r" b="b" t="t" l="l"/>
              <a:pathLst>
                <a:path h="1993338" w="4942244">
                  <a:moveTo>
                    <a:pt x="0" y="0"/>
                  </a:moveTo>
                  <a:lnTo>
                    <a:pt x="4942244" y="0"/>
                  </a:lnTo>
                  <a:lnTo>
                    <a:pt x="4942244" y="1993338"/>
                  </a:lnTo>
                  <a:lnTo>
                    <a:pt x="0" y="1993338"/>
                  </a:lnTo>
                  <a:close/>
                </a:path>
              </a:pathLst>
            </a:custGeom>
            <a:gradFill rotWithShape="true">
              <a:gsLst>
                <a:gs pos="0">
                  <a:srgbClr val="F9F4EA">
                    <a:alpha val="100000"/>
                  </a:srgbClr>
                </a:gs>
                <a:gs pos="100000">
                  <a:srgbClr val="F9F4EA">
                    <a:alpha val="0"/>
                  </a:srgbClr>
                </a:gs>
              </a:gsLst>
              <a:lin ang="5400000"/>
            </a:gradFill>
          </p:spPr>
        </p:sp>
        <p:sp>
          <p:nvSpPr>
            <p:cNvPr name="TextBox 7" id="7"/>
            <p:cNvSpPr txBox="true"/>
            <p:nvPr/>
          </p:nvSpPr>
          <p:spPr>
            <a:xfrm>
              <a:off x="0" y="-47625"/>
              <a:ext cx="4942244" cy="204096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4951687">
            <a:off x="83991" y="-425908"/>
            <a:ext cx="858036" cy="1252607"/>
          </a:xfrm>
          <a:custGeom>
            <a:avLst/>
            <a:gdLst/>
            <a:ahLst/>
            <a:cxnLst/>
            <a:rect r="r" b="b" t="t" l="l"/>
            <a:pathLst>
              <a:path h="1252607" w="858036">
                <a:moveTo>
                  <a:pt x="858036" y="0"/>
                </a:moveTo>
                <a:lnTo>
                  <a:pt x="0" y="0"/>
                </a:lnTo>
                <a:lnTo>
                  <a:pt x="0" y="1252607"/>
                </a:lnTo>
                <a:lnTo>
                  <a:pt x="858036" y="1252607"/>
                </a:lnTo>
                <a:lnTo>
                  <a:pt x="85803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540879" y="7248728"/>
            <a:ext cx="8824059" cy="2758785"/>
          </a:xfrm>
          <a:custGeom>
            <a:avLst/>
            <a:gdLst/>
            <a:ahLst/>
            <a:cxnLst/>
            <a:rect r="r" b="b" t="t" l="l"/>
            <a:pathLst>
              <a:path h="2758785" w="8824059">
                <a:moveTo>
                  <a:pt x="0" y="0"/>
                </a:moveTo>
                <a:lnTo>
                  <a:pt x="8824058" y="0"/>
                </a:lnTo>
                <a:lnTo>
                  <a:pt x="8824058" y="2758785"/>
                </a:lnTo>
                <a:lnTo>
                  <a:pt x="0" y="2758785"/>
                </a:lnTo>
                <a:lnTo>
                  <a:pt x="0" y="0"/>
                </a:lnTo>
                <a:close/>
              </a:path>
            </a:pathLst>
          </a:custGeom>
          <a:blipFill>
            <a:blip r:embed="rId6"/>
            <a:stretch>
              <a:fillRect l="0" t="-8813" r="0" b="-10701"/>
            </a:stretch>
          </a:blipFill>
        </p:spPr>
      </p:sp>
      <p:sp>
        <p:nvSpPr>
          <p:cNvPr name="Freeform 10" id="10"/>
          <p:cNvSpPr/>
          <p:nvPr/>
        </p:nvSpPr>
        <p:spPr>
          <a:xfrm flipH="false" flipV="false" rot="0">
            <a:off x="513009" y="1786778"/>
            <a:ext cx="9418297" cy="2537860"/>
          </a:xfrm>
          <a:custGeom>
            <a:avLst/>
            <a:gdLst/>
            <a:ahLst/>
            <a:cxnLst/>
            <a:rect r="r" b="b" t="t" l="l"/>
            <a:pathLst>
              <a:path h="2537860" w="9418297">
                <a:moveTo>
                  <a:pt x="0" y="0"/>
                </a:moveTo>
                <a:lnTo>
                  <a:pt x="9418297" y="0"/>
                </a:lnTo>
                <a:lnTo>
                  <a:pt x="9418297" y="2537859"/>
                </a:lnTo>
                <a:lnTo>
                  <a:pt x="0" y="2537859"/>
                </a:lnTo>
                <a:lnTo>
                  <a:pt x="0" y="0"/>
                </a:lnTo>
                <a:close/>
              </a:path>
            </a:pathLst>
          </a:custGeom>
          <a:blipFill>
            <a:blip r:embed="rId7"/>
            <a:stretch>
              <a:fillRect l="-5916" t="-24397" r="-7231" b="0"/>
            </a:stretch>
          </a:blipFill>
        </p:spPr>
      </p:sp>
      <p:sp>
        <p:nvSpPr>
          <p:cNvPr name="Freeform 11" id="11"/>
          <p:cNvSpPr/>
          <p:nvPr/>
        </p:nvSpPr>
        <p:spPr>
          <a:xfrm flipH="false" flipV="false" rot="0">
            <a:off x="540879" y="4438092"/>
            <a:ext cx="7794807" cy="736614"/>
          </a:xfrm>
          <a:custGeom>
            <a:avLst/>
            <a:gdLst/>
            <a:ahLst/>
            <a:cxnLst/>
            <a:rect r="r" b="b" t="t" l="l"/>
            <a:pathLst>
              <a:path h="736614" w="7794807">
                <a:moveTo>
                  <a:pt x="0" y="0"/>
                </a:moveTo>
                <a:lnTo>
                  <a:pt x="7794807" y="0"/>
                </a:lnTo>
                <a:lnTo>
                  <a:pt x="7794807" y="736614"/>
                </a:lnTo>
                <a:lnTo>
                  <a:pt x="0" y="736614"/>
                </a:lnTo>
                <a:lnTo>
                  <a:pt x="0" y="0"/>
                </a:lnTo>
                <a:close/>
              </a:path>
            </a:pathLst>
          </a:custGeom>
          <a:blipFill>
            <a:blip r:embed="rId8"/>
            <a:stretch>
              <a:fillRect l="0" t="0" r="0" b="-46030"/>
            </a:stretch>
          </a:blipFill>
        </p:spPr>
      </p:sp>
      <p:sp>
        <p:nvSpPr>
          <p:cNvPr name="Freeform 12" id="12"/>
          <p:cNvSpPr/>
          <p:nvPr/>
        </p:nvSpPr>
        <p:spPr>
          <a:xfrm flipH="false" flipV="false" rot="0">
            <a:off x="540879" y="5289006"/>
            <a:ext cx="7531075" cy="1469185"/>
          </a:xfrm>
          <a:custGeom>
            <a:avLst/>
            <a:gdLst/>
            <a:ahLst/>
            <a:cxnLst/>
            <a:rect r="r" b="b" t="t" l="l"/>
            <a:pathLst>
              <a:path h="1469185" w="7531075">
                <a:moveTo>
                  <a:pt x="0" y="0"/>
                </a:moveTo>
                <a:lnTo>
                  <a:pt x="7531075" y="0"/>
                </a:lnTo>
                <a:lnTo>
                  <a:pt x="7531075" y="1469184"/>
                </a:lnTo>
                <a:lnTo>
                  <a:pt x="0" y="1469184"/>
                </a:lnTo>
                <a:lnTo>
                  <a:pt x="0" y="0"/>
                </a:lnTo>
                <a:close/>
              </a:path>
            </a:pathLst>
          </a:custGeom>
          <a:blipFill>
            <a:blip r:embed="rId9"/>
            <a:stretch>
              <a:fillRect l="-2822" t="-9207" r="-16935" b="-27622"/>
            </a:stretch>
          </a:blipFill>
        </p:spPr>
      </p:sp>
      <p:sp>
        <p:nvSpPr>
          <p:cNvPr name="TextBox 13" id="13"/>
          <p:cNvSpPr txBox="true"/>
          <p:nvPr/>
        </p:nvSpPr>
        <p:spPr>
          <a:xfrm rot="0">
            <a:off x="9796562" y="966787"/>
            <a:ext cx="8017631" cy="9320213"/>
          </a:xfrm>
          <a:prstGeom prst="rect">
            <a:avLst/>
          </a:prstGeom>
        </p:spPr>
        <p:txBody>
          <a:bodyPr anchor="t" rtlCol="false" tIns="0" lIns="0" bIns="0" rIns="0">
            <a:spAutoFit/>
          </a:bodyPr>
          <a:lstStyle/>
          <a:p>
            <a:pPr algn="l">
              <a:lnSpc>
                <a:spcPts val="3879"/>
              </a:lnSpc>
              <a:spcBef>
                <a:spcPct val="0"/>
              </a:spcBef>
            </a:pPr>
          </a:p>
          <a:p>
            <a:pPr algn="l" marL="697906" indent="-348953" lvl="1">
              <a:lnSpc>
                <a:spcPts val="3879"/>
              </a:lnSpc>
              <a:spcBef>
                <a:spcPct val="0"/>
              </a:spcBef>
              <a:buFont typeface="Arial"/>
              <a:buChar char="•"/>
            </a:pPr>
            <a:r>
              <a:rPr lang="en-US" sz="3232" spc="-103" strike="noStrike" u="none">
                <a:solidFill>
                  <a:srgbClr val="082314"/>
                </a:solidFill>
                <a:latin typeface="Josefin Sans"/>
                <a:ea typeface="Josefin Sans"/>
                <a:cs typeface="Josefin Sans"/>
                <a:sym typeface="Josefin Sans"/>
              </a:rPr>
              <a:t>Mụ</a:t>
            </a:r>
            <a:r>
              <a:rPr lang="en-US" sz="3232" spc="-103" strike="noStrike" u="none">
                <a:solidFill>
                  <a:srgbClr val="082314"/>
                </a:solidFill>
                <a:latin typeface="Josefin Sans"/>
                <a:ea typeface="Josefin Sans"/>
                <a:cs typeface="Josefin Sans"/>
                <a:sym typeface="Josefin Sans"/>
              </a:rPr>
              <a:t>c</a:t>
            </a:r>
            <a:r>
              <a:rPr lang="en-US" sz="3232" spc="-103" strike="noStrike" u="none">
                <a:solidFill>
                  <a:srgbClr val="082314"/>
                </a:solidFill>
                <a:latin typeface="Josefin Sans"/>
                <a:ea typeface="Josefin Sans"/>
                <a:cs typeface="Josefin Sans"/>
                <a:sym typeface="Josefin Sans"/>
              </a:rPr>
              <a:t> đí</a:t>
            </a:r>
            <a:r>
              <a:rPr lang="en-US" sz="3232" spc="-103" strike="noStrike" u="none">
                <a:solidFill>
                  <a:srgbClr val="082314"/>
                </a:solidFill>
                <a:latin typeface="Josefin Sans"/>
                <a:ea typeface="Josefin Sans"/>
                <a:cs typeface="Josefin Sans"/>
                <a:sym typeface="Josefin Sans"/>
              </a:rPr>
              <a:t>ch</a:t>
            </a:r>
            <a:r>
              <a:rPr lang="en-US" sz="3232" spc="-103" strike="noStrike" u="none">
                <a:solidFill>
                  <a:srgbClr val="082314"/>
                </a:solidFill>
                <a:latin typeface="Josefin Sans"/>
                <a:ea typeface="Josefin Sans"/>
                <a:cs typeface="Josefin Sans"/>
                <a:sym typeface="Josefin Sans"/>
              </a:rPr>
              <a:t>: Gộp</a:t>
            </a:r>
            <a:r>
              <a:rPr lang="en-US" sz="3232" spc="-103" strike="noStrike" u="none">
                <a:solidFill>
                  <a:srgbClr val="082314"/>
                </a:solidFill>
                <a:latin typeface="Josefin Sans"/>
                <a:ea typeface="Josefin Sans"/>
                <a:cs typeface="Josefin Sans"/>
                <a:sym typeface="Josefin Sans"/>
              </a:rPr>
              <a:t> chu</a:t>
            </a:r>
            <a:r>
              <a:rPr lang="en-US" sz="3232" spc="-103" strike="noStrike" u="none">
                <a:solidFill>
                  <a:srgbClr val="082314"/>
                </a:solidFill>
                <a:latin typeface="Josefin Sans"/>
                <a:ea typeface="Josefin Sans"/>
                <a:cs typeface="Josefin Sans"/>
                <a:sym typeface="Josefin Sans"/>
              </a:rPr>
              <a:t>ỗ</a:t>
            </a:r>
            <a:r>
              <a:rPr lang="en-US" sz="3232" spc="-103" strike="noStrike" u="none">
                <a:solidFill>
                  <a:srgbClr val="082314"/>
                </a:solidFill>
                <a:latin typeface="Josefin Sans"/>
                <a:ea typeface="Josefin Sans"/>
                <a:cs typeface="Josefin Sans"/>
                <a:sym typeface="Josefin Sans"/>
              </a:rPr>
              <a:t>i các </a:t>
            </a:r>
            <a:r>
              <a:rPr lang="en-US" sz="3232" spc="-103" strike="noStrike" u="none">
                <a:solidFill>
                  <a:srgbClr val="082314"/>
                </a:solidFill>
                <a:latin typeface="Josefin Sans"/>
                <a:ea typeface="Josefin Sans"/>
                <a:cs typeface="Josefin Sans"/>
                <a:sym typeface="Josefin Sans"/>
              </a:rPr>
              <a:t>bướ</a:t>
            </a:r>
            <a:r>
              <a:rPr lang="en-US" sz="3232" spc="-103" strike="noStrike" u="none">
                <a:solidFill>
                  <a:srgbClr val="082314"/>
                </a:solidFill>
                <a:latin typeface="Josefin Sans"/>
                <a:ea typeface="Josefin Sans"/>
                <a:cs typeface="Josefin Sans"/>
                <a:sym typeface="Josefin Sans"/>
              </a:rPr>
              <a:t>c</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ti</a:t>
            </a:r>
            <a:r>
              <a:rPr lang="en-US" sz="3232" spc="-103" strike="noStrike" u="none">
                <a:solidFill>
                  <a:srgbClr val="082314"/>
                </a:solidFill>
                <a:latin typeface="Josefin Sans"/>
                <a:ea typeface="Josefin Sans"/>
                <a:cs typeface="Josefin Sans"/>
                <a:sym typeface="Josefin Sans"/>
              </a:rPr>
              <a:t>ền</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xử lý liên</a:t>
            </a:r>
            <a:r>
              <a:rPr lang="en-US" sz="3232" spc="-103" strike="noStrike" u="none">
                <a:solidFill>
                  <a:srgbClr val="082314"/>
                </a:solidFill>
                <a:latin typeface="Josefin Sans"/>
                <a:ea typeface="Josefin Sans"/>
                <a:cs typeface="Josefin Sans"/>
                <a:sym typeface="Josefin Sans"/>
              </a:rPr>
              <a:t> t</a:t>
            </a:r>
            <a:r>
              <a:rPr lang="en-US" sz="3232" spc="-103" strike="noStrike" u="none">
                <a:solidFill>
                  <a:srgbClr val="082314"/>
                </a:solidFill>
                <a:latin typeface="Josefin Sans"/>
                <a:ea typeface="Josefin Sans"/>
                <a:cs typeface="Josefin Sans"/>
                <a:sym typeface="Josefin Sans"/>
              </a:rPr>
              <a:t>iế</a:t>
            </a:r>
            <a:r>
              <a:rPr lang="en-US" sz="3232" spc="-103" strike="noStrike" u="none">
                <a:solidFill>
                  <a:srgbClr val="082314"/>
                </a:solidFill>
                <a:latin typeface="Josefin Sans"/>
                <a:ea typeface="Josefin Sans"/>
                <a:cs typeface="Josefin Sans"/>
                <a:sym typeface="Josefin Sans"/>
              </a:rPr>
              <a:t>p (</a:t>
            </a:r>
            <a:r>
              <a:rPr lang="en-US" sz="3232" spc="-103" strike="noStrike" u="none">
                <a:solidFill>
                  <a:srgbClr val="082314"/>
                </a:solidFill>
                <a:latin typeface="Josefin Sans"/>
                <a:ea typeface="Josefin Sans"/>
                <a:cs typeface="Josefin Sans"/>
                <a:sym typeface="Josefin Sans"/>
              </a:rPr>
              <a:t>ví</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dụ:</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C</a:t>
            </a:r>
            <a:r>
              <a:rPr lang="en-US" sz="3232" spc="-103" strike="noStrike" u="none">
                <a:solidFill>
                  <a:srgbClr val="082314"/>
                </a:solidFill>
                <a:latin typeface="Josefin Sans"/>
                <a:ea typeface="Josefin Sans"/>
                <a:cs typeface="Josefin Sans"/>
                <a:sym typeface="Josefin Sans"/>
              </a:rPr>
              <a:t>h</a:t>
            </a:r>
            <a:r>
              <a:rPr lang="en-US" sz="3232" spc="-103" strike="noStrike" u="none">
                <a:solidFill>
                  <a:srgbClr val="082314"/>
                </a:solidFill>
                <a:latin typeface="Josefin Sans"/>
                <a:ea typeface="Josefin Sans"/>
                <a:cs typeface="Josefin Sans"/>
                <a:sym typeface="Josefin Sans"/>
              </a:rPr>
              <a:t>i</a:t>
            </a:r>
            <a:r>
              <a:rPr lang="en-US" sz="3232" spc="-103" strike="noStrike" u="none">
                <a:solidFill>
                  <a:srgbClr val="082314"/>
                </a:solidFill>
                <a:latin typeface="Josefin Sans"/>
                <a:ea typeface="Josefin Sans"/>
                <a:cs typeface="Josefin Sans"/>
                <a:sym typeface="Josefin Sans"/>
              </a:rPr>
              <a:t>a điểm, Capping </a:t>
            </a:r>
            <a:r>
              <a:rPr lang="en-US" sz="3232" spc="-103" strike="noStrike" u="none">
                <a:solidFill>
                  <a:srgbClr val="082314"/>
                </a:solidFill>
                <a:latin typeface="Josefin Sans"/>
                <a:ea typeface="Josefin Sans"/>
                <a:cs typeface="Josefin Sans"/>
                <a:sym typeface="Josefin Sans"/>
              </a:rPr>
              <a:t>ngoại</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lệ)</a:t>
            </a:r>
            <a:r>
              <a:rPr lang="en-US" sz="3232" spc="-103" strike="noStrike" u="none">
                <a:solidFill>
                  <a:srgbClr val="082314"/>
                </a:solidFill>
                <a:latin typeface="Josefin Sans"/>
                <a:ea typeface="Josefin Sans"/>
                <a:cs typeface="Josefin Sans"/>
                <a:sym typeface="Josefin Sans"/>
              </a:rPr>
              <a:t> th</a:t>
            </a:r>
            <a:r>
              <a:rPr lang="en-US" sz="3232" spc="-103" strike="noStrike" u="none">
                <a:solidFill>
                  <a:srgbClr val="082314"/>
                </a:solidFill>
                <a:latin typeface="Josefin Sans"/>
                <a:ea typeface="Josefin Sans"/>
                <a:cs typeface="Josefin Sans"/>
                <a:sym typeface="Josefin Sans"/>
              </a:rPr>
              <a:t>à</a:t>
            </a:r>
            <a:r>
              <a:rPr lang="en-US" sz="3232" spc="-103" strike="noStrike" u="none">
                <a:solidFill>
                  <a:srgbClr val="082314"/>
                </a:solidFill>
                <a:latin typeface="Josefin Sans"/>
                <a:ea typeface="Josefin Sans"/>
                <a:cs typeface="Josefin Sans"/>
                <a:sym typeface="Josefin Sans"/>
              </a:rPr>
              <a:t>n</a:t>
            </a:r>
            <a:r>
              <a:rPr lang="en-US" sz="3232" spc="-103" strike="noStrike" u="none">
                <a:solidFill>
                  <a:srgbClr val="082314"/>
                </a:solidFill>
                <a:latin typeface="Josefin Sans"/>
                <a:ea typeface="Josefin Sans"/>
                <a:cs typeface="Josefin Sans"/>
                <a:sym typeface="Josefin Sans"/>
              </a:rPr>
              <a:t>h một</a:t>
            </a:r>
            <a:r>
              <a:rPr lang="en-US" sz="3232" spc="-103" strike="noStrike" u="none">
                <a:solidFill>
                  <a:srgbClr val="082314"/>
                </a:solidFill>
                <a:latin typeface="Josefin Sans"/>
                <a:ea typeface="Josefin Sans"/>
                <a:cs typeface="Josefin Sans"/>
                <a:sym typeface="Josefin Sans"/>
              </a:rPr>
              <a:t> đ</a:t>
            </a:r>
            <a:r>
              <a:rPr lang="en-US" sz="3232" spc="-103" strike="noStrike" u="none">
                <a:solidFill>
                  <a:srgbClr val="082314"/>
                </a:solidFill>
                <a:latin typeface="Josefin Sans"/>
                <a:ea typeface="Josefin Sans"/>
                <a:cs typeface="Josefin Sans"/>
                <a:sym typeface="Josefin Sans"/>
              </a:rPr>
              <a:t>ố</a:t>
            </a:r>
            <a:r>
              <a:rPr lang="en-US" sz="3232" spc="-103" strike="noStrike" u="none">
                <a:solidFill>
                  <a:srgbClr val="082314"/>
                </a:solidFill>
                <a:latin typeface="Josefin Sans"/>
                <a:ea typeface="Josefin Sans"/>
                <a:cs typeface="Josefin Sans"/>
                <a:sym typeface="Josefin Sans"/>
              </a:rPr>
              <a:t>i </a:t>
            </a:r>
            <a:r>
              <a:rPr lang="en-US" sz="3232" spc="-103" strike="noStrike" u="none">
                <a:solidFill>
                  <a:srgbClr val="082314"/>
                </a:solidFill>
                <a:latin typeface="Josefin Sans"/>
                <a:ea typeface="Josefin Sans"/>
                <a:cs typeface="Josefin Sans"/>
                <a:sym typeface="Josefin Sans"/>
              </a:rPr>
              <a:t>tượng</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d</a:t>
            </a:r>
            <a:r>
              <a:rPr lang="en-US" sz="3232" spc="-103" strike="noStrike" u="none">
                <a:solidFill>
                  <a:srgbClr val="082314"/>
                </a:solidFill>
                <a:latin typeface="Josefin Sans"/>
                <a:ea typeface="Josefin Sans"/>
                <a:cs typeface="Josefin Sans"/>
                <a:sym typeface="Josefin Sans"/>
              </a:rPr>
              <a:t>u</a:t>
            </a:r>
            <a:r>
              <a:rPr lang="en-US" sz="3232" spc="-103" strike="noStrike" u="none">
                <a:solidFill>
                  <a:srgbClr val="082314"/>
                </a:solidFill>
                <a:latin typeface="Josefin Sans"/>
                <a:ea typeface="Josefin Sans"/>
                <a:cs typeface="Josefin Sans"/>
                <a:sym typeface="Josefin Sans"/>
              </a:rPr>
              <a:t>y</a:t>
            </a:r>
            <a:r>
              <a:rPr lang="en-US" sz="3232" spc="-103" strike="noStrike" u="none">
                <a:solidFill>
                  <a:srgbClr val="082314"/>
                </a:solidFill>
                <a:latin typeface="Josefin Sans"/>
                <a:ea typeface="Josefin Sans"/>
                <a:cs typeface="Josefin Sans"/>
                <a:sym typeface="Josefin Sans"/>
              </a:rPr>
              <a:t> n</a:t>
            </a:r>
            <a:r>
              <a:rPr lang="en-US" sz="3232" spc="-103" strike="noStrike" u="none">
                <a:solidFill>
                  <a:srgbClr val="082314"/>
                </a:solidFill>
                <a:latin typeface="Josefin Sans"/>
                <a:ea typeface="Josefin Sans"/>
                <a:cs typeface="Josefin Sans"/>
                <a:sym typeface="Josefin Sans"/>
              </a:rPr>
              <a:t>hất</a:t>
            </a:r>
            <a:r>
              <a:rPr lang="en-US" sz="3232" spc="-103" strike="noStrike" u="none">
                <a:solidFill>
                  <a:srgbClr val="082314"/>
                </a:solidFill>
                <a:latin typeface="Josefin Sans"/>
                <a:ea typeface="Josefin Sans"/>
                <a:cs typeface="Josefin Sans"/>
                <a:sym typeface="Josefin Sans"/>
              </a:rPr>
              <a:t>.</a:t>
            </a:r>
          </a:p>
          <a:p>
            <a:pPr algn="l" marL="697906" indent="-348953" lvl="1">
              <a:lnSpc>
                <a:spcPts val="3879"/>
              </a:lnSpc>
              <a:spcBef>
                <a:spcPct val="0"/>
              </a:spcBef>
              <a:buFont typeface="Arial"/>
              <a:buChar char="•"/>
            </a:pPr>
            <a:r>
              <a:rPr lang="en-US" sz="3232" spc="-103" strike="noStrike" u="none">
                <a:solidFill>
                  <a:srgbClr val="082314"/>
                </a:solidFill>
                <a:latin typeface="Josefin Sans"/>
                <a:ea typeface="Josefin Sans"/>
                <a:cs typeface="Josefin Sans"/>
                <a:sym typeface="Josefin Sans"/>
              </a:rPr>
              <a:t>Công</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cụ chí</a:t>
            </a:r>
            <a:r>
              <a:rPr lang="en-US" sz="3232" spc="-103" strike="noStrike" u="none">
                <a:solidFill>
                  <a:srgbClr val="082314"/>
                </a:solidFill>
                <a:latin typeface="Josefin Sans"/>
                <a:ea typeface="Josefin Sans"/>
                <a:cs typeface="Josefin Sans"/>
                <a:sym typeface="Josefin Sans"/>
              </a:rPr>
              <a:t>nh:</a:t>
            </a:r>
          </a:p>
          <a:p>
            <a:pPr algn="l" marL="697906" indent="-348953" lvl="1">
              <a:lnSpc>
                <a:spcPts val="3879"/>
              </a:lnSpc>
              <a:spcBef>
                <a:spcPct val="0"/>
              </a:spcBef>
              <a:buFont typeface="Arial"/>
              <a:buChar char="•"/>
            </a:pPr>
            <a:r>
              <a:rPr lang="en-US" sz="3232" spc="-103" strike="noStrike" u="none">
                <a:solidFill>
                  <a:srgbClr val="082314"/>
                </a:solidFill>
                <a:latin typeface="Josefin Sans"/>
                <a:ea typeface="Josefin Sans"/>
                <a:cs typeface="Josefin Sans"/>
                <a:sym typeface="Josefin Sans"/>
              </a:rPr>
              <a:t>Pipeline:</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Dà</a:t>
            </a:r>
            <a:r>
              <a:rPr lang="en-US" sz="3232" spc="-103" strike="noStrike" u="none">
                <a:solidFill>
                  <a:srgbClr val="082314"/>
                </a:solidFill>
                <a:latin typeface="Josefin Sans"/>
                <a:ea typeface="Josefin Sans"/>
                <a:cs typeface="Josefin Sans"/>
                <a:sym typeface="Josefin Sans"/>
              </a:rPr>
              <a:t>n </a:t>
            </a:r>
            <a:r>
              <a:rPr lang="en-US" sz="3232" spc="-103" strike="noStrike" u="none">
                <a:solidFill>
                  <a:srgbClr val="082314"/>
                </a:solidFill>
                <a:latin typeface="Josefin Sans"/>
                <a:ea typeface="Josefin Sans"/>
                <a:cs typeface="Josefin Sans"/>
                <a:sym typeface="Josefin Sans"/>
              </a:rPr>
              <a:t>xếp</a:t>
            </a:r>
            <a:r>
              <a:rPr lang="en-US" sz="3232" spc="-103" strike="noStrike" u="none">
                <a:solidFill>
                  <a:srgbClr val="082314"/>
                </a:solidFill>
                <a:latin typeface="Josefin Sans"/>
                <a:ea typeface="Josefin Sans"/>
                <a:cs typeface="Josefin Sans"/>
                <a:sym typeface="Josefin Sans"/>
              </a:rPr>
              <a:t> thứ t</a:t>
            </a:r>
            <a:r>
              <a:rPr lang="en-US" sz="3232" spc="-103" strike="noStrike" u="none">
                <a:solidFill>
                  <a:srgbClr val="082314"/>
                </a:solidFill>
                <a:latin typeface="Josefin Sans"/>
                <a:ea typeface="Josefin Sans"/>
                <a:cs typeface="Josefin Sans"/>
                <a:sym typeface="Josefin Sans"/>
              </a:rPr>
              <a:t>ự v</a:t>
            </a:r>
            <a:r>
              <a:rPr lang="en-US" sz="3232" spc="-103" strike="noStrike" u="none">
                <a:solidFill>
                  <a:srgbClr val="082314"/>
                </a:solidFill>
                <a:latin typeface="Josefin Sans"/>
                <a:ea typeface="Josefin Sans"/>
                <a:cs typeface="Josefin Sans"/>
                <a:sym typeface="Josefin Sans"/>
              </a:rPr>
              <a:t>à </a:t>
            </a:r>
            <a:r>
              <a:rPr lang="en-US" sz="3232" spc="-103" strike="noStrike" u="none">
                <a:solidFill>
                  <a:srgbClr val="082314"/>
                </a:solidFill>
                <a:latin typeface="Josefin Sans"/>
                <a:ea typeface="Josefin Sans"/>
                <a:cs typeface="Josefin Sans"/>
                <a:sym typeface="Josefin Sans"/>
              </a:rPr>
              <a:t>kết</a:t>
            </a:r>
            <a:r>
              <a:rPr lang="en-US" sz="3232" spc="-103" strike="noStrike" u="none">
                <a:solidFill>
                  <a:srgbClr val="082314"/>
                </a:solidFill>
                <a:latin typeface="Josefin Sans"/>
                <a:ea typeface="Josefin Sans"/>
                <a:cs typeface="Josefin Sans"/>
                <a:sym typeface="Josefin Sans"/>
              </a:rPr>
              <a:t> n</a:t>
            </a:r>
            <a:r>
              <a:rPr lang="en-US" sz="3232" spc="-103" strike="noStrike" u="none">
                <a:solidFill>
                  <a:srgbClr val="082314"/>
                </a:solidFill>
                <a:latin typeface="Josefin Sans"/>
                <a:ea typeface="Josefin Sans"/>
                <a:cs typeface="Josefin Sans"/>
                <a:sym typeface="Josefin Sans"/>
              </a:rPr>
              <a:t>ối các</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bước</a:t>
            </a:r>
            <a:r>
              <a:rPr lang="en-US" sz="3232" spc="-103" strike="noStrike" u="none">
                <a:solidFill>
                  <a:srgbClr val="082314"/>
                </a:solidFill>
                <a:latin typeface="Josefin Sans"/>
                <a:ea typeface="Josefin Sans"/>
                <a:cs typeface="Josefin Sans"/>
                <a:sym typeface="Josefin Sans"/>
              </a:rPr>
              <a:t>.</a:t>
            </a:r>
          </a:p>
          <a:p>
            <a:pPr algn="l" marL="697906" indent="-348953" lvl="1">
              <a:lnSpc>
                <a:spcPts val="3879"/>
              </a:lnSpc>
              <a:spcBef>
                <a:spcPct val="0"/>
              </a:spcBef>
              <a:buFont typeface="Arial"/>
              <a:buChar char="•"/>
            </a:pPr>
            <a:r>
              <a:rPr lang="en-US" sz="3232" spc="-103" strike="noStrike" u="none">
                <a:solidFill>
                  <a:srgbClr val="082314"/>
                </a:solidFill>
                <a:latin typeface="Josefin Sans"/>
                <a:ea typeface="Josefin Sans"/>
                <a:cs typeface="Josefin Sans"/>
                <a:sym typeface="Josefin Sans"/>
              </a:rPr>
              <a:t>Fun</a:t>
            </a:r>
            <a:r>
              <a:rPr lang="en-US" sz="3232" spc="-103" strike="noStrike" u="none">
                <a:solidFill>
                  <a:srgbClr val="082314"/>
                </a:solidFill>
                <a:latin typeface="Josefin Sans"/>
                <a:ea typeface="Josefin Sans"/>
                <a:cs typeface="Josefin Sans"/>
                <a:sym typeface="Josefin Sans"/>
              </a:rPr>
              <a:t>c</a:t>
            </a:r>
            <a:r>
              <a:rPr lang="en-US" sz="3232" spc="-103" strike="noStrike" u="none">
                <a:solidFill>
                  <a:srgbClr val="082314"/>
                </a:solidFill>
                <a:latin typeface="Josefin Sans"/>
                <a:ea typeface="Josefin Sans"/>
                <a:cs typeface="Josefin Sans"/>
                <a:sym typeface="Josefin Sans"/>
              </a:rPr>
              <a:t>ti</a:t>
            </a:r>
            <a:r>
              <a:rPr lang="en-US" sz="3232" spc="-103" strike="noStrike" u="none">
                <a:solidFill>
                  <a:srgbClr val="082314"/>
                </a:solidFill>
                <a:latin typeface="Josefin Sans"/>
                <a:ea typeface="Josefin Sans"/>
                <a:cs typeface="Josefin Sans"/>
                <a:sym typeface="Josefin Sans"/>
              </a:rPr>
              <a:t>o</a:t>
            </a:r>
            <a:r>
              <a:rPr lang="en-US" sz="3232" spc="-103" strike="noStrike" u="none">
                <a:solidFill>
                  <a:srgbClr val="082314"/>
                </a:solidFill>
                <a:latin typeface="Josefin Sans"/>
                <a:ea typeface="Josefin Sans"/>
                <a:cs typeface="Josefin Sans"/>
                <a:sym typeface="Josefin Sans"/>
              </a:rPr>
              <a:t>nTransformer:</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Tích</a:t>
            </a:r>
            <a:r>
              <a:rPr lang="en-US" sz="3232" spc="-103" strike="noStrike" u="none">
                <a:solidFill>
                  <a:srgbClr val="082314"/>
                </a:solidFill>
                <a:latin typeface="Josefin Sans"/>
                <a:ea typeface="Josefin Sans"/>
                <a:cs typeface="Josefin Sans"/>
                <a:sym typeface="Josefin Sans"/>
              </a:rPr>
              <a:t> h</a:t>
            </a:r>
            <a:r>
              <a:rPr lang="en-US" sz="3232" spc="-103" strike="noStrike" u="none">
                <a:solidFill>
                  <a:srgbClr val="082314"/>
                </a:solidFill>
                <a:latin typeface="Josefin Sans"/>
                <a:ea typeface="Josefin Sans"/>
                <a:cs typeface="Josefin Sans"/>
                <a:sym typeface="Josefin Sans"/>
              </a:rPr>
              <a:t>ợp</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c</a:t>
            </a:r>
            <a:r>
              <a:rPr lang="en-US" sz="3232" spc="-103" strike="noStrike" u="none">
                <a:solidFill>
                  <a:srgbClr val="082314"/>
                </a:solidFill>
                <a:latin typeface="Josefin Sans"/>
                <a:ea typeface="Josefin Sans"/>
                <a:cs typeface="Josefin Sans"/>
                <a:sym typeface="Josefin Sans"/>
              </a:rPr>
              <a:t>ác </a:t>
            </a:r>
            <a:r>
              <a:rPr lang="en-US" sz="3232" spc="-103" strike="noStrike" u="none">
                <a:solidFill>
                  <a:srgbClr val="082314"/>
                </a:solidFill>
                <a:latin typeface="Josefin Sans"/>
                <a:ea typeface="Josefin Sans"/>
                <a:cs typeface="Josefin Sans"/>
                <a:sym typeface="Josefin Sans"/>
              </a:rPr>
              <a:t>hàm xử lý </a:t>
            </a:r>
            <a:r>
              <a:rPr lang="en-US" sz="3232" spc="-103" strike="noStrike" u="none">
                <a:solidFill>
                  <a:srgbClr val="082314"/>
                </a:solidFill>
                <a:latin typeface="Josefin Sans"/>
                <a:ea typeface="Josefin Sans"/>
                <a:cs typeface="Josefin Sans"/>
                <a:sym typeface="Josefin Sans"/>
              </a:rPr>
              <a:t>tự </a:t>
            </a:r>
            <a:r>
              <a:rPr lang="en-US" sz="3232" spc="-103" strike="noStrike" u="none">
                <a:solidFill>
                  <a:srgbClr val="082314"/>
                </a:solidFill>
                <a:latin typeface="Josefin Sans"/>
                <a:ea typeface="Josefin Sans"/>
                <a:cs typeface="Josefin Sans"/>
                <a:sym typeface="Josefin Sans"/>
              </a:rPr>
              <a:t>đị</a:t>
            </a:r>
            <a:r>
              <a:rPr lang="en-US" sz="3232" spc="-103" strike="noStrike" u="none">
                <a:solidFill>
                  <a:srgbClr val="082314"/>
                </a:solidFill>
                <a:latin typeface="Josefin Sans"/>
                <a:ea typeface="Josefin Sans"/>
                <a:cs typeface="Josefin Sans"/>
                <a:sym typeface="Josefin Sans"/>
              </a:rPr>
              <a:t>n</a:t>
            </a:r>
            <a:r>
              <a:rPr lang="en-US" sz="3232" spc="-103" strike="noStrike" u="none">
                <a:solidFill>
                  <a:srgbClr val="082314"/>
                </a:solidFill>
                <a:latin typeface="Josefin Sans"/>
                <a:ea typeface="Josefin Sans"/>
                <a:cs typeface="Josefin Sans"/>
                <a:sym typeface="Josefin Sans"/>
              </a:rPr>
              <a:t>h</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nghĩ</a:t>
            </a:r>
            <a:r>
              <a:rPr lang="en-US" sz="3232" spc="-103" strike="noStrike" u="none">
                <a:solidFill>
                  <a:srgbClr val="082314"/>
                </a:solidFill>
                <a:latin typeface="Josefin Sans"/>
                <a:ea typeface="Josefin Sans"/>
                <a:cs typeface="Josefin Sans"/>
                <a:sym typeface="Josefin Sans"/>
              </a:rPr>
              <a:t>a</a:t>
            </a:r>
            <a:r>
              <a:rPr lang="en-US" sz="3232" spc="-103" strike="noStrike" u="none">
                <a:solidFill>
                  <a:srgbClr val="082314"/>
                </a:solidFill>
                <a:latin typeface="Josefin Sans"/>
                <a:ea typeface="Josefin Sans"/>
                <a:cs typeface="Josefin Sans"/>
                <a:sym typeface="Josefin Sans"/>
              </a:rPr>
              <a:t>.</a:t>
            </a:r>
          </a:p>
          <a:p>
            <a:pPr algn="l" marL="697906" indent="-348953" lvl="1">
              <a:lnSpc>
                <a:spcPts val="3879"/>
              </a:lnSpc>
              <a:spcBef>
                <a:spcPct val="0"/>
              </a:spcBef>
              <a:buFont typeface="Arial"/>
              <a:buChar char="•"/>
            </a:pPr>
            <a:r>
              <a:rPr lang="en-US" sz="3232" spc="-103" strike="noStrike" u="none">
                <a:solidFill>
                  <a:srgbClr val="082314"/>
                </a:solidFill>
                <a:latin typeface="Josefin Sans"/>
                <a:ea typeface="Josefin Sans"/>
                <a:cs typeface="Josefin Sans"/>
                <a:sym typeface="Josefin Sans"/>
              </a:rPr>
              <a:t>Lợi</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ích</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then</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chốt:</a:t>
            </a:r>
          </a:p>
          <a:p>
            <a:pPr algn="l" marL="697906" indent="-348953" lvl="1">
              <a:lnSpc>
                <a:spcPts val="3879"/>
              </a:lnSpc>
              <a:spcBef>
                <a:spcPct val="0"/>
              </a:spcBef>
              <a:buFont typeface="Arial"/>
              <a:buChar char="•"/>
            </a:pPr>
            <a:r>
              <a:rPr lang="en-US" sz="3232" spc="-103" strike="noStrike" u="none">
                <a:solidFill>
                  <a:srgbClr val="082314"/>
                </a:solidFill>
                <a:latin typeface="Josefin Sans"/>
                <a:ea typeface="Josefin Sans"/>
                <a:cs typeface="Josefin Sans"/>
                <a:sym typeface="Josefin Sans"/>
              </a:rPr>
              <a:t>Dễ</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Tá</a:t>
            </a:r>
            <a:r>
              <a:rPr lang="en-US" sz="3232" spc="-103" strike="noStrike" u="none">
                <a:solidFill>
                  <a:srgbClr val="082314"/>
                </a:solidFill>
                <a:latin typeface="Josefin Sans"/>
                <a:ea typeface="Josefin Sans"/>
                <a:cs typeface="Josefin Sans"/>
                <a:sym typeface="Josefin Sans"/>
              </a:rPr>
              <a:t>i </a:t>
            </a:r>
            <a:r>
              <a:rPr lang="en-US" sz="3232" spc="-103" strike="noStrike" u="none">
                <a:solidFill>
                  <a:srgbClr val="082314"/>
                </a:solidFill>
                <a:latin typeface="Josefin Sans"/>
                <a:ea typeface="Josefin Sans"/>
                <a:cs typeface="Josefin Sans"/>
                <a:sym typeface="Josefin Sans"/>
              </a:rPr>
              <a:t>sử</a:t>
            </a:r>
            <a:r>
              <a:rPr lang="en-US" sz="3232" spc="-103" strike="noStrike" u="none">
                <a:solidFill>
                  <a:srgbClr val="082314"/>
                </a:solidFill>
                <a:latin typeface="Josefin Sans"/>
                <a:ea typeface="Josefin Sans"/>
                <a:cs typeface="Josefin Sans"/>
                <a:sym typeface="Josefin Sans"/>
              </a:rPr>
              <a:t> dụng</a:t>
            </a:r>
            <a:r>
              <a:rPr lang="en-US" sz="3232" spc="-103" strike="noStrike" u="none">
                <a:solidFill>
                  <a:srgbClr val="082314"/>
                </a:solidFill>
                <a:latin typeface="Josefin Sans"/>
                <a:ea typeface="Josefin Sans"/>
                <a:cs typeface="Josefin Sans"/>
                <a:sym typeface="Josefin Sans"/>
              </a:rPr>
              <a:t>/Bảo</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trì: To</a:t>
            </a:r>
            <a:r>
              <a:rPr lang="en-US" sz="3232" spc="-103" strike="noStrike" u="none">
                <a:solidFill>
                  <a:srgbClr val="082314"/>
                </a:solidFill>
                <a:latin typeface="Josefin Sans"/>
                <a:ea typeface="Josefin Sans"/>
                <a:cs typeface="Josefin Sans"/>
                <a:sym typeface="Josefin Sans"/>
              </a:rPr>
              <a:t>à</a:t>
            </a:r>
            <a:r>
              <a:rPr lang="en-US" sz="3232" spc="-103" strike="noStrike" u="none">
                <a:solidFill>
                  <a:srgbClr val="082314"/>
                </a:solidFill>
                <a:latin typeface="Josefin Sans"/>
                <a:ea typeface="Josefin Sans"/>
                <a:cs typeface="Josefin Sans"/>
                <a:sym typeface="Josefin Sans"/>
              </a:rPr>
              <a:t>n</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bộ q</a:t>
            </a:r>
            <a:r>
              <a:rPr lang="en-US" sz="3232" spc="-103" strike="noStrike" u="none">
                <a:solidFill>
                  <a:srgbClr val="082314"/>
                </a:solidFill>
                <a:latin typeface="Josefin Sans"/>
                <a:ea typeface="Josefin Sans"/>
                <a:cs typeface="Josefin Sans"/>
                <a:sym typeface="Josefin Sans"/>
              </a:rPr>
              <a:t>uy</a:t>
            </a:r>
            <a:r>
              <a:rPr lang="en-US" sz="3232" spc="-103" strike="noStrike" u="none">
                <a:solidFill>
                  <a:srgbClr val="082314"/>
                </a:solidFill>
                <a:latin typeface="Josefin Sans"/>
                <a:ea typeface="Josefin Sans"/>
                <a:cs typeface="Josefin Sans"/>
                <a:sym typeface="Josefin Sans"/>
              </a:rPr>
              <a:t> trì</a:t>
            </a:r>
            <a:r>
              <a:rPr lang="en-US" sz="3232" spc="-103" strike="noStrike" u="none">
                <a:solidFill>
                  <a:srgbClr val="082314"/>
                </a:solidFill>
                <a:latin typeface="Josefin Sans"/>
                <a:ea typeface="Josefin Sans"/>
                <a:cs typeface="Josefin Sans"/>
                <a:sym typeface="Josefin Sans"/>
              </a:rPr>
              <a:t>nh đ</a:t>
            </a:r>
            <a:r>
              <a:rPr lang="en-US" sz="3232" spc="-103" strike="noStrike" u="none">
                <a:solidFill>
                  <a:srgbClr val="082314"/>
                </a:solidFill>
                <a:latin typeface="Josefin Sans"/>
                <a:ea typeface="Josefin Sans"/>
                <a:cs typeface="Josefin Sans"/>
                <a:sym typeface="Josefin Sans"/>
              </a:rPr>
              <a:t>ược</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đó</a:t>
            </a:r>
            <a:r>
              <a:rPr lang="en-US" sz="3232" spc="-103" strike="noStrike" u="none">
                <a:solidFill>
                  <a:srgbClr val="082314"/>
                </a:solidFill>
                <a:latin typeface="Josefin Sans"/>
                <a:ea typeface="Josefin Sans"/>
                <a:cs typeface="Josefin Sans"/>
                <a:sym typeface="Josefin Sans"/>
              </a:rPr>
              <a:t>ng gói</a:t>
            </a:r>
            <a:r>
              <a:rPr lang="en-US" sz="3232" spc="-103" strike="noStrike" u="none">
                <a:solidFill>
                  <a:srgbClr val="082314"/>
                </a:solidFill>
                <a:latin typeface="Josefin Sans"/>
                <a:ea typeface="Josefin Sans"/>
                <a:cs typeface="Josefin Sans"/>
                <a:sym typeface="Josefin Sans"/>
              </a:rPr>
              <a:t>.</a:t>
            </a:r>
          </a:p>
          <a:p>
            <a:pPr algn="l" marL="697906" indent="-348953" lvl="1">
              <a:lnSpc>
                <a:spcPts val="3879"/>
              </a:lnSpc>
              <a:spcBef>
                <a:spcPct val="0"/>
              </a:spcBef>
              <a:buFont typeface="Arial"/>
              <a:buChar char="•"/>
            </a:pPr>
            <a:r>
              <a:rPr lang="en-US" sz="3232" spc="-103" strike="noStrike" u="none">
                <a:solidFill>
                  <a:srgbClr val="082314"/>
                </a:solidFill>
                <a:latin typeface="Josefin Sans"/>
                <a:ea typeface="Josefin Sans"/>
                <a:cs typeface="Josefin Sans"/>
                <a:sym typeface="Josefin Sans"/>
              </a:rPr>
              <a:t>Tr</a:t>
            </a:r>
            <a:r>
              <a:rPr lang="en-US" sz="3232" spc="-103" strike="noStrike" u="none">
                <a:solidFill>
                  <a:srgbClr val="082314"/>
                </a:solidFill>
                <a:latin typeface="Josefin Sans"/>
                <a:ea typeface="Josefin Sans"/>
                <a:cs typeface="Josefin Sans"/>
                <a:sym typeface="Josefin Sans"/>
              </a:rPr>
              <a:t>iể</a:t>
            </a:r>
            <a:r>
              <a:rPr lang="en-US" sz="3232" spc="-103" strike="noStrike" u="none">
                <a:solidFill>
                  <a:srgbClr val="082314"/>
                </a:solidFill>
                <a:latin typeface="Josefin Sans"/>
                <a:ea typeface="Josefin Sans"/>
                <a:cs typeface="Josefin Sans"/>
                <a:sym typeface="Josefin Sans"/>
              </a:rPr>
              <a:t>n</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kh</a:t>
            </a:r>
            <a:r>
              <a:rPr lang="en-US" sz="3232" spc="-103" strike="noStrike" u="none">
                <a:solidFill>
                  <a:srgbClr val="082314"/>
                </a:solidFill>
                <a:latin typeface="Josefin Sans"/>
                <a:ea typeface="Josefin Sans"/>
                <a:cs typeface="Josefin Sans"/>
                <a:sym typeface="Josefin Sans"/>
              </a:rPr>
              <a:t>ai </a:t>
            </a:r>
            <a:r>
              <a:rPr lang="en-US" sz="3232" spc="-103" strike="noStrike" u="none">
                <a:solidFill>
                  <a:srgbClr val="082314"/>
                </a:solidFill>
                <a:latin typeface="Josefin Sans"/>
                <a:ea typeface="Josefin Sans"/>
                <a:cs typeface="Josefin Sans"/>
                <a:sym typeface="Josefin Sans"/>
              </a:rPr>
              <a:t>T</a:t>
            </a:r>
            <a:r>
              <a:rPr lang="en-US" sz="3232" spc="-103" strike="noStrike" u="none">
                <a:solidFill>
                  <a:srgbClr val="082314"/>
                </a:solidFill>
                <a:latin typeface="Josefin Sans"/>
                <a:ea typeface="Josefin Sans"/>
                <a:cs typeface="Josefin Sans"/>
                <a:sym typeface="Josefin Sans"/>
              </a:rPr>
              <a:t>hống nhất: </a:t>
            </a:r>
            <a:r>
              <a:rPr lang="en-US" sz="3232" spc="-103" strike="noStrike" u="none">
                <a:solidFill>
                  <a:srgbClr val="082314"/>
                </a:solidFill>
                <a:latin typeface="Josefin Sans"/>
                <a:ea typeface="Josefin Sans"/>
                <a:cs typeface="Josefin Sans"/>
                <a:sym typeface="Josefin Sans"/>
              </a:rPr>
              <a:t>Đảm</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bả</a:t>
            </a:r>
            <a:r>
              <a:rPr lang="en-US" sz="3232" spc="-103" strike="noStrike" u="none">
                <a:solidFill>
                  <a:srgbClr val="082314"/>
                </a:solidFill>
                <a:latin typeface="Josefin Sans"/>
                <a:ea typeface="Josefin Sans"/>
                <a:cs typeface="Josefin Sans"/>
                <a:sym typeface="Josefin Sans"/>
              </a:rPr>
              <a:t>o </a:t>
            </a:r>
            <a:r>
              <a:rPr lang="en-US" sz="3232" spc="-103" strike="noStrike" u="none">
                <a:solidFill>
                  <a:srgbClr val="082314"/>
                </a:solidFill>
                <a:latin typeface="Josefin Sans"/>
                <a:ea typeface="Josefin Sans"/>
                <a:cs typeface="Josefin Sans"/>
                <a:sym typeface="Josefin Sans"/>
              </a:rPr>
              <a:t>dữ liệu</a:t>
            </a:r>
            <a:r>
              <a:rPr lang="en-US" sz="3232" spc="-103" strike="noStrike" u="none">
                <a:solidFill>
                  <a:srgbClr val="082314"/>
                </a:solidFill>
                <a:latin typeface="Josefin Sans"/>
                <a:ea typeface="Josefin Sans"/>
                <a:cs typeface="Josefin Sans"/>
                <a:sym typeface="Josefin Sans"/>
              </a:rPr>
              <a:t> mới </a:t>
            </a:r>
            <a:r>
              <a:rPr lang="en-US" sz="3232" spc="-103" strike="noStrike" u="none">
                <a:solidFill>
                  <a:srgbClr val="082314"/>
                </a:solidFill>
                <a:latin typeface="Josefin Sans"/>
                <a:ea typeface="Josefin Sans"/>
                <a:cs typeface="Josefin Sans"/>
                <a:sym typeface="Josefin Sans"/>
              </a:rPr>
              <a:t>(df_moi)</a:t>
            </a:r>
            <a:r>
              <a:rPr lang="en-US" sz="3232" spc="-103" strike="noStrike" u="none">
                <a:solidFill>
                  <a:srgbClr val="082314"/>
                </a:solidFill>
                <a:latin typeface="Josefin Sans"/>
                <a:ea typeface="Josefin Sans"/>
                <a:cs typeface="Josefin Sans"/>
                <a:sym typeface="Josefin Sans"/>
              </a:rPr>
              <a:t> được </a:t>
            </a:r>
            <a:r>
              <a:rPr lang="en-US" sz="3232" spc="-103" strike="noStrike" u="none">
                <a:solidFill>
                  <a:srgbClr val="082314"/>
                </a:solidFill>
                <a:latin typeface="Josefin Sans"/>
                <a:ea typeface="Josefin Sans"/>
                <a:cs typeface="Josefin Sans"/>
                <a:sym typeface="Josefin Sans"/>
              </a:rPr>
              <a:t>xử </a:t>
            </a:r>
            <a:r>
              <a:rPr lang="en-US" sz="3232" spc="-103" strike="noStrike" u="none">
                <a:solidFill>
                  <a:srgbClr val="082314"/>
                </a:solidFill>
                <a:latin typeface="Josefin Sans"/>
                <a:ea typeface="Josefin Sans"/>
                <a:cs typeface="Josefin Sans"/>
                <a:sym typeface="Josefin Sans"/>
              </a:rPr>
              <a:t>l</a:t>
            </a:r>
            <a:r>
              <a:rPr lang="en-US" sz="3232" spc="-103" strike="noStrike" u="none">
                <a:solidFill>
                  <a:srgbClr val="082314"/>
                </a:solidFill>
                <a:latin typeface="Josefin Sans"/>
                <a:ea typeface="Josefin Sans"/>
                <a:cs typeface="Josefin Sans"/>
                <a:sym typeface="Josefin Sans"/>
              </a:rPr>
              <a:t>ý</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chính</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x</a:t>
            </a:r>
            <a:r>
              <a:rPr lang="en-US" sz="3232" spc="-103" strike="noStrike" u="none">
                <a:solidFill>
                  <a:srgbClr val="082314"/>
                </a:solidFill>
                <a:latin typeface="Josefin Sans"/>
                <a:ea typeface="Josefin Sans"/>
                <a:cs typeface="Josefin Sans"/>
                <a:sym typeface="Josefin Sans"/>
              </a:rPr>
              <a:t>ác </a:t>
            </a:r>
            <a:r>
              <a:rPr lang="en-US" sz="3232" spc="-103" strike="noStrike" u="none">
                <a:solidFill>
                  <a:srgbClr val="082314"/>
                </a:solidFill>
                <a:latin typeface="Josefin Sans"/>
                <a:ea typeface="Josefin Sans"/>
                <a:cs typeface="Josefin Sans"/>
                <a:sym typeface="Josefin Sans"/>
              </a:rPr>
              <a:t>y</a:t>
            </a:r>
            <a:r>
              <a:rPr lang="en-US" sz="3232" spc="-103" strike="noStrike" u="none">
                <a:solidFill>
                  <a:srgbClr val="082314"/>
                </a:solidFill>
                <a:latin typeface="Josefin Sans"/>
                <a:ea typeface="Josefin Sans"/>
                <a:cs typeface="Josefin Sans"/>
                <a:sym typeface="Josefin Sans"/>
              </a:rPr>
              <a:t> hệt d</a:t>
            </a:r>
            <a:r>
              <a:rPr lang="en-US" sz="3232" spc="-103" strike="noStrike" u="none">
                <a:solidFill>
                  <a:srgbClr val="082314"/>
                </a:solidFill>
                <a:latin typeface="Josefin Sans"/>
                <a:ea typeface="Josefin Sans"/>
                <a:cs typeface="Josefin Sans"/>
                <a:sym typeface="Josefin Sans"/>
              </a:rPr>
              <a:t>ữ</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l</a:t>
            </a:r>
            <a:r>
              <a:rPr lang="en-US" sz="3232" spc="-103" strike="noStrike" u="none">
                <a:solidFill>
                  <a:srgbClr val="082314"/>
                </a:solidFill>
                <a:latin typeface="Josefin Sans"/>
                <a:ea typeface="Josefin Sans"/>
                <a:cs typeface="Josefin Sans"/>
                <a:sym typeface="Josefin Sans"/>
              </a:rPr>
              <a:t>iệ</a:t>
            </a:r>
            <a:r>
              <a:rPr lang="en-US" sz="3232" spc="-103" strike="noStrike" u="none">
                <a:solidFill>
                  <a:srgbClr val="082314"/>
                </a:solidFill>
                <a:latin typeface="Josefin Sans"/>
                <a:ea typeface="Josefin Sans"/>
                <a:cs typeface="Josefin Sans"/>
                <a:sym typeface="Josefin Sans"/>
              </a:rPr>
              <a:t>u</a:t>
            </a:r>
            <a:r>
              <a:rPr lang="en-US" sz="3232" spc="-103" strike="noStrike" u="none">
                <a:solidFill>
                  <a:srgbClr val="082314"/>
                </a:solidFill>
                <a:latin typeface="Josefin Sans"/>
                <a:ea typeface="Josefin Sans"/>
                <a:cs typeface="Josefin Sans"/>
                <a:sym typeface="Josefin Sans"/>
              </a:rPr>
              <a:t> hu</a:t>
            </a:r>
            <a:r>
              <a:rPr lang="en-US" sz="3232" spc="-103" strike="noStrike" u="none">
                <a:solidFill>
                  <a:srgbClr val="082314"/>
                </a:solidFill>
                <a:latin typeface="Josefin Sans"/>
                <a:ea typeface="Josefin Sans"/>
                <a:cs typeface="Josefin Sans"/>
                <a:sym typeface="Josefin Sans"/>
              </a:rPr>
              <a:t>ấ</a:t>
            </a:r>
            <a:r>
              <a:rPr lang="en-US" sz="3232" spc="-103" strike="noStrike" u="none">
                <a:solidFill>
                  <a:srgbClr val="082314"/>
                </a:solidFill>
                <a:latin typeface="Josefin Sans"/>
                <a:ea typeface="Josefin Sans"/>
                <a:cs typeface="Josefin Sans"/>
                <a:sym typeface="Josefin Sans"/>
              </a:rPr>
              <a:t>n luyện</a:t>
            </a:r>
            <a:r>
              <a:rPr lang="en-US" sz="3232" spc="-103" strike="noStrike" u="none">
                <a:solidFill>
                  <a:srgbClr val="082314"/>
                </a:solidFill>
                <a:latin typeface="Josefin Sans"/>
                <a:ea typeface="Josefin Sans"/>
                <a:cs typeface="Josefin Sans"/>
                <a:sym typeface="Josefin Sans"/>
              </a:rPr>
              <a:t>.</a:t>
            </a:r>
          </a:p>
          <a:p>
            <a:pPr algn="l" marL="697906" indent="-348953" lvl="1">
              <a:lnSpc>
                <a:spcPts val="3879"/>
              </a:lnSpc>
              <a:spcBef>
                <a:spcPct val="0"/>
              </a:spcBef>
              <a:buFont typeface="Arial"/>
              <a:buChar char="•"/>
            </a:pPr>
            <a:r>
              <a:rPr lang="en-US" sz="3232" spc="-103" strike="noStrike" u="none">
                <a:solidFill>
                  <a:srgbClr val="082314"/>
                </a:solidFill>
                <a:latin typeface="Josefin Sans"/>
                <a:ea typeface="Josefin Sans"/>
                <a:cs typeface="Josefin Sans"/>
                <a:sym typeface="Josefin Sans"/>
              </a:rPr>
              <a:t>Kết</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qu</a:t>
            </a:r>
            <a:r>
              <a:rPr lang="en-US" sz="3232" spc="-103" strike="noStrike" u="none">
                <a:solidFill>
                  <a:srgbClr val="082314"/>
                </a:solidFill>
                <a:latin typeface="Josefin Sans"/>
                <a:ea typeface="Josefin Sans"/>
                <a:cs typeface="Josefin Sans"/>
                <a:sym typeface="Josefin Sans"/>
              </a:rPr>
              <a:t>ả</a:t>
            </a:r>
            <a:r>
              <a:rPr lang="en-US" sz="3232" spc="-103" strike="noStrike" u="none">
                <a:solidFill>
                  <a:srgbClr val="082314"/>
                </a:solidFill>
                <a:latin typeface="Josefin Sans"/>
                <a:ea typeface="Josefin Sans"/>
                <a:cs typeface="Josefin Sans"/>
                <a:sym typeface="Josefin Sans"/>
              </a:rPr>
              <a:t>:</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Tạ</a:t>
            </a:r>
            <a:r>
              <a:rPr lang="en-US" sz="3232" spc="-103" strike="noStrike" u="none">
                <a:solidFill>
                  <a:srgbClr val="082314"/>
                </a:solidFill>
                <a:latin typeface="Josefin Sans"/>
                <a:ea typeface="Josefin Sans"/>
                <a:cs typeface="Josefin Sans"/>
                <a:sym typeface="Josefin Sans"/>
              </a:rPr>
              <a:t>o </a:t>
            </a:r>
            <a:r>
              <a:rPr lang="en-US" sz="3232" spc="-103" strike="noStrike" u="none">
                <a:solidFill>
                  <a:srgbClr val="082314"/>
                </a:solidFill>
                <a:latin typeface="Josefin Sans"/>
                <a:ea typeface="Josefin Sans"/>
                <a:cs typeface="Josefin Sans"/>
                <a:sym typeface="Josefin Sans"/>
              </a:rPr>
              <a:t>ra Da</a:t>
            </a:r>
            <a:r>
              <a:rPr lang="en-US" sz="3232" spc="-103" strike="noStrike" u="none">
                <a:solidFill>
                  <a:srgbClr val="082314"/>
                </a:solidFill>
                <a:latin typeface="Josefin Sans"/>
                <a:ea typeface="Josefin Sans"/>
                <a:cs typeface="Josefin Sans"/>
                <a:sym typeface="Josefin Sans"/>
              </a:rPr>
              <a:t>t</a:t>
            </a:r>
            <a:r>
              <a:rPr lang="en-US" sz="3232" spc="-103" strike="noStrike" u="none">
                <a:solidFill>
                  <a:srgbClr val="082314"/>
                </a:solidFill>
                <a:latin typeface="Josefin Sans"/>
                <a:ea typeface="Josefin Sans"/>
                <a:cs typeface="Josefin Sans"/>
                <a:sym typeface="Josefin Sans"/>
              </a:rPr>
              <a:t>aFrame</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fixed</a:t>
            </a:r>
            <a:r>
              <a:rPr lang="en-US" sz="3232" spc="-103" strike="noStrike" u="none">
                <a:solidFill>
                  <a:srgbClr val="082314"/>
                </a:solidFill>
                <a:latin typeface="Josefin Sans"/>
                <a:ea typeface="Josefin Sans"/>
                <a:cs typeface="Josefin Sans"/>
                <a:sym typeface="Josefin Sans"/>
              </a:rPr>
              <a:t> đ</a:t>
            </a:r>
            <a:r>
              <a:rPr lang="en-US" sz="3232" spc="-103" strike="noStrike" u="none">
                <a:solidFill>
                  <a:srgbClr val="082314"/>
                </a:solidFill>
                <a:latin typeface="Josefin Sans"/>
                <a:ea typeface="Josefin Sans"/>
                <a:cs typeface="Josefin Sans"/>
                <a:sym typeface="Josefin Sans"/>
              </a:rPr>
              <a:t>ã</a:t>
            </a:r>
            <a:r>
              <a:rPr lang="en-US" sz="3232" spc="-103" strike="noStrike" u="none">
                <a:solidFill>
                  <a:srgbClr val="082314"/>
                </a:solidFill>
                <a:latin typeface="Josefin Sans"/>
                <a:ea typeface="Josefin Sans"/>
                <a:cs typeface="Josefin Sans"/>
                <a:sym typeface="Josefin Sans"/>
              </a:rPr>
              <a:t> được </a:t>
            </a:r>
            <a:r>
              <a:rPr lang="en-US" sz="3232" spc="-103" strike="noStrike" u="none">
                <a:solidFill>
                  <a:srgbClr val="082314"/>
                </a:solidFill>
                <a:latin typeface="Josefin Sans"/>
                <a:ea typeface="Josefin Sans"/>
                <a:cs typeface="Josefin Sans"/>
                <a:sym typeface="Josefin Sans"/>
              </a:rPr>
              <a:t>c</a:t>
            </a:r>
            <a:r>
              <a:rPr lang="en-US" sz="3232" spc="-103" strike="noStrike" u="none">
                <a:solidFill>
                  <a:srgbClr val="082314"/>
                </a:solidFill>
                <a:latin typeface="Josefin Sans"/>
                <a:ea typeface="Josefin Sans"/>
                <a:cs typeface="Josefin Sans"/>
                <a:sym typeface="Josefin Sans"/>
              </a:rPr>
              <a:t>huẩn </a:t>
            </a:r>
            <a:r>
              <a:rPr lang="en-US" sz="3232" spc="-103" strike="noStrike" u="none">
                <a:solidFill>
                  <a:srgbClr val="082314"/>
                </a:solidFill>
                <a:latin typeface="Josefin Sans"/>
                <a:ea typeface="Josefin Sans"/>
                <a:cs typeface="Josefin Sans"/>
                <a:sym typeface="Josefin Sans"/>
              </a:rPr>
              <a:t>hóa</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sẵ</a:t>
            </a:r>
            <a:r>
              <a:rPr lang="en-US" sz="3232" spc="-103" strike="noStrike" u="none">
                <a:solidFill>
                  <a:srgbClr val="082314"/>
                </a:solidFill>
                <a:latin typeface="Josefin Sans"/>
                <a:ea typeface="Josefin Sans"/>
                <a:cs typeface="Josefin Sans"/>
                <a:sym typeface="Josefin Sans"/>
              </a:rPr>
              <a:t>n </a:t>
            </a:r>
            <a:r>
              <a:rPr lang="en-US" sz="3232" spc="-103" strike="noStrike" u="none">
                <a:solidFill>
                  <a:srgbClr val="082314"/>
                </a:solidFill>
                <a:latin typeface="Josefin Sans"/>
                <a:ea typeface="Josefin Sans"/>
                <a:cs typeface="Josefin Sans"/>
                <a:sym typeface="Josefin Sans"/>
              </a:rPr>
              <a:t>s</a:t>
            </a:r>
            <a:r>
              <a:rPr lang="en-US" sz="3232" spc="-103" strike="noStrike" u="none">
                <a:solidFill>
                  <a:srgbClr val="082314"/>
                </a:solidFill>
                <a:latin typeface="Josefin Sans"/>
                <a:ea typeface="Josefin Sans"/>
                <a:cs typeface="Josefin Sans"/>
                <a:sym typeface="Josefin Sans"/>
              </a:rPr>
              <a:t>àng </a:t>
            </a:r>
            <a:r>
              <a:rPr lang="en-US" sz="3232" spc="-103" strike="noStrike" u="none">
                <a:solidFill>
                  <a:srgbClr val="082314"/>
                </a:solidFill>
                <a:latin typeface="Josefin Sans"/>
                <a:ea typeface="Josefin Sans"/>
                <a:cs typeface="Josefin Sans"/>
                <a:sym typeface="Josefin Sans"/>
              </a:rPr>
              <a:t>c</a:t>
            </a:r>
            <a:r>
              <a:rPr lang="en-US" sz="3232" spc="-103" strike="noStrike" u="none">
                <a:solidFill>
                  <a:srgbClr val="082314"/>
                </a:solidFill>
                <a:latin typeface="Josefin Sans"/>
                <a:ea typeface="Josefin Sans"/>
                <a:cs typeface="Josefin Sans"/>
                <a:sym typeface="Josefin Sans"/>
              </a:rPr>
              <a:t>h</a:t>
            </a:r>
            <a:r>
              <a:rPr lang="en-US" sz="3232" spc="-103" strike="noStrike" u="none">
                <a:solidFill>
                  <a:srgbClr val="082314"/>
                </a:solidFill>
                <a:latin typeface="Josefin Sans"/>
                <a:ea typeface="Josefin Sans"/>
                <a:cs typeface="Josefin Sans"/>
                <a:sym typeface="Josefin Sans"/>
              </a:rPr>
              <a:t>o</a:t>
            </a:r>
            <a:r>
              <a:rPr lang="en-US" sz="3232" spc="-103" strike="noStrike" u="none">
                <a:solidFill>
                  <a:srgbClr val="082314"/>
                </a:solidFill>
                <a:latin typeface="Josefin Sans"/>
                <a:ea typeface="Josefin Sans"/>
                <a:cs typeface="Josefin Sans"/>
                <a:sym typeface="Josefin Sans"/>
              </a:rPr>
              <a:t> việ</a:t>
            </a:r>
            <a:r>
              <a:rPr lang="en-US" sz="3232" spc="-103" strike="noStrike" u="none">
                <a:solidFill>
                  <a:srgbClr val="082314"/>
                </a:solidFill>
                <a:latin typeface="Josefin Sans"/>
                <a:ea typeface="Josefin Sans"/>
                <a:cs typeface="Josefin Sans"/>
                <a:sym typeface="Josefin Sans"/>
              </a:rPr>
              <a:t>c</a:t>
            </a:r>
            <a:r>
              <a:rPr lang="en-US" sz="3232" spc="-103" strike="noStrike" u="none">
                <a:solidFill>
                  <a:srgbClr val="082314"/>
                </a:solidFill>
                <a:latin typeface="Josefin Sans"/>
                <a:ea typeface="Josefin Sans"/>
                <a:cs typeface="Josefin Sans"/>
                <a:sym typeface="Josefin Sans"/>
              </a:rPr>
              <a:t> </a:t>
            </a:r>
            <a:r>
              <a:rPr lang="en-US" sz="3232" spc="-103" strike="noStrike" u="none">
                <a:solidFill>
                  <a:srgbClr val="082314"/>
                </a:solidFill>
                <a:latin typeface="Josefin Sans"/>
                <a:ea typeface="Josefin Sans"/>
                <a:cs typeface="Josefin Sans"/>
                <a:sym typeface="Josefin Sans"/>
              </a:rPr>
              <a:t>h</a:t>
            </a:r>
            <a:r>
              <a:rPr lang="en-US" sz="3232" spc="-103" strike="noStrike" u="none">
                <a:solidFill>
                  <a:srgbClr val="082314"/>
                </a:solidFill>
                <a:latin typeface="Josefin Sans"/>
                <a:ea typeface="Josefin Sans"/>
                <a:cs typeface="Josefin Sans"/>
                <a:sym typeface="Josefin Sans"/>
              </a:rPr>
              <a:t>u</a:t>
            </a:r>
            <a:r>
              <a:rPr lang="en-US" sz="3232" spc="-103" strike="noStrike" u="none">
                <a:solidFill>
                  <a:srgbClr val="082314"/>
                </a:solidFill>
                <a:latin typeface="Josefin Sans"/>
                <a:ea typeface="Josefin Sans"/>
                <a:cs typeface="Josefin Sans"/>
                <a:sym typeface="Josefin Sans"/>
              </a:rPr>
              <a:t>ấ</a:t>
            </a:r>
            <a:r>
              <a:rPr lang="en-US" sz="3232" spc="-103" strike="noStrike" u="none">
                <a:solidFill>
                  <a:srgbClr val="082314"/>
                </a:solidFill>
                <a:latin typeface="Josefin Sans"/>
                <a:ea typeface="Josefin Sans"/>
                <a:cs typeface="Josefin Sans"/>
                <a:sym typeface="Josefin Sans"/>
              </a:rPr>
              <a:t>n </a:t>
            </a:r>
            <a:r>
              <a:rPr lang="en-US" sz="3232" spc="-103" strike="noStrike" u="none">
                <a:solidFill>
                  <a:srgbClr val="082314"/>
                </a:solidFill>
                <a:latin typeface="Josefin Sans"/>
                <a:ea typeface="Josefin Sans"/>
                <a:cs typeface="Josefin Sans"/>
                <a:sym typeface="Josefin Sans"/>
              </a:rPr>
              <a:t>lu</a:t>
            </a:r>
            <a:r>
              <a:rPr lang="en-US" sz="3232" spc="-103" strike="noStrike" u="none">
                <a:solidFill>
                  <a:srgbClr val="082314"/>
                </a:solidFill>
                <a:latin typeface="Josefin Sans"/>
                <a:ea typeface="Josefin Sans"/>
                <a:cs typeface="Josefin Sans"/>
                <a:sym typeface="Josefin Sans"/>
              </a:rPr>
              <a:t>y</a:t>
            </a:r>
            <a:r>
              <a:rPr lang="en-US" sz="3232" spc="-103" strike="noStrike" u="none">
                <a:solidFill>
                  <a:srgbClr val="082314"/>
                </a:solidFill>
                <a:latin typeface="Josefin Sans"/>
                <a:ea typeface="Josefin Sans"/>
                <a:cs typeface="Josefin Sans"/>
                <a:sym typeface="Josefin Sans"/>
              </a:rPr>
              <a:t>ện</a:t>
            </a:r>
            <a:r>
              <a:rPr lang="en-US" sz="3232" spc="-103" strike="noStrike" u="none">
                <a:solidFill>
                  <a:srgbClr val="082314"/>
                </a:solidFill>
                <a:latin typeface="Josefin Sans"/>
                <a:ea typeface="Josefin Sans"/>
                <a:cs typeface="Josefin Sans"/>
                <a:sym typeface="Josefin Sans"/>
              </a:rPr>
              <a:t> mô hình.</a:t>
            </a:r>
          </a:p>
          <a:p>
            <a:pPr algn="l" marL="0" indent="0" lvl="0">
              <a:lnSpc>
                <a:spcPts val="3879"/>
              </a:lnSpc>
              <a:spcBef>
                <a:spcPct val="0"/>
              </a:spcBef>
            </a:pPr>
          </a:p>
        </p:txBody>
      </p:sp>
      <p:sp>
        <p:nvSpPr>
          <p:cNvPr name="TextBox 14" id="14"/>
          <p:cNvSpPr txBox="true"/>
          <p:nvPr/>
        </p:nvSpPr>
        <p:spPr>
          <a:xfrm rot="0">
            <a:off x="1028700" y="289154"/>
            <a:ext cx="17145122" cy="1844391"/>
          </a:xfrm>
          <a:prstGeom prst="rect">
            <a:avLst/>
          </a:prstGeom>
        </p:spPr>
        <p:txBody>
          <a:bodyPr anchor="t" rtlCol="false" tIns="0" lIns="0" bIns="0" rIns="0">
            <a:spAutoFit/>
          </a:bodyPr>
          <a:lstStyle/>
          <a:p>
            <a:pPr algn="l">
              <a:lnSpc>
                <a:spcPts val="7125"/>
              </a:lnSpc>
            </a:pPr>
            <a:r>
              <a:rPr lang="en-US" sz="6477" b="true">
                <a:solidFill>
                  <a:srgbClr val="082314"/>
                </a:solidFill>
                <a:latin typeface="Josefin Sans Bold"/>
                <a:ea typeface="Josefin Sans Bold"/>
                <a:cs typeface="Josefin Sans Bold"/>
                <a:sym typeface="Josefin Sans Bold"/>
              </a:rPr>
              <a:t>7. TẠO PIPELINE </a:t>
            </a:r>
          </a:p>
          <a:p>
            <a:pPr algn="l" marL="0" indent="0" lvl="0">
              <a:lnSpc>
                <a:spcPts val="7125"/>
              </a:lnSpc>
              <a:spcBef>
                <a:spcPct val="0"/>
              </a:spcBef>
            </a:pPr>
          </a:p>
        </p:txBody>
      </p:sp>
      <p:sp>
        <p:nvSpPr>
          <p:cNvPr name="TextBox 15" id="15"/>
          <p:cNvSpPr txBox="true"/>
          <p:nvPr/>
        </p:nvSpPr>
        <p:spPr>
          <a:xfrm rot="0">
            <a:off x="540879" y="6758190"/>
            <a:ext cx="2502011" cy="490538"/>
          </a:xfrm>
          <a:prstGeom prst="rect">
            <a:avLst/>
          </a:prstGeom>
        </p:spPr>
        <p:txBody>
          <a:bodyPr anchor="t" rtlCol="false" tIns="0" lIns="0" bIns="0" rIns="0">
            <a:spAutoFit/>
          </a:bodyPr>
          <a:lstStyle/>
          <a:p>
            <a:pPr algn="l" marL="697906" indent="-348953" lvl="1">
              <a:lnSpc>
                <a:spcPts val="3879"/>
              </a:lnSpc>
              <a:spcBef>
                <a:spcPct val="0"/>
              </a:spcBef>
              <a:buFont typeface="Arial"/>
              <a:buChar char="•"/>
            </a:pPr>
            <a:r>
              <a:rPr lang="en-US" sz="3232" spc="-103">
                <a:solidFill>
                  <a:srgbClr val="082314"/>
                </a:solidFill>
                <a:latin typeface="Josefin Sans"/>
                <a:ea typeface="Josefin Sans"/>
                <a:cs typeface="Josefin Sans"/>
                <a:sym typeface="Josefin Sans"/>
              </a:rPr>
              <a:t>Kết quả:</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grpSp>
        <p:nvGrpSpPr>
          <p:cNvPr name="Group 2" id="2"/>
          <p:cNvGrpSpPr/>
          <p:nvPr/>
        </p:nvGrpSpPr>
        <p:grpSpPr>
          <a:xfrm rot="0">
            <a:off x="-175230" y="5404200"/>
            <a:ext cx="19637161" cy="10287000"/>
            <a:chOff x="0" y="0"/>
            <a:chExt cx="26182882" cy="13716000"/>
          </a:xfrm>
        </p:grpSpPr>
        <p:sp>
          <p:nvSpPr>
            <p:cNvPr name="Freeform 3" id="3"/>
            <p:cNvSpPr/>
            <p:nvPr/>
          </p:nvSpPr>
          <p:spPr>
            <a:xfrm flipH="false" flipV="false" rot="0">
              <a:off x="0" y="0"/>
              <a:ext cx="13733166" cy="13716000"/>
            </a:xfrm>
            <a:custGeom>
              <a:avLst/>
              <a:gdLst/>
              <a:ahLst/>
              <a:cxnLst/>
              <a:rect r="r" b="b" t="t" l="l"/>
              <a:pathLst>
                <a:path h="13716000" w="13733166">
                  <a:moveTo>
                    <a:pt x="0" y="0"/>
                  </a:moveTo>
                  <a:lnTo>
                    <a:pt x="13733166" y="0"/>
                  </a:lnTo>
                  <a:lnTo>
                    <a:pt x="13733166"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2449715" y="0"/>
              <a:ext cx="13733166" cy="13716000"/>
            </a:xfrm>
            <a:custGeom>
              <a:avLst/>
              <a:gdLst/>
              <a:ahLst/>
              <a:cxnLst/>
              <a:rect r="r" b="b" t="t" l="l"/>
              <a:pathLst>
                <a:path h="13716000" w="13733166">
                  <a:moveTo>
                    <a:pt x="0" y="0"/>
                  </a:moveTo>
                  <a:lnTo>
                    <a:pt x="13733167" y="0"/>
                  </a:lnTo>
                  <a:lnTo>
                    <a:pt x="13733167"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5" id="5"/>
          <p:cNvGrpSpPr/>
          <p:nvPr/>
        </p:nvGrpSpPr>
        <p:grpSpPr>
          <a:xfrm rot="0">
            <a:off x="-266411" y="5404200"/>
            <a:ext cx="18765082" cy="7568456"/>
            <a:chOff x="0" y="0"/>
            <a:chExt cx="4942244" cy="1993338"/>
          </a:xfrm>
        </p:grpSpPr>
        <p:sp>
          <p:nvSpPr>
            <p:cNvPr name="Freeform 6" id="6"/>
            <p:cNvSpPr/>
            <p:nvPr/>
          </p:nvSpPr>
          <p:spPr>
            <a:xfrm flipH="false" flipV="false" rot="0">
              <a:off x="0" y="0"/>
              <a:ext cx="4942244" cy="1993338"/>
            </a:xfrm>
            <a:custGeom>
              <a:avLst/>
              <a:gdLst/>
              <a:ahLst/>
              <a:cxnLst/>
              <a:rect r="r" b="b" t="t" l="l"/>
              <a:pathLst>
                <a:path h="1993338" w="4942244">
                  <a:moveTo>
                    <a:pt x="0" y="0"/>
                  </a:moveTo>
                  <a:lnTo>
                    <a:pt x="4942244" y="0"/>
                  </a:lnTo>
                  <a:lnTo>
                    <a:pt x="4942244" y="1993338"/>
                  </a:lnTo>
                  <a:lnTo>
                    <a:pt x="0" y="1993338"/>
                  </a:lnTo>
                  <a:close/>
                </a:path>
              </a:pathLst>
            </a:custGeom>
            <a:gradFill rotWithShape="true">
              <a:gsLst>
                <a:gs pos="0">
                  <a:srgbClr val="F9F4EA">
                    <a:alpha val="100000"/>
                  </a:srgbClr>
                </a:gs>
                <a:gs pos="100000">
                  <a:srgbClr val="F9F4EA">
                    <a:alpha val="0"/>
                  </a:srgbClr>
                </a:gs>
              </a:gsLst>
              <a:lin ang="5400000"/>
            </a:gradFill>
          </p:spPr>
        </p:sp>
        <p:sp>
          <p:nvSpPr>
            <p:cNvPr name="TextBox 7" id="7"/>
            <p:cNvSpPr txBox="true"/>
            <p:nvPr/>
          </p:nvSpPr>
          <p:spPr>
            <a:xfrm>
              <a:off x="0" y="-47625"/>
              <a:ext cx="4942244" cy="204096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true" flipV="false" rot="4951687">
            <a:off x="83991" y="-425908"/>
            <a:ext cx="858036" cy="1252607"/>
          </a:xfrm>
          <a:custGeom>
            <a:avLst/>
            <a:gdLst/>
            <a:ahLst/>
            <a:cxnLst/>
            <a:rect r="r" b="b" t="t" l="l"/>
            <a:pathLst>
              <a:path h="1252607" w="858036">
                <a:moveTo>
                  <a:pt x="858036" y="0"/>
                </a:moveTo>
                <a:lnTo>
                  <a:pt x="0" y="0"/>
                </a:lnTo>
                <a:lnTo>
                  <a:pt x="0" y="1252607"/>
                </a:lnTo>
                <a:lnTo>
                  <a:pt x="858036" y="1252607"/>
                </a:lnTo>
                <a:lnTo>
                  <a:pt x="85803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59992" y="1375150"/>
            <a:ext cx="14912277" cy="8350875"/>
          </a:xfrm>
          <a:custGeom>
            <a:avLst/>
            <a:gdLst/>
            <a:ahLst/>
            <a:cxnLst/>
            <a:rect r="r" b="b" t="t" l="l"/>
            <a:pathLst>
              <a:path h="8350875" w="14912277">
                <a:moveTo>
                  <a:pt x="0" y="0"/>
                </a:moveTo>
                <a:lnTo>
                  <a:pt x="14912277" y="0"/>
                </a:lnTo>
                <a:lnTo>
                  <a:pt x="14912277" y="8350875"/>
                </a:lnTo>
                <a:lnTo>
                  <a:pt x="0" y="8350875"/>
                </a:lnTo>
                <a:lnTo>
                  <a:pt x="0" y="0"/>
                </a:lnTo>
                <a:close/>
              </a:path>
            </a:pathLst>
          </a:custGeom>
          <a:blipFill>
            <a:blip r:embed="rId6"/>
            <a:stretch>
              <a:fillRect l="0" t="0" r="0" b="0"/>
            </a:stretch>
          </a:blipFill>
        </p:spPr>
      </p:sp>
      <p:sp>
        <p:nvSpPr>
          <p:cNvPr name="TextBox 10" id="10"/>
          <p:cNvSpPr txBox="true"/>
          <p:nvPr/>
        </p:nvSpPr>
        <p:spPr>
          <a:xfrm rot="0">
            <a:off x="3304988" y="238496"/>
            <a:ext cx="14309048" cy="1653531"/>
          </a:xfrm>
          <a:prstGeom prst="rect">
            <a:avLst/>
          </a:prstGeom>
        </p:spPr>
        <p:txBody>
          <a:bodyPr anchor="t" rtlCol="false" tIns="0" lIns="0" bIns="0" rIns="0">
            <a:spAutoFit/>
          </a:bodyPr>
          <a:lstStyle/>
          <a:p>
            <a:pPr algn="l">
              <a:lnSpc>
                <a:spcPts val="5554"/>
              </a:lnSpc>
            </a:pPr>
            <a:r>
              <a:rPr lang="en-US" sz="5049" b="true">
                <a:solidFill>
                  <a:srgbClr val="082314"/>
                </a:solidFill>
                <a:latin typeface="Josefin Sans Bold"/>
                <a:ea typeface="Josefin Sans Bold"/>
                <a:cs typeface="Josefin Sans Bold"/>
                <a:sym typeface="Josefin Sans Bold"/>
              </a:rPr>
              <a:t>8. LƯU CÁC DỮ LIỆU CẦN THIẾT</a:t>
            </a:r>
          </a:p>
          <a:p>
            <a:pPr algn="l">
              <a:lnSpc>
                <a:spcPts val="3684"/>
              </a:lnSpc>
            </a:pPr>
          </a:p>
          <a:p>
            <a:pPr algn="l" marL="0" indent="0" lvl="0">
              <a:lnSpc>
                <a:spcPts val="3684"/>
              </a:lnSpc>
              <a:spcBef>
                <a:spcPct val="0"/>
              </a:spcBef>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0">
            <a:off x="4417508" y="925452"/>
            <a:ext cx="12110550" cy="1713126"/>
          </a:xfrm>
          <a:custGeom>
            <a:avLst/>
            <a:gdLst/>
            <a:ahLst/>
            <a:cxnLst/>
            <a:rect r="r" b="b" t="t" l="l"/>
            <a:pathLst>
              <a:path h="1713126" w="12110550">
                <a:moveTo>
                  <a:pt x="0" y="0"/>
                </a:moveTo>
                <a:lnTo>
                  <a:pt x="12110550" y="0"/>
                </a:lnTo>
                <a:lnTo>
                  <a:pt x="12110550" y="1713126"/>
                </a:lnTo>
                <a:lnTo>
                  <a:pt x="0" y="1713126"/>
                </a:lnTo>
                <a:lnTo>
                  <a:pt x="0" y="0"/>
                </a:lnTo>
                <a:close/>
              </a:path>
            </a:pathLst>
          </a:custGeom>
          <a:blipFill>
            <a:blip r:embed="rId2"/>
            <a:stretch>
              <a:fillRect l="-5318" t="-15520" r="-9101" b="-28053"/>
            </a:stretch>
          </a:blipFill>
        </p:spPr>
      </p:sp>
      <p:sp>
        <p:nvSpPr>
          <p:cNvPr name="Freeform 3" id="3"/>
          <p:cNvSpPr/>
          <p:nvPr/>
        </p:nvSpPr>
        <p:spPr>
          <a:xfrm flipH="false" flipV="false" rot="0">
            <a:off x="5916493" y="2869830"/>
            <a:ext cx="10416343" cy="7174256"/>
          </a:xfrm>
          <a:custGeom>
            <a:avLst/>
            <a:gdLst/>
            <a:ahLst/>
            <a:cxnLst/>
            <a:rect r="r" b="b" t="t" l="l"/>
            <a:pathLst>
              <a:path h="7174256" w="10416343">
                <a:moveTo>
                  <a:pt x="0" y="0"/>
                </a:moveTo>
                <a:lnTo>
                  <a:pt x="10416343" y="0"/>
                </a:lnTo>
                <a:lnTo>
                  <a:pt x="10416343" y="7174256"/>
                </a:lnTo>
                <a:lnTo>
                  <a:pt x="0" y="7174256"/>
                </a:lnTo>
                <a:lnTo>
                  <a:pt x="0" y="0"/>
                </a:lnTo>
                <a:close/>
              </a:path>
            </a:pathLst>
          </a:custGeom>
          <a:blipFill>
            <a:blip r:embed="rId3"/>
            <a:stretch>
              <a:fillRect l="0" t="0" r="0" b="0"/>
            </a:stretch>
          </a:blipFill>
        </p:spPr>
      </p:sp>
      <p:sp>
        <p:nvSpPr>
          <p:cNvPr name="TextBox 4" id="4"/>
          <p:cNvSpPr txBox="true"/>
          <p:nvPr/>
        </p:nvSpPr>
        <p:spPr>
          <a:xfrm rot="0">
            <a:off x="630780" y="280610"/>
            <a:ext cx="21182990" cy="502521"/>
          </a:xfrm>
          <a:prstGeom prst="rect">
            <a:avLst/>
          </a:prstGeom>
        </p:spPr>
        <p:txBody>
          <a:bodyPr anchor="t" rtlCol="false" tIns="0" lIns="0" bIns="0" rIns="0">
            <a:spAutoFit/>
          </a:bodyPr>
          <a:lstStyle/>
          <a:p>
            <a:pPr algn="l" marL="0" indent="0" lvl="0">
              <a:lnSpc>
                <a:spcPts val="3923"/>
              </a:lnSpc>
              <a:spcBef>
                <a:spcPct val="0"/>
              </a:spcBef>
            </a:pPr>
            <a:r>
              <a:rPr lang="en-US" sz="3567">
                <a:solidFill>
                  <a:srgbClr val="58856D"/>
                </a:solidFill>
                <a:latin typeface="Paytone One"/>
                <a:ea typeface="Paytone One"/>
                <a:cs typeface="Paytone One"/>
                <a:sym typeface="Paytone One"/>
              </a:rPr>
              <a:t>9. KIỂM TRA LẠI PHÂN PHỐI DỮ LIỆU SAU KHI ĐÃ XỬ LÍ</a:t>
            </a:r>
          </a:p>
        </p:txBody>
      </p:sp>
      <p:sp>
        <p:nvSpPr>
          <p:cNvPr name="TextBox 5" id="5"/>
          <p:cNvSpPr txBox="true"/>
          <p:nvPr/>
        </p:nvSpPr>
        <p:spPr>
          <a:xfrm rot="0">
            <a:off x="783291" y="5815002"/>
            <a:ext cx="4721270" cy="1456472"/>
          </a:xfrm>
          <a:prstGeom prst="rect">
            <a:avLst/>
          </a:prstGeom>
        </p:spPr>
        <p:txBody>
          <a:bodyPr anchor="t" rtlCol="false" tIns="0" lIns="0" bIns="0" rIns="0">
            <a:spAutoFit/>
          </a:bodyPr>
          <a:lstStyle/>
          <a:p>
            <a:pPr algn="l" marL="0" indent="0" lvl="0">
              <a:lnSpc>
                <a:spcPts val="5640"/>
              </a:lnSpc>
              <a:spcBef>
                <a:spcPct val="0"/>
              </a:spcBef>
            </a:pPr>
            <a:r>
              <a:rPr lang="en-US" b="true" sz="5127">
                <a:solidFill>
                  <a:srgbClr val="58856D"/>
                </a:solidFill>
                <a:latin typeface="Josefin Sans Bold"/>
                <a:ea typeface="Josefin Sans Bold"/>
                <a:cs typeface="Josefin Sans Bold"/>
                <a:sym typeface="Josefin Sans Bold"/>
              </a:rPr>
              <a:t>KIỂM TRA HISTOGRAM</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0">
            <a:off x="10128846" y="2345725"/>
            <a:ext cx="8018773" cy="6565370"/>
          </a:xfrm>
          <a:custGeom>
            <a:avLst/>
            <a:gdLst/>
            <a:ahLst/>
            <a:cxnLst/>
            <a:rect r="r" b="b" t="t" l="l"/>
            <a:pathLst>
              <a:path h="6565370" w="8018773">
                <a:moveTo>
                  <a:pt x="0" y="0"/>
                </a:moveTo>
                <a:lnTo>
                  <a:pt x="8018772" y="0"/>
                </a:lnTo>
                <a:lnTo>
                  <a:pt x="8018772" y="6565370"/>
                </a:lnTo>
                <a:lnTo>
                  <a:pt x="0" y="6565370"/>
                </a:lnTo>
                <a:lnTo>
                  <a:pt x="0" y="0"/>
                </a:lnTo>
                <a:close/>
              </a:path>
            </a:pathLst>
          </a:custGeom>
          <a:blipFill>
            <a:blip r:embed="rId2"/>
            <a:stretch>
              <a:fillRect l="0" t="0" r="0" b="0"/>
            </a:stretch>
          </a:blipFill>
        </p:spPr>
      </p:sp>
      <p:sp>
        <p:nvSpPr>
          <p:cNvPr name="Freeform 3" id="3"/>
          <p:cNvSpPr/>
          <p:nvPr/>
        </p:nvSpPr>
        <p:spPr>
          <a:xfrm flipH="false" flipV="false" rot="0">
            <a:off x="274360" y="3703248"/>
            <a:ext cx="9652335" cy="3545977"/>
          </a:xfrm>
          <a:custGeom>
            <a:avLst/>
            <a:gdLst/>
            <a:ahLst/>
            <a:cxnLst/>
            <a:rect r="r" b="b" t="t" l="l"/>
            <a:pathLst>
              <a:path h="3545977" w="9652335">
                <a:moveTo>
                  <a:pt x="0" y="0"/>
                </a:moveTo>
                <a:lnTo>
                  <a:pt x="9652335" y="0"/>
                </a:lnTo>
                <a:lnTo>
                  <a:pt x="9652335" y="3545977"/>
                </a:lnTo>
                <a:lnTo>
                  <a:pt x="0" y="3545977"/>
                </a:lnTo>
                <a:lnTo>
                  <a:pt x="0" y="0"/>
                </a:lnTo>
                <a:close/>
              </a:path>
            </a:pathLst>
          </a:custGeom>
          <a:blipFill>
            <a:blip r:embed="rId3"/>
            <a:stretch>
              <a:fillRect l="-7010" t="-4320" r="-6349" b="-18482"/>
            </a:stretch>
          </a:blipFill>
        </p:spPr>
      </p:sp>
      <p:sp>
        <p:nvSpPr>
          <p:cNvPr name="TextBox 4" id="4"/>
          <p:cNvSpPr txBox="true"/>
          <p:nvPr/>
        </p:nvSpPr>
        <p:spPr>
          <a:xfrm rot="0">
            <a:off x="418299" y="437086"/>
            <a:ext cx="21182990" cy="619085"/>
          </a:xfrm>
          <a:prstGeom prst="rect">
            <a:avLst/>
          </a:prstGeom>
        </p:spPr>
        <p:txBody>
          <a:bodyPr anchor="t" rtlCol="false" tIns="0" lIns="0" bIns="0" rIns="0">
            <a:spAutoFit/>
          </a:bodyPr>
          <a:lstStyle/>
          <a:p>
            <a:pPr algn="l">
              <a:lnSpc>
                <a:spcPts val="3483"/>
              </a:lnSpc>
            </a:pPr>
            <a:r>
              <a:rPr lang="en-US" sz="3167">
                <a:solidFill>
                  <a:srgbClr val="58856D"/>
                </a:solidFill>
                <a:latin typeface="Paytone One"/>
                <a:ea typeface="Paytone One"/>
                <a:cs typeface="Paytone One"/>
                <a:sym typeface="Paytone One"/>
              </a:rPr>
              <a:t>9. KIỂM TRA LẠI PHÂN PHỐI DỮ LIỆU SAU KHI ĐÃ XỬ LÍ</a:t>
            </a:r>
          </a:p>
          <a:p>
            <a:pPr algn="l" marL="0" indent="0" lvl="0">
              <a:lnSpc>
                <a:spcPts val="1459"/>
              </a:lnSpc>
              <a:spcBef>
                <a:spcPct val="0"/>
              </a:spcBef>
            </a:pPr>
          </a:p>
        </p:txBody>
      </p:sp>
      <p:sp>
        <p:nvSpPr>
          <p:cNvPr name="TextBox 5" id="5"/>
          <p:cNvSpPr txBox="true"/>
          <p:nvPr/>
        </p:nvSpPr>
        <p:spPr>
          <a:xfrm rot="0">
            <a:off x="6809517" y="1446696"/>
            <a:ext cx="5291504" cy="656372"/>
          </a:xfrm>
          <a:prstGeom prst="rect">
            <a:avLst/>
          </a:prstGeom>
        </p:spPr>
        <p:txBody>
          <a:bodyPr anchor="t" rtlCol="false" tIns="0" lIns="0" bIns="0" rIns="0">
            <a:spAutoFit/>
          </a:bodyPr>
          <a:lstStyle/>
          <a:p>
            <a:pPr algn="l" marL="0" indent="0" lvl="0">
              <a:lnSpc>
                <a:spcPts val="5022"/>
              </a:lnSpc>
              <a:spcBef>
                <a:spcPct val="0"/>
              </a:spcBef>
            </a:pPr>
            <a:r>
              <a:rPr lang="en-US" b="true" sz="4565">
                <a:solidFill>
                  <a:srgbClr val="58856D"/>
                </a:solidFill>
                <a:latin typeface="Josefin Sans Bold"/>
                <a:ea typeface="Josefin Sans Bold"/>
                <a:cs typeface="Josefin Sans Bold"/>
                <a:sym typeface="Josefin Sans Bold"/>
              </a:rPr>
              <a:t>KIỂM TRA G_AVG</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0">
            <a:off x="11312187" y="14985"/>
            <a:ext cx="8141160" cy="4589579"/>
          </a:xfrm>
          <a:custGeom>
            <a:avLst/>
            <a:gdLst/>
            <a:ahLst/>
            <a:cxnLst/>
            <a:rect r="r" b="b" t="t" l="l"/>
            <a:pathLst>
              <a:path h="4589579" w="8141160">
                <a:moveTo>
                  <a:pt x="0" y="0"/>
                </a:moveTo>
                <a:lnTo>
                  <a:pt x="8141159" y="0"/>
                </a:lnTo>
                <a:lnTo>
                  <a:pt x="8141159" y="4589578"/>
                </a:lnTo>
                <a:lnTo>
                  <a:pt x="0" y="45895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5230" y="5404200"/>
            <a:ext cx="19637161" cy="10287000"/>
            <a:chOff x="0" y="0"/>
            <a:chExt cx="26182882" cy="13716000"/>
          </a:xfrm>
        </p:grpSpPr>
        <p:sp>
          <p:nvSpPr>
            <p:cNvPr name="Freeform 4" id="4"/>
            <p:cNvSpPr/>
            <p:nvPr/>
          </p:nvSpPr>
          <p:spPr>
            <a:xfrm flipH="false" flipV="false" rot="0">
              <a:off x="0" y="0"/>
              <a:ext cx="13733166" cy="13716000"/>
            </a:xfrm>
            <a:custGeom>
              <a:avLst/>
              <a:gdLst/>
              <a:ahLst/>
              <a:cxnLst/>
              <a:rect r="r" b="b" t="t" l="l"/>
              <a:pathLst>
                <a:path h="13716000" w="13733166">
                  <a:moveTo>
                    <a:pt x="0" y="0"/>
                  </a:moveTo>
                  <a:lnTo>
                    <a:pt x="13733166" y="0"/>
                  </a:lnTo>
                  <a:lnTo>
                    <a:pt x="13733166"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0">
              <a:off x="12449715" y="0"/>
              <a:ext cx="13733166" cy="13716000"/>
            </a:xfrm>
            <a:custGeom>
              <a:avLst/>
              <a:gdLst/>
              <a:ahLst/>
              <a:cxnLst/>
              <a:rect r="r" b="b" t="t" l="l"/>
              <a:pathLst>
                <a:path h="13716000" w="13733166">
                  <a:moveTo>
                    <a:pt x="0" y="0"/>
                  </a:moveTo>
                  <a:lnTo>
                    <a:pt x="13733167" y="0"/>
                  </a:lnTo>
                  <a:lnTo>
                    <a:pt x="13733167"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grpSp>
        <p:nvGrpSpPr>
          <p:cNvPr name="Group 6" id="6"/>
          <p:cNvGrpSpPr/>
          <p:nvPr/>
        </p:nvGrpSpPr>
        <p:grpSpPr>
          <a:xfrm rot="0">
            <a:off x="-266411" y="5404200"/>
            <a:ext cx="18765082" cy="7568456"/>
            <a:chOff x="0" y="0"/>
            <a:chExt cx="4942244" cy="1993338"/>
          </a:xfrm>
        </p:grpSpPr>
        <p:sp>
          <p:nvSpPr>
            <p:cNvPr name="Freeform 7" id="7"/>
            <p:cNvSpPr/>
            <p:nvPr/>
          </p:nvSpPr>
          <p:spPr>
            <a:xfrm flipH="false" flipV="false" rot="0">
              <a:off x="0" y="0"/>
              <a:ext cx="4942244" cy="1993338"/>
            </a:xfrm>
            <a:custGeom>
              <a:avLst/>
              <a:gdLst/>
              <a:ahLst/>
              <a:cxnLst/>
              <a:rect r="r" b="b" t="t" l="l"/>
              <a:pathLst>
                <a:path h="1993338" w="4942244">
                  <a:moveTo>
                    <a:pt x="0" y="0"/>
                  </a:moveTo>
                  <a:lnTo>
                    <a:pt x="4942244" y="0"/>
                  </a:lnTo>
                  <a:lnTo>
                    <a:pt x="4942244" y="1993338"/>
                  </a:lnTo>
                  <a:lnTo>
                    <a:pt x="0" y="1993338"/>
                  </a:lnTo>
                  <a:close/>
                </a:path>
              </a:pathLst>
            </a:custGeom>
            <a:gradFill rotWithShape="true">
              <a:gsLst>
                <a:gs pos="0">
                  <a:srgbClr val="F9F4EA">
                    <a:alpha val="100000"/>
                  </a:srgbClr>
                </a:gs>
                <a:gs pos="100000">
                  <a:srgbClr val="F9F4EA">
                    <a:alpha val="0"/>
                  </a:srgbClr>
                </a:gs>
              </a:gsLst>
              <a:lin ang="5400000"/>
            </a:gradFill>
          </p:spPr>
        </p:sp>
        <p:sp>
          <p:nvSpPr>
            <p:cNvPr name="TextBox 8" id="8"/>
            <p:cNvSpPr txBox="true"/>
            <p:nvPr/>
          </p:nvSpPr>
          <p:spPr>
            <a:xfrm>
              <a:off x="0" y="-47625"/>
              <a:ext cx="4942244" cy="2040963"/>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true" flipV="false" rot="-9902192">
            <a:off x="15905" y="6866532"/>
            <a:ext cx="6239530" cy="3665724"/>
          </a:xfrm>
          <a:custGeom>
            <a:avLst/>
            <a:gdLst/>
            <a:ahLst/>
            <a:cxnLst/>
            <a:rect r="r" b="b" t="t" l="l"/>
            <a:pathLst>
              <a:path h="3665724" w="6239530">
                <a:moveTo>
                  <a:pt x="6239530" y="0"/>
                </a:moveTo>
                <a:lnTo>
                  <a:pt x="0" y="0"/>
                </a:lnTo>
                <a:lnTo>
                  <a:pt x="0" y="3665724"/>
                </a:lnTo>
                <a:lnTo>
                  <a:pt x="6239530" y="3665724"/>
                </a:lnTo>
                <a:lnTo>
                  <a:pt x="623953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0" id="10"/>
          <p:cNvSpPr/>
          <p:nvPr/>
        </p:nvSpPr>
        <p:spPr>
          <a:xfrm flipH="false" flipV="false" rot="0">
            <a:off x="2085154" y="1587606"/>
            <a:ext cx="14117692" cy="7111787"/>
          </a:xfrm>
          <a:custGeom>
            <a:avLst/>
            <a:gdLst/>
            <a:ahLst/>
            <a:cxnLst/>
            <a:rect r="r" b="b" t="t" l="l"/>
            <a:pathLst>
              <a:path h="7111787" w="14117692">
                <a:moveTo>
                  <a:pt x="0" y="0"/>
                </a:moveTo>
                <a:lnTo>
                  <a:pt x="14117692" y="0"/>
                </a:lnTo>
                <a:lnTo>
                  <a:pt x="14117692" y="7111788"/>
                </a:lnTo>
                <a:lnTo>
                  <a:pt x="0" y="71117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w="38100" cap="rnd">
            <a:solidFill>
              <a:srgbClr val="000000"/>
            </a:solidFill>
            <a:prstDash val="lgDash"/>
            <a:round/>
          </a:ln>
        </p:spPr>
      </p:sp>
      <p:sp>
        <p:nvSpPr>
          <p:cNvPr name="Freeform 11" id="11"/>
          <p:cNvSpPr/>
          <p:nvPr/>
        </p:nvSpPr>
        <p:spPr>
          <a:xfrm flipH="true" flipV="false" rot="8273529">
            <a:off x="8830200" y="17818"/>
            <a:ext cx="858036" cy="1252607"/>
          </a:xfrm>
          <a:custGeom>
            <a:avLst/>
            <a:gdLst/>
            <a:ahLst/>
            <a:cxnLst/>
            <a:rect r="r" b="b" t="t" l="l"/>
            <a:pathLst>
              <a:path h="1252607" w="858036">
                <a:moveTo>
                  <a:pt x="858036" y="0"/>
                </a:moveTo>
                <a:lnTo>
                  <a:pt x="0" y="0"/>
                </a:lnTo>
                <a:lnTo>
                  <a:pt x="0" y="1252607"/>
                </a:lnTo>
                <a:lnTo>
                  <a:pt x="858036" y="1252607"/>
                </a:lnTo>
                <a:lnTo>
                  <a:pt x="858036"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1006836">
            <a:off x="505103" y="844794"/>
            <a:ext cx="2779914" cy="2057137"/>
          </a:xfrm>
          <a:custGeom>
            <a:avLst/>
            <a:gdLst/>
            <a:ahLst/>
            <a:cxnLst/>
            <a:rect r="r" b="b" t="t" l="l"/>
            <a:pathLst>
              <a:path h="2057137" w="2779914">
                <a:moveTo>
                  <a:pt x="0" y="0"/>
                </a:moveTo>
                <a:lnTo>
                  <a:pt x="2779914" y="0"/>
                </a:lnTo>
                <a:lnTo>
                  <a:pt x="2779914" y="2057136"/>
                </a:lnTo>
                <a:lnTo>
                  <a:pt x="0" y="205713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true" flipV="false" rot="-177889">
            <a:off x="3016696" y="8103049"/>
            <a:ext cx="2445736" cy="978294"/>
          </a:xfrm>
          <a:custGeom>
            <a:avLst/>
            <a:gdLst/>
            <a:ahLst/>
            <a:cxnLst/>
            <a:rect r="r" b="b" t="t" l="l"/>
            <a:pathLst>
              <a:path h="978294" w="2445736">
                <a:moveTo>
                  <a:pt x="2445735" y="0"/>
                </a:moveTo>
                <a:lnTo>
                  <a:pt x="0" y="0"/>
                </a:lnTo>
                <a:lnTo>
                  <a:pt x="0" y="978294"/>
                </a:lnTo>
                <a:lnTo>
                  <a:pt x="2445735" y="978294"/>
                </a:lnTo>
                <a:lnTo>
                  <a:pt x="2445735"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2772826">
            <a:off x="3754634" y="8136683"/>
            <a:ext cx="846806" cy="1003621"/>
          </a:xfrm>
          <a:custGeom>
            <a:avLst/>
            <a:gdLst/>
            <a:ahLst/>
            <a:cxnLst/>
            <a:rect r="r" b="b" t="t" l="l"/>
            <a:pathLst>
              <a:path h="1003621" w="846806">
                <a:moveTo>
                  <a:pt x="0" y="0"/>
                </a:moveTo>
                <a:lnTo>
                  <a:pt x="846805" y="0"/>
                </a:lnTo>
                <a:lnTo>
                  <a:pt x="846805" y="1003621"/>
                </a:lnTo>
                <a:lnTo>
                  <a:pt x="0" y="100362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false" flipV="false" rot="0">
            <a:off x="13965128" y="6069145"/>
            <a:ext cx="4188092" cy="4114800"/>
          </a:xfrm>
          <a:custGeom>
            <a:avLst/>
            <a:gdLst/>
            <a:ahLst/>
            <a:cxnLst/>
            <a:rect r="r" b="b" t="t" l="l"/>
            <a:pathLst>
              <a:path h="4114800" w="4188092">
                <a:moveTo>
                  <a:pt x="0" y="0"/>
                </a:moveTo>
                <a:lnTo>
                  <a:pt x="4188091" y="0"/>
                </a:lnTo>
                <a:lnTo>
                  <a:pt x="4188091"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6" id="16"/>
          <p:cNvSpPr txBox="true"/>
          <p:nvPr/>
        </p:nvSpPr>
        <p:spPr>
          <a:xfrm rot="0">
            <a:off x="2645761" y="2278929"/>
            <a:ext cx="13226914" cy="720622"/>
          </a:xfrm>
          <a:prstGeom prst="rect">
            <a:avLst/>
          </a:prstGeom>
        </p:spPr>
        <p:txBody>
          <a:bodyPr anchor="t" rtlCol="false" tIns="0" lIns="0" bIns="0" rIns="0">
            <a:spAutoFit/>
          </a:bodyPr>
          <a:lstStyle/>
          <a:p>
            <a:pPr algn="l" marL="0" indent="0" lvl="0">
              <a:lnSpc>
                <a:spcPts val="5491"/>
              </a:lnSpc>
              <a:spcBef>
                <a:spcPct val="0"/>
              </a:spcBef>
            </a:pPr>
            <a:r>
              <a:rPr lang="en-US" b="true" sz="4991">
                <a:solidFill>
                  <a:srgbClr val="082314"/>
                </a:solidFill>
                <a:latin typeface="Josefin Sans Bold"/>
                <a:ea typeface="Josefin Sans Bold"/>
                <a:cs typeface="Josefin Sans Bold"/>
                <a:sym typeface="Josefin Sans Bold"/>
              </a:rPr>
              <a:t>V. LỰA CHỌN &amp; HUẤN LUYỆN MÔ HÌNH</a:t>
            </a:r>
          </a:p>
        </p:txBody>
      </p:sp>
      <p:sp>
        <p:nvSpPr>
          <p:cNvPr name="TextBox 17" id="17"/>
          <p:cNvSpPr txBox="true"/>
          <p:nvPr/>
        </p:nvSpPr>
        <p:spPr>
          <a:xfrm rot="0">
            <a:off x="4842780" y="3723469"/>
            <a:ext cx="7859764" cy="911681"/>
          </a:xfrm>
          <a:prstGeom prst="rect">
            <a:avLst/>
          </a:prstGeom>
        </p:spPr>
        <p:txBody>
          <a:bodyPr anchor="t" rtlCol="false" tIns="0" lIns="0" bIns="0" rIns="0">
            <a:spAutoFit/>
          </a:bodyPr>
          <a:lstStyle/>
          <a:p>
            <a:pPr algn="l">
              <a:lnSpc>
                <a:spcPts val="7102"/>
              </a:lnSpc>
            </a:pPr>
            <a:r>
              <a:rPr lang="en-US" sz="5918" spc="-189">
                <a:solidFill>
                  <a:srgbClr val="292828"/>
                </a:solidFill>
                <a:latin typeface="Josefin Sans"/>
                <a:ea typeface="Josefin Sans"/>
                <a:cs typeface="Josefin Sans"/>
                <a:sym typeface="Josefin Sans"/>
              </a:rPr>
              <a:t>Các mô hình ứng viên</a:t>
            </a:r>
          </a:p>
        </p:txBody>
      </p:sp>
      <p:sp>
        <p:nvSpPr>
          <p:cNvPr name="TextBox 18" id="18"/>
          <p:cNvSpPr txBox="true"/>
          <p:nvPr/>
        </p:nvSpPr>
        <p:spPr>
          <a:xfrm rot="0">
            <a:off x="4842780" y="4997099"/>
            <a:ext cx="6438058" cy="911681"/>
          </a:xfrm>
          <a:prstGeom prst="rect">
            <a:avLst/>
          </a:prstGeom>
        </p:spPr>
        <p:txBody>
          <a:bodyPr anchor="t" rtlCol="false" tIns="0" lIns="0" bIns="0" rIns="0">
            <a:spAutoFit/>
          </a:bodyPr>
          <a:lstStyle/>
          <a:p>
            <a:pPr algn="l">
              <a:lnSpc>
                <a:spcPts val="7102"/>
              </a:lnSpc>
            </a:pPr>
            <a:r>
              <a:rPr lang="en-US" sz="5918" spc="-189">
                <a:solidFill>
                  <a:srgbClr val="292828"/>
                </a:solidFill>
                <a:latin typeface="Josefin Sans"/>
                <a:ea typeface="Josefin Sans"/>
                <a:cs typeface="Josefin Sans"/>
                <a:sym typeface="Josefin Sans"/>
              </a:rPr>
              <a:t>Thước đo đánh giá</a:t>
            </a:r>
          </a:p>
        </p:txBody>
      </p:sp>
      <p:sp>
        <p:nvSpPr>
          <p:cNvPr name="TextBox 19" id="19"/>
          <p:cNvSpPr txBox="true"/>
          <p:nvPr/>
        </p:nvSpPr>
        <p:spPr>
          <a:xfrm rot="0">
            <a:off x="4842780" y="6327880"/>
            <a:ext cx="9588148" cy="911681"/>
          </a:xfrm>
          <a:prstGeom prst="rect">
            <a:avLst/>
          </a:prstGeom>
        </p:spPr>
        <p:txBody>
          <a:bodyPr anchor="t" rtlCol="false" tIns="0" lIns="0" bIns="0" rIns="0">
            <a:spAutoFit/>
          </a:bodyPr>
          <a:lstStyle/>
          <a:p>
            <a:pPr algn="l">
              <a:lnSpc>
                <a:spcPts val="7102"/>
              </a:lnSpc>
            </a:pPr>
            <a:r>
              <a:rPr lang="en-US" sz="5918" spc="-189">
                <a:solidFill>
                  <a:srgbClr val="292828"/>
                </a:solidFill>
                <a:latin typeface="Josefin Sans"/>
                <a:ea typeface="Josefin Sans"/>
                <a:cs typeface="Josefin Sans"/>
                <a:sym typeface="Josefin Sans"/>
              </a:rPr>
              <a:t>Huấn luyện</a:t>
            </a:r>
          </a:p>
        </p:txBody>
      </p:sp>
      <p:sp>
        <p:nvSpPr>
          <p:cNvPr name="TextBox 20" id="20"/>
          <p:cNvSpPr txBox="true"/>
          <p:nvPr/>
        </p:nvSpPr>
        <p:spPr>
          <a:xfrm rot="0">
            <a:off x="3801333" y="3675844"/>
            <a:ext cx="728233" cy="831930"/>
          </a:xfrm>
          <a:prstGeom prst="rect">
            <a:avLst/>
          </a:prstGeom>
        </p:spPr>
        <p:txBody>
          <a:bodyPr anchor="t" rtlCol="false" tIns="0" lIns="0" bIns="0" rIns="0">
            <a:spAutoFit/>
          </a:bodyPr>
          <a:lstStyle/>
          <a:p>
            <a:pPr algn="l">
              <a:lnSpc>
                <a:spcPts val="6626"/>
              </a:lnSpc>
            </a:pPr>
            <a:r>
              <a:rPr lang="en-US" b="true" sz="5096" spc="47">
                <a:solidFill>
                  <a:srgbClr val="739683"/>
                </a:solidFill>
                <a:latin typeface="Asap Condensed Bold"/>
                <a:ea typeface="Asap Condensed Bold"/>
                <a:cs typeface="Asap Condensed Bold"/>
                <a:sym typeface="Asap Condensed Bold"/>
              </a:rPr>
              <a:t>01</a:t>
            </a:r>
          </a:p>
        </p:txBody>
      </p:sp>
      <p:sp>
        <p:nvSpPr>
          <p:cNvPr name="TextBox 21" id="21"/>
          <p:cNvSpPr txBox="true"/>
          <p:nvPr/>
        </p:nvSpPr>
        <p:spPr>
          <a:xfrm rot="0">
            <a:off x="3801333" y="4980796"/>
            <a:ext cx="728233" cy="831930"/>
          </a:xfrm>
          <a:prstGeom prst="rect">
            <a:avLst/>
          </a:prstGeom>
        </p:spPr>
        <p:txBody>
          <a:bodyPr anchor="t" rtlCol="false" tIns="0" lIns="0" bIns="0" rIns="0">
            <a:spAutoFit/>
          </a:bodyPr>
          <a:lstStyle/>
          <a:p>
            <a:pPr algn="l">
              <a:lnSpc>
                <a:spcPts val="6626"/>
              </a:lnSpc>
            </a:pPr>
            <a:r>
              <a:rPr lang="en-US" sz="5096" spc="47" b="true">
                <a:solidFill>
                  <a:srgbClr val="739683"/>
                </a:solidFill>
                <a:latin typeface="Asap Condensed Bold"/>
                <a:ea typeface="Asap Condensed Bold"/>
                <a:cs typeface="Asap Condensed Bold"/>
                <a:sym typeface="Asap Condensed Bold"/>
              </a:rPr>
              <a:t>02</a:t>
            </a:r>
          </a:p>
        </p:txBody>
      </p:sp>
      <p:sp>
        <p:nvSpPr>
          <p:cNvPr name="TextBox 22" id="22"/>
          <p:cNvSpPr txBox="true"/>
          <p:nvPr/>
        </p:nvSpPr>
        <p:spPr>
          <a:xfrm rot="0">
            <a:off x="3801333" y="6311576"/>
            <a:ext cx="728233" cy="831930"/>
          </a:xfrm>
          <a:prstGeom prst="rect">
            <a:avLst/>
          </a:prstGeom>
        </p:spPr>
        <p:txBody>
          <a:bodyPr anchor="t" rtlCol="false" tIns="0" lIns="0" bIns="0" rIns="0">
            <a:spAutoFit/>
          </a:bodyPr>
          <a:lstStyle/>
          <a:p>
            <a:pPr algn="l">
              <a:lnSpc>
                <a:spcPts val="6626"/>
              </a:lnSpc>
            </a:pPr>
            <a:r>
              <a:rPr lang="en-US" sz="5096" spc="47" b="true">
                <a:solidFill>
                  <a:srgbClr val="739683"/>
                </a:solidFill>
                <a:latin typeface="Asap Condensed Bold"/>
                <a:ea typeface="Asap Condensed Bold"/>
                <a:cs typeface="Asap Condensed Bold"/>
                <a:sym typeface="Asap Condensed Bold"/>
              </a:rPr>
              <a:t>03</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0">
            <a:off x="11451748" y="119656"/>
            <a:ext cx="8141160" cy="4589579"/>
          </a:xfrm>
          <a:custGeom>
            <a:avLst/>
            <a:gdLst/>
            <a:ahLst/>
            <a:cxnLst/>
            <a:rect r="r" b="b" t="t" l="l"/>
            <a:pathLst>
              <a:path h="4589579" w="8141160">
                <a:moveTo>
                  <a:pt x="0" y="0"/>
                </a:moveTo>
                <a:lnTo>
                  <a:pt x="8141160" y="0"/>
                </a:lnTo>
                <a:lnTo>
                  <a:pt x="8141160" y="4589578"/>
                </a:lnTo>
                <a:lnTo>
                  <a:pt x="0" y="45895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5230" y="5404200"/>
            <a:ext cx="19637161" cy="10287000"/>
            <a:chOff x="0" y="0"/>
            <a:chExt cx="26182882" cy="13716000"/>
          </a:xfrm>
        </p:grpSpPr>
        <p:sp>
          <p:nvSpPr>
            <p:cNvPr name="Freeform 4" id="4"/>
            <p:cNvSpPr/>
            <p:nvPr/>
          </p:nvSpPr>
          <p:spPr>
            <a:xfrm flipH="false" flipV="false" rot="0">
              <a:off x="0" y="0"/>
              <a:ext cx="13733166" cy="13716000"/>
            </a:xfrm>
            <a:custGeom>
              <a:avLst/>
              <a:gdLst/>
              <a:ahLst/>
              <a:cxnLst/>
              <a:rect r="r" b="b" t="t" l="l"/>
              <a:pathLst>
                <a:path h="13716000" w="13733166">
                  <a:moveTo>
                    <a:pt x="0" y="0"/>
                  </a:moveTo>
                  <a:lnTo>
                    <a:pt x="13733166" y="0"/>
                  </a:lnTo>
                  <a:lnTo>
                    <a:pt x="13733166"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0">
              <a:off x="12449715" y="0"/>
              <a:ext cx="13733166" cy="13716000"/>
            </a:xfrm>
            <a:custGeom>
              <a:avLst/>
              <a:gdLst/>
              <a:ahLst/>
              <a:cxnLst/>
              <a:rect r="r" b="b" t="t" l="l"/>
              <a:pathLst>
                <a:path h="13716000" w="13733166">
                  <a:moveTo>
                    <a:pt x="0" y="0"/>
                  </a:moveTo>
                  <a:lnTo>
                    <a:pt x="13733167" y="0"/>
                  </a:lnTo>
                  <a:lnTo>
                    <a:pt x="13733167"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grpSp>
        <p:nvGrpSpPr>
          <p:cNvPr name="Group 6" id="6"/>
          <p:cNvGrpSpPr/>
          <p:nvPr/>
        </p:nvGrpSpPr>
        <p:grpSpPr>
          <a:xfrm rot="0">
            <a:off x="-266411" y="5404200"/>
            <a:ext cx="18765082" cy="7568456"/>
            <a:chOff x="0" y="0"/>
            <a:chExt cx="4942244" cy="1993338"/>
          </a:xfrm>
        </p:grpSpPr>
        <p:sp>
          <p:nvSpPr>
            <p:cNvPr name="Freeform 7" id="7"/>
            <p:cNvSpPr/>
            <p:nvPr/>
          </p:nvSpPr>
          <p:spPr>
            <a:xfrm flipH="false" flipV="false" rot="0">
              <a:off x="0" y="0"/>
              <a:ext cx="4942244" cy="1993338"/>
            </a:xfrm>
            <a:custGeom>
              <a:avLst/>
              <a:gdLst/>
              <a:ahLst/>
              <a:cxnLst/>
              <a:rect r="r" b="b" t="t" l="l"/>
              <a:pathLst>
                <a:path h="1993338" w="4942244">
                  <a:moveTo>
                    <a:pt x="0" y="0"/>
                  </a:moveTo>
                  <a:lnTo>
                    <a:pt x="4942244" y="0"/>
                  </a:lnTo>
                  <a:lnTo>
                    <a:pt x="4942244" y="1993338"/>
                  </a:lnTo>
                  <a:lnTo>
                    <a:pt x="0" y="1993338"/>
                  </a:lnTo>
                  <a:close/>
                </a:path>
              </a:pathLst>
            </a:custGeom>
            <a:gradFill rotWithShape="true">
              <a:gsLst>
                <a:gs pos="0">
                  <a:srgbClr val="F9F4EA">
                    <a:alpha val="100000"/>
                  </a:srgbClr>
                </a:gs>
                <a:gs pos="100000">
                  <a:srgbClr val="F9F4EA">
                    <a:alpha val="0"/>
                  </a:srgbClr>
                </a:gs>
              </a:gsLst>
              <a:lin ang="5400000"/>
            </a:gradFill>
          </p:spPr>
        </p:sp>
        <p:sp>
          <p:nvSpPr>
            <p:cNvPr name="TextBox 8" id="8"/>
            <p:cNvSpPr txBox="true"/>
            <p:nvPr/>
          </p:nvSpPr>
          <p:spPr>
            <a:xfrm>
              <a:off x="0" y="-47625"/>
              <a:ext cx="4942244" cy="2040963"/>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true" flipV="false" rot="0">
            <a:off x="-185626" y="6860480"/>
            <a:ext cx="6239530" cy="3665724"/>
          </a:xfrm>
          <a:custGeom>
            <a:avLst/>
            <a:gdLst/>
            <a:ahLst/>
            <a:cxnLst/>
            <a:rect r="r" b="b" t="t" l="l"/>
            <a:pathLst>
              <a:path h="3665724" w="6239530">
                <a:moveTo>
                  <a:pt x="6239530" y="0"/>
                </a:moveTo>
                <a:lnTo>
                  <a:pt x="0" y="0"/>
                </a:lnTo>
                <a:lnTo>
                  <a:pt x="0" y="3665724"/>
                </a:lnTo>
                <a:lnTo>
                  <a:pt x="6239530" y="3665724"/>
                </a:lnTo>
                <a:lnTo>
                  <a:pt x="623953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0" id="10"/>
          <p:cNvSpPr/>
          <p:nvPr/>
        </p:nvSpPr>
        <p:spPr>
          <a:xfrm flipH="false" flipV="false" rot="0">
            <a:off x="1983625" y="1672226"/>
            <a:ext cx="14117692" cy="7111787"/>
          </a:xfrm>
          <a:custGeom>
            <a:avLst/>
            <a:gdLst/>
            <a:ahLst/>
            <a:cxnLst/>
            <a:rect r="r" b="b" t="t" l="l"/>
            <a:pathLst>
              <a:path h="7111787" w="14117692">
                <a:moveTo>
                  <a:pt x="0" y="0"/>
                </a:moveTo>
                <a:lnTo>
                  <a:pt x="14117692" y="0"/>
                </a:lnTo>
                <a:lnTo>
                  <a:pt x="14117692" y="7111788"/>
                </a:lnTo>
                <a:lnTo>
                  <a:pt x="0" y="71117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w="38100" cap="rnd">
            <a:solidFill>
              <a:srgbClr val="000000"/>
            </a:solidFill>
            <a:prstDash val="lgDash"/>
            <a:round/>
          </a:ln>
        </p:spPr>
      </p:sp>
      <p:sp>
        <p:nvSpPr>
          <p:cNvPr name="Freeform 11" id="11"/>
          <p:cNvSpPr/>
          <p:nvPr/>
        </p:nvSpPr>
        <p:spPr>
          <a:xfrm flipH="false" flipV="false" rot="0">
            <a:off x="14967013" y="5143500"/>
            <a:ext cx="3113610" cy="5114759"/>
          </a:xfrm>
          <a:custGeom>
            <a:avLst/>
            <a:gdLst/>
            <a:ahLst/>
            <a:cxnLst/>
            <a:rect r="r" b="b" t="t" l="l"/>
            <a:pathLst>
              <a:path h="5114759" w="3113610">
                <a:moveTo>
                  <a:pt x="0" y="0"/>
                </a:moveTo>
                <a:lnTo>
                  <a:pt x="3113610" y="0"/>
                </a:lnTo>
                <a:lnTo>
                  <a:pt x="3113610" y="5114759"/>
                </a:lnTo>
                <a:lnTo>
                  <a:pt x="0" y="51147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4016745" y="2471595"/>
            <a:ext cx="10254511" cy="847707"/>
          </a:xfrm>
          <a:prstGeom prst="rect">
            <a:avLst/>
          </a:prstGeom>
        </p:spPr>
        <p:txBody>
          <a:bodyPr anchor="t" rtlCol="false" tIns="0" lIns="0" bIns="0" rIns="0">
            <a:spAutoFit/>
          </a:bodyPr>
          <a:lstStyle/>
          <a:p>
            <a:pPr algn="l" marL="0" indent="0" lvl="0">
              <a:lnSpc>
                <a:spcPts val="6599"/>
              </a:lnSpc>
              <a:spcBef>
                <a:spcPct val="0"/>
              </a:spcBef>
            </a:pPr>
            <a:r>
              <a:rPr lang="en-US" sz="5999">
                <a:solidFill>
                  <a:srgbClr val="58856D"/>
                </a:solidFill>
                <a:latin typeface="Paytone One"/>
                <a:ea typeface="Paytone One"/>
                <a:cs typeface="Paytone One"/>
                <a:sym typeface="Paytone One"/>
              </a:rPr>
              <a:t>01. CÁC MÔ HÌNH ỨNG VIÊN</a:t>
            </a:r>
          </a:p>
        </p:txBody>
      </p:sp>
      <p:sp>
        <p:nvSpPr>
          <p:cNvPr name="Freeform 13" id="13"/>
          <p:cNvSpPr/>
          <p:nvPr/>
        </p:nvSpPr>
        <p:spPr>
          <a:xfrm flipH="true" flipV="false" rot="8273529">
            <a:off x="14355074" y="1669241"/>
            <a:ext cx="858036" cy="1252607"/>
          </a:xfrm>
          <a:custGeom>
            <a:avLst/>
            <a:gdLst/>
            <a:ahLst/>
            <a:cxnLst/>
            <a:rect r="r" b="b" t="t" l="l"/>
            <a:pathLst>
              <a:path h="1252607" w="858036">
                <a:moveTo>
                  <a:pt x="858036" y="0"/>
                </a:moveTo>
                <a:lnTo>
                  <a:pt x="0" y="0"/>
                </a:lnTo>
                <a:lnTo>
                  <a:pt x="0" y="1252607"/>
                </a:lnTo>
                <a:lnTo>
                  <a:pt x="858036" y="1252607"/>
                </a:lnTo>
                <a:lnTo>
                  <a:pt x="858036"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1006836">
            <a:off x="924286" y="1001613"/>
            <a:ext cx="2779914" cy="2057137"/>
          </a:xfrm>
          <a:custGeom>
            <a:avLst/>
            <a:gdLst/>
            <a:ahLst/>
            <a:cxnLst/>
            <a:rect r="r" b="b" t="t" l="l"/>
            <a:pathLst>
              <a:path h="2057137" w="2779914">
                <a:moveTo>
                  <a:pt x="0" y="0"/>
                </a:moveTo>
                <a:lnTo>
                  <a:pt x="2779914" y="0"/>
                </a:lnTo>
                <a:lnTo>
                  <a:pt x="2779914" y="2057137"/>
                </a:lnTo>
                <a:lnTo>
                  <a:pt x="0" y="205713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true" flipV="false" rot="-177889">
            <a:off x="3016696" y="8103049"/>
            <a:ext cx="2445736" cy="978294"/>
          </a:xfrm>
          <a:custGeom>
            <a:avLst/>
            <a:gdLst/>
            <a:ahLst/>
            <a:cxnLst/>
            <a:rect r="r" b="b" t="t" l="l"/>
            <a:pathLst>
              <a:path h="978294" w="2445736">
                <a:moveTo>
                  <a:pt x="2445735" y="0"/>
                </a:moveTo>
                <a:lnTo>
                  <a:pt x="0" y="0"/>
                </a:lnTo>
                <a:lnTo>
                  <a:pt x="0" y="978294"/>
                </a:lnTo>
                <a:lnTo>
                  <a:pt x="2445735" y="978294"/>
                </a:lnTo>
                <a:lnTo>
                  <a:pt x="2445735"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2772826">
            <a:off x="3754634" y="8136683"/>
            <a:ext cx="846806" cy="1003621"/>
          </a:xfrm>
          <a:custGeom>
            <a:avLst/>
            <a:gdLst/>
            <a:ahLst/>
            <a:cxnLst/>
            <a:rect r="r" b="b" t="t" l="l"/>
            <a:pathLst>
              <a:path h="1003621" w="846806">
                <a:moveTo>
                  <a:pt x="0" y="0"/>
                </a:moveTo>
                <a:lnTo>
                  <a:pt x="846805" y="0"/>
                </a:lnTo>
                <a:lnTo>
                  <a:pt x="846805" y="1003621"/>
                </a:lnTo>
                <a:lnTo>
                  <a:pt x="0" y="100362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7" id="17"/>
          <p:cNvSpPr txBox="true"/>
          <p:nvPr/>
        </p:nvSpPr>
        <p:spPr>
          <a:xfrm rot="0">
            <a:off x="6051722" y="3870363"/>
            <a:ext cx="5209927" cy="823585"/>
          </a:xfrm>
          <a:prstGeom prst="rect">
            <a:avLst/>
          </a:prstGeom>
        </p:spPr>
        <p:txBody>
          <a:bodyPr anchor="t" rtlCol="false" tIns="0" lIns="0" bIns="0" rIns="0">
            <a:spAutoFit/>
          </a:bodyPr>
          <a:lstStyle/>
          <a:p>
            <a:pPr algn="l">
              <a:lnSpc>
                <a:spcPts val="6472"/>
              </a:lnSpc>
            </a:pPr>
            <a:r>
              <a:rPr lang="en-US" sz="5393" spc="-172">
                <a:solidFill>
                  <a:srgbClr val="292828"/>
                </a:solidFill>
                <a:latin typeface="Josefin Sans"/>
                <a:ea typeface="Josefin Sans"/>
                <a:cs typeface="Josefin Sans"/>
                <a:sym typeface="Josefin Sans"/>
              </a:rPr>
              <a:t>Linear Regression</a:t>
            </a:r>
          </a:p>
        </p:txBody>
      </p:sp>
      <p:sp>
        <p:nvSpPr>
          <p:cNvPr name="TextBox 18" id="18"/>
          <p:cNvSpPr txBox="true"/>
          <p:nvPr/>
        </p:nvSpPr>
        <p:spPr>
          <a:xfrm rot="0">
            <a:off x="6083710" y="6351659"/>
            <a:ext cx="8008630" cy="823585"/>
          </a:xfrm>
          <a:prstGeom prst="rect">
            <a:avLst/>
          </a:prstGeom>
        </p:spPr>
        <p:txBody>
          <a:bodyPr anchor="t" rtlCol="false" tIns="0" lIns="0" bIns="0" rIns="0">
            <a:spAutoFit/>
          </a:bodyPr>
          <a:lstStyle/>
          <a:p>
            <a:pPr algn="l">
              <a:lnSpc>
                <a:spcPts val="6472"/>
              </a:lnSpc>
            </a:pPr>
            <a:r>
              <a:rPr lang="en-US" sz="5393" spc="-172">
                <a:solidFill>
                  <a:srgbClr val="292828"/>
                </a:solidFill>
                <a:latin typeface="Josefin Sans"/>
                <a:ea typeface="Josefin Sans"/>
                <a:cs typeface="Josefin Sans"/>
                <a:sym typeface="Josefin Sans"/>
              </a:rPr>
              <a:t>Random Forest Regressor</a:t>
            </a:r>
          </a:p>
        </p:txBody>
      </p:sp>
      <p:sp>
        <p:nvSpPr>
          <p:cNvPr name="TextBox 19" id="19"/>
          <p:cNvSpPr txBox="true"/>
          <p:nvPr/>
        </p:nvSpPr>
        <p:spPr>
          <a:xfrm rot="0">
            <a:off x="6083710" y="5059827"/>
            <a:ext cx="8008630" cy="823585"/>
          </a:xfrm>
          <a:prstGeom prst="rect">
            <a:avLst/>
          </a:prstGeom>
        </p:spPr>
        <p:txBody>
          <a:bodyPr anchor="t" rtlCol="false" tIns="0" lIns="0" bIns="0" rIns="0">
            <a:spAutoFit/>
          </a:bodyPr>
          <a:lstStyle/>
          <a:p>
            <a:pPr algn="l">
              <a:lnSpc>
                <a:spcPts val="6472"/>
              </a:lnSpc>
            </a:pPr>
            <a:r>
              <a:rPr lang="en-US" sz="5393" spc="-172">
                <a:solidFill>
                  <a:srgbClr val="292828"/>
                </a:solidFill>
                <a:latin typeface="Josefin Sans"/>
                <a:ea typeface="Josefin Sans"/>
                <a:cs typeface="Josefin Sans"/>
                <a:sym typeface="Josefin Sans"/>
              </a:rPr>
              <a:t>Decision Tree Regressor</a:t>
            </a:r>
          </a:p>
        </p:txBody>
      </p:sp>
      <p:sp>
        <p:nvSpPr>
          <p:cNvPr name="TextBox 20" id="20"/>
          <p:cNvSpPr txBox="true"/>
          <p:nvPr/>
        </p:nvSpPr>
        <p:spPr>
          <a:xfrm rot="0">
            <a:off x="5194361" y="3813213"/>
            <a:ext cx="608266" cy="778051"/>
          </a:xfrm>
          <a:prstGeom prst="rect">
            <a:avLst/>
          </a:prstGeom>
        </p:spPr>
        <p:txBody>
          <a:bodyPr anchor="t" rtlCol="false" tIns="0" lIns="0" bIns="0" rIns="0">
            <a:spAutoFit/>
          </a:bodyPr>
          <a:lstStyle/>
          <a:p>
            <a:pPr algn="l">
              <a:lnSpc>
                <a:spcPts val="6119"/>
              </a:lnSpc>
            </a:pPr>
            <a:r>
              <a:rPr lang="en-US" b="true" sz="4707" spc="44">
                <a:solidFill>
                  <a:srgbClr val="739683"/>
                </a:solidFill>
                <a:latin typeface="Asap Condensed Bold"/>
                <a:ea typeface="Asap Condensed Bold"/>
                <a:cs typeface="Asap Condensed Bold"/>
                <a:sym typeface="Asap Condensed Bold"/>
              </a:rPr>
              <a:t>01</a:t>
            </a:r>
          </a:p>
        </p:txBody>
      </p:sp>
      <p:sp>
        <p:nvSpPr>
          <p:cNvPr name="TextBox 21" id="21"/>
          <p:cNvSpPr txBox="true"/>
          <p:nvPr/>
        </p:nvSpPr>
        <p:spPr>
          <a:xfrm rot="0">
            <a:off x="5194361" y="5002677"/>
            <a:ext cx="608266" cy="778051"/>
          </a:xfrm>
          <a:prstGeom prst="rect">
            <a:avLst/>
          </a:prstGeom>
        </p:spPr>
        <p:txBody>
          <a:bodyPr anchor="t" rtlCol="false" tIns="0" lIns="0" bIns="0" rIns="0">
            <a:spAutoFit/>
          </a:bodyPr>
          <a:lstStyle/>
          <a:p>
            <a:pPr algn="l">
              <a:lnSpc>
                <a:spcPts val="6119"/>
              </a:lnSpc>
            </a:pPr>
            <a:r>
              <a:rPr lang="en-US" sz="4707" spc="44" b="true">
                <a:solidFill>
                  <a:srgbClr val="739683"/>
                </a:solidFill>
                <a:latin typeface="Asap Condensed Bold"/>
                <a:ea typeface="Asap Condensed Bold"/>
                <a:cs typeface="Asap Condensed Bold"/>
                <a:sym typeface="Asap Condensed Bold"/>
              </a:rPr>
              <a:t>02</a:t>
            </a:r>
          </a:p>
        </p:txBody>
      </p:sp>
      <p:sp>
        <p:nvSpPr>
          <p:cNvPr name="TextBox 22" id="22"/>
          <p:cNvSpPr txBox="true"/>
          <p:nvPr/>
        </p:nvSpPr>
        <p:spPr>
          <a:xfrm rot="0">
            <a:off x="5194361" y="6294509"/>
            <a:ext cx="608266" cy="778051"/>
          </a:xfrm>
          <a:prstGeom prst="rect">
            <a:avLst/>
          </a:prstGeom>
        </p:spPr>
        <p:txBody>
          <a:bodyPr anchor="t" rtlCol="false" tIns="0" lIns="0" bIns="0" rIns="0">
            <a:spAutoFit/>
          </a:bodyPr>
          <a:lstStyle/>
          <a:p>
            <a:pPr algn="l">
              <a:lnSpc>
                <a:spcPts val="6119"/>
              </a:lnSpc>
            </a:pPr>
            <a:r>
              <a:rPr lang="en-US" sz="4707" spc="44" b="true">
                <a:solidFill>
                  <a:srgbClr val="739683"/>
                </a:solidFill>
                <a:latin typeface="Asap Condensed Bold"/>
                <a:ea typeface="Asap Condensed Bold"/>
                <a:cs typeface="Asap Condensed Bold"/>
                <a:sym typeface="Asap Condensed Bold"/>
              </a:rPr>
              <a:t>03</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1698984">
            <a:off x="-2113783" y="-973577"/>
            <a:ext cx="8283373" cy="4348771"/>
          </a:xfrm>
          <a:custGeom>
            <a:avLst/>
            <a:gdLst/>
            <a:ahLst/>
            <a:cxnLst/>
            <a:rect r="r" b="b" t="t" l="l"/>
            <a:pathLst>
              <a:path h="4348771" w="8283373">
                <a:moveTo>
                  <a:pt x="0" y="0"/>
                </a:moveTo>
                <a:lnTo>
                  <a:pt x="8283373" y="0"/>
                </a:lnTo>
                <a:lnTo>
                  <a:pt x="8283373" y="4348771"/>
                </a:lnTo>
                <a:lnTo>
                  <a:pt x="0" y="4348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2363645" y="8698421"/>
            <a:ext cx="6418501" cy="3177158"/>
          </a:xfrm>
          <a:custGeom>
            <a:avLst/>
            <a:gdLst/>
            <a:ahLst/>
            <a:cxnLst/>
            <a:rect r="r" b="b" t="t" l="l"/>
            <a:pathLst>
              <a:path h="3177158" w="6418501">
                <a:moveTo>
                  <a:pt x="0" y="0"/>
                </a:moveTo>
                <a:lnTo>
                  <a:pt x="6418501" y="0"/>
                </a:lnTo>
                <a:lnTo>
                  <a:pt x="6418501" y="3177158"/>
                </a:lnTo>
                <a:lnTo>
                  <a:pt x="0" y="3177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5874408" y="442003"/>
            <a:ext cx="1802140" cy="2207828"/>
          </a:xfrm>
          <a:custGeom>
            <a:avLst/>
            <a:gdLst/>
            <a:ahLst/>
            <a:cxnLst/>
            <a:rect r="r" b="b" t="t" l="l"/>
            <a:pathLst>
              <a:path h="2207828" w="1802140">
                <a:moveTo>
                  <a:pt x="0" y="0"/>
                </a:moveTo>
                <a:lnTo>
                  <a:pt x="1802139" y="0"/>
                </a:lnTo>
                <a:lnTo>
                  <a:pt x="1802139" y="2207827"/>
                </a:lnTo>
                <a:lnTo>
                  <a:pt x="0" y="22078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856116" y="8292758"/>
            <a:ext cx="3838722" cy="2791798"/>
          </a:xfrm>
          <a:custGeom>
            <a:avLst/>
            <a:gdLst/>
            <a:ahLst/>
            <a:cxnLst/>
            <a:rect r="r" b="b" t="t" l="l"/>
            <a:pathLst>
              <a:path h="2791798" w="3838722">
                <a:moveTo>
                  <a:pt x="0" y="0"/>
                </a:moveTo>
                <a:lnTo>
                  <a:pt x="3838722" y="0"/>
                </a:lnTo>
                <a:lnTo>
                  <a:pt x="3838722" y="2791798"/>
                </a:lnTo>
                <a:lnTo>
                  <a:pt x="0" y="27917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0" y="8725716"/>
            <a:ext cx="2175115" cy="1925883"/>
          </a:xfrm>
          <a:custGeom>
            <a:avLst/>
            <a:gdLst/>
            <a:ahLst/>
            <a:cxnLst/>
            <a:rect r="r" b="b" t="t" l="l"/>
            <a:pathLst>
              <a:path h="1925883" w="2175115">
                <a:moveTo>
                  <a:pt x="0" y="0"/>
                </a:moveTo>
                <a:lnTo>
                  <a:pt x="2175115" y="0"/>
                </a:lnTo>
                <a:lnTo>
                  <a:pt x="2175115" y="1925883"/>
                </a:lnTo>
                <a:lnTo>
                  <a:pt x="0" y="19258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687962" y="2649830"/>
            <a:ext cx="12658815" cy="1898822"/>
          </a:xfrm>
          <a:custGeom>
            <a:avLst/>
            <a:gdLst/>
            <a:ahLst/>
            <a:cxnLst/>
            <a:rect r="r" b="b" t="t" l="l"/>
            <a:pathLst>
              <a:path h="1898822" w="12658815">
                <a:moveTo>
                  <a:pt x="0" y="0"/>
                </a:moveTo>
                <a:lnTo>
                  <a:pt x="12658815" y="0"/>
                </a:lnTo>
                <a:lnTo>
                  <a:pt x="12658815" y="1898823"/>
                </a:lnTo>
                <a:lnTo>
                  <a:pt x="0" y="1898823"/>
                </a:lnTo>
                <a:lnTo>
                  <a:pt x="0" y="0"/>
                </a:lnTo>
                <a:close/>
              </a:path>
            </a:pathLst>
          </a:custGeom>
          <a:blipFill>
            <a:blip r:embed="rId12"/>
            <a:stretch>
              <a:fillRect l="0" t="0" r="0" b="0"/>
            </a:stretch>
          </a:blipFill>
        </p:spPr>
      </p:sp>
      <p:sp>
        <p:nvSpPr>
          <p:cNvPr name="TextBox 8" id="8"/>
          <p:cNvSpPr txBox="true"/>
          <p:nvPr/>
        </p:nvSpPr>
        <p:spPr>
          <a:xfrm rot="0">
            <a:off x="687962" y="174607"/>
            <a:ext cx="8598026" cy="854093"/>
          </a:xfrm>
          <a:prstGeom prst="rect">
            <a:avLst/>
          </a:prstGeom>
        </p:spPr>
        <p:txBody>
          <a:bodyPr anchor="t" rtlCol="false" tIns="0" lIns="0" bIns="0" rIns="0">
            <a:spAutoFit/>
          </a:bodyPr>
          <a:lstStyle/>
          <a:p>
            <a:pPr algn="just">
              <a:lnSpc>
                <a:spcPts val="7000"/>
              </a:lnSpc>
            </a:pPr>
            <a:r>
              <a:rPr lang="en-US" sz="5000">
                <a:solidFill>
                  <a:srgbClr val="58856D"/>
                </a:solidFill>
                <a:latin typeface="Paytone One"/>
                <a:ea typeface="Paytone One"/>
                <a:cs typeface="Paytone One"/>
                <a:sym typeface="Paytone One"/>
              </a:rPr>
              <a:t>01. CÁC MÔ HÌNH ỨNG VIÊN</a:t>
            </a:r>
            <a:r>
              <a:rPr lang="en-US" sz="5000">
                <a:solidFill>
                  <a:srgbClr val="58856D"/>
                </a:solidFill>
                <a:latin typeface="Paytone One"/>
                <a:ea typeface="Paytone One"/>
                <a:cs typeface="Paytone One"/>
                <a:sym typeface="Paytone One"/>
              </a:rPr>
              <a:t> </a:t>
            </a:r>
          </a:p>
        </p:txBody>
      </p:sp>
      <p:sp>
        <p:nvSpPr>
          <p:cNvPr name="TextBox 9" id="9"/>
          <p:cNvSpPr txBox="true"/>
          <p:nvPr/>
        </p:nvSpPr>
        <p:spPr>
          <a:xfrm rot="0">
            <a:off x="343981" y="4665760"/>
            <a:ext cx="17944019" cy="3829536"/>
          </a:xfrm>
          <a:prstGeom prst="rect">
            <a:avLst/>
          </a:prstGeom>
        </p:spPr>
        <p:txBody>
          <a:bodyPr anchor="t" rtlCol="false" tIns="0" lIns="0" bIns="0" rIns="0">
            <a:spAutoFit/>
          </a:bodyPr>
          <a:lstStyle/>
          <a:p>
            <a:pPr algn="l" marL="885187" indent="-442594" lvl="1">
              <a:lnSpc>
                <a:spcPts val="5739"/>
              </a:lnSpc>
              <a:buFont typeface="Arial"/>
              <a:buChar char="•"/>
            </a:pPr>
            <a:r>
              <a:rPr lang="en-US" sz="4099">
                <a:solidFill>
                  <a:srgbClr val="000000"/>
                </a:solidFill>
                <a:latin typeface="Josefin Sans"/>
                <a:ea typeface="Josefin Sans"/>
                <a:cs typeface="Josefin Sans"/>
                <a:sym typeface="Josefin Sans"/>
              </a:rPr>
              <a:t>Là </a:t>
            </a:r>
            <a:r>
              <a:rPr lang="en-US" sz="4099">
                <a:solidFill>
                  <a:srgbClr val="000000"/>
                </a:solidFill>
                <a:latin typeface="Josefin Sans"/>
                <a:ea typeface="Josefin Sans"/>
                <a:cs typeface="Josefin Sans"/>
                <a:sym typeface="Josefin Sans"/>
              </a:rPr>
              <a:t>mô hình nền tảng, phổ biến và dễ diễn giải</a:t>
            </a:r>
          </a:p>
          <a:p>
            <a:pPr algn="l" marL="885187" indent="-442594" lvl="1">
              <a:lnSpc>
                <a:spcPts val="6600"/>
              </a:lnSpc>
              <a:buFont typeface="Arial"/>
              <a:buChar char="•"/>
            </a:pPr>
            <a:r>
              <a:rPr lang="en-US" sz="4099">
                <a:solidFill>
                  <a:srgbClr val="000000"/>
                </a:solidFill>
                <a:latin typeface="Josefin Sans"/>
                <a:ea typeface="Josefin Sans"/>
                <a:cs typeface="Josefin Sans"/>
                <a:sym typeface="Josefin Sans"/>
              </a:rPr>
              <a:t>Dùng để kiểm tra xem dữ liệu có quan hệ tuyến tính với biến đầu ra hay không</a:t>
            </a:r>
          </a:p>
          <a:p>
            <a:pPr algn="l" marL="885187" indent="-442594" lvl="1">
              <a:lnSpc>
                <a:spcPts val="5739"/>
              </a:lnSpc>
              <a:buFont typeface="Arial"/>
              <a:buChar char="•"/>
            </a:pPr>
            <a:r>
              <a:rPr lang="en-US" sz="4099">
                <a:solidFill>
                  <a:srgbClr val="000000"/>
                </a:solidFill>
                <a:latin typeface="Josefin Sans"/>
                <a:ea typeface="Josefin Sans"/>
                <a:cs typeface="Josefin Sans"/>
                <a:sym typeface="Josefin Sans"/>
              </a:rPr>
              <a:t>Là cơ sở để so sánh với các mô hình phi tuyến phức tạp hơn như Decision Tree hoặc Random Forest</a:t>
            </a:r>
          </a:p>
        </p:txBody>
      </p:sp>
      <p:sp>
        <p:nvSpPr>
          <p:cNvPr name="TextBox 10" id="10"/>
          <p:cNvSpPr txBox="true"/>
          <p:nvPr/>
        </p:nvSpPr>
        <p:spPr>
          <a:xfrm rot="0">
            <a:off x="687962" y="1460191"/>
            <a:ext cx="5984784" cy="754996"/>
          </a:xfrm>
          <a:prstGeom prst="rect">
            <a:avLst/>
          </a:prstGeom>
        </p:spPr>
        <p:txBody>
          <a:bodyPr anchor="t" rtlCol="false" tIns="0" lIns="0" bIns="0" rIns="0">
            <a:spAutoFit/>
          </a:bodyPr>
          <a:lstStyle/>
          <a:p>
            <a:pPr algn="just">
              <a:lnSpc>
                <a:spcPts val="6160"/>
              </a:lnSpc>
            </a:pPr>
            <a:r>
              <a:rPr lang="en-US" sz="4400">
                <a:solidFill>
                  <a:srgbClr val="58856D"/>
                </a:solidFill>
                <a:latin typeface="Paytone One"/>
                <a:ea typeface="Paytone One"/>
                <a:cs typeface="Paytone One"/>
                <a:sym typeface="Paytone One"/>
              </a:rPr>
              <a:t>1.1. Linear Regression</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1698984">
            <a:off x="-2113783" y="-973577"/>
            <a:ext cx="8283373" cy="4348771"/>
          </a:xfrm>
          <a:custGeom>
            <a:avLst/>
            <a:gdLst/>
            <a:ahLst/>
            <a:cxnLst/>
            <a:rect r="r" b="b" t="t" l="l"/>
            <a:pathLst>
              <a:path h="4348771" w="8283373">
                <a:moveTo>
                  <a:pt x="0" y="0"/>
                </a:moveTo>
                <a:lnTo>
                  <a:pt x="8283373" y="0"/>
                </a:lnTo>
                <a:lnTo>
                  <a:pt x="8283373" y="4348771"/>
                </a:lnTo>
                <a:lnTo>
                  <a:pt x="0" y="4348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1526301" y="8203401"/>
            <a:ext cx="6418501" cy="3177158"/>
          </a:xfrm>
          <a:custGeom>
            <a:avLst/>
            <a:gdLst/>
            <a:ahLst/>
            <a:cxnLst/>
            <a:rect r="r" b="b" t="t" l="l"/>
            <a:pathLst>
              <a:path h="3177158" w="6418501">
                <a:moveTo>
                  <a:pt x="0" y="0"/>
                </a:moveTo>
                <a:lnTo>
                  <a:pt x="6418501" y="0"/>
                </a:lnTo>
                <a:lnTo>
                  <a:pt x="6418501" y="3177158"/>
                </a:lnTo>
                <a:lnTo>
                  <a:pt x="0" y="3177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5874408" y="442003"/>
            <a:ext cx="1802140" cy="2207828"/>
          </a:xfrm>
          <a:custGeom>
            <a:avLst/>
            <a:gdLst/>
            <a:ahLst/>
            <a:cxnLst/>
            <a:rect r="r" b="b" t="t" l="l"/>
            <a:pathLst>
              <a:path h="2207828" w="1802140">
                <a:moveTo>
                  <a:pt x="0" y="0"/>
                </a:moveTo>
                <a:lnTo>
                  <a:pt x="1802139" y="0"/>
                </a:lnTo>
                <a:lnTo>
                  <a:pt x="1802139" y="2207827"/>
                </a:lnTo>
                <a:lnTo>
                  <a:pt x="0" y="22078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837825" y="7641203"/>
            <a:ext cx="3838722" cy="2791798"/>
          </a:xfrm>
          <a:custGeom>
            <a:avLst/>
            <a:gdLst/>
            <a:ahLst/>
            <a:cxnLst/>
            <a:rect r="r" b="b" t="t" l="l"/>
            <a:pathLst>
              <a:path h="2791798" w="3838722">
                <a:moveTo>
                  <a:pt x="0" y="0"/>
                </a:moveTo>
                <a:lnTo>
                  <a:pt x="3838722" y="0"/>
                </a:lnTo>
                <a:lnTo>
                  <a:pt x="3838722" y="2791798"/>
                </a:lnTo>
                <a:lnTo>
                  <a:pt x="0" y="27917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33759" y="8361117"/>
            <a:ext cx="2175115" cy="1925883"/>
          </a:xfrm>
          <a:custGeom>
            <a:avLst/>
            <a:gdLst/>
            <a:ahLst/>
            <a:cxnLst/>
            <a:rect r="r" b="b" t="t" l="l"/>
            <a:pathLst>
              <a:path h="1925883" w="2175115">
                <a:moveTo>
                  <a:pt x="0" y="0"/>
                </a:moveTo>
                <a:lnTo>
                  <a:pt x="2175115" y="0"/>
                </a:lnTo>
                <a:lnTo>
                  <a:pt x="2175115" y="1925883"/>
                </a:lnTo>
                <a:lnTo>
                  <a:pt x="0" y="19258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687962" y="2729538"/>
            <a:ext cx="11571138" cy="2690290"/>
          </a:xfrm>
          <a:custGeom>
            <a:avLst/>
            <a:gdLst/>
            <a:ahLst/>
            <a:cxnLst/>
            <a:rect r="r" b="b" t="t" l="l"/>
            <a:pathLst>
              <a:path h="2690290" w="11571138">
                <a:moveTo>
                  <a:pt x="0" y="0"/>
                </a:moveTo>
                <a:lnTo>
                  <a:pt x="11571138" y="0"/>
                </a:lnTo>
                <a:lnTo>
                  <a:pt x="11571138" y="2690290"/>
                </a:lnTo>
                <a:lnTo>
                  <a:pt x="0" y="2690290"/>
                </a:lnTo>
                <a:lnTo>
                  <a:pt x="0" y="0"/>
                </a:lnTo>
                <a:close/>
              </a:path>
            </a:pathLst>
          </a:custGeom>
          <a:blipFill>
            <a:blip r:embed="rId12"/>
            <a:stretch>
              <a:fillRect l="0" t="0" r="0" b="0"/>
            </a:stretch>
          </a:blipFill>
        </p:spPr>
      </p:sp>
      <p:sp>
        <p:nvSpPr>
          <p:cNvPr name="TextBox 8" id="8"/>
          <p:cNvSpPr txBox="true"/>
          <p:nvPr/>
        </p:nvSpPr>
        <p:spPr>
          <a:xfrm rot="0">
            <a:off x="687962" y="174607"/>
            <a:ext cx="8598026" cy="854093"/>
          </a:xfrm>
          <a:prstGeom prst="rect">
            <a:avLst/>
          </a:prstGeom>
        </p:spPr>
        <p:txBody>
          <a:bodyPr anchor="t" rtlCol="false" tIns="0" lIns="0" bIns="0" rIns="0">
            <a:spAutoFit/>
          </a:bodyPr>
          <a:lstStyle/>
          <a:p>
            <a:pPr algn="just">
              <a:lnSpc>
                <a:spcPts val="7000"/>
              </a:lnSpc>
            </a:pPr>
            <a:r>
              <a:rPr lang="en-US" sz="5000">
                <a:solidFill>
                  <a:srgbClr val="58856D"/>
                </a:solidFill>
                <a:latin typeface="Paytone One"/>
                <a:ea typeface="Paytone One"/>
                <a:cs typeface="Paytone One"/>
                <a:sym typeface="Paytone One"/>
              </a:rPr>
              <a:t>01. CÁC MÔ HÌNH ỨNG VIÊN</a:t>
            </a:r>
            <a:r>
              <a:rPr lang="en-US" sz="5000">
                <a:solidFill>
                  <a:srgbClr val="58856D"/>
                </a:solidFill>
                <a:latin typeface="Paytone One"/>
                <a:ea typeface="Paytone One"/>
                <a:cs typeface="Paytone One"/>
                <a:sym typeface="Paytone One"/>
              </a:rPr>
              <a:t> </a:t>
            </a:r>
          </a:p>
        </p:txBody>
      </p:sp>
      <p:sp>
        <p:nvSpPr>
          <p:cNvPr name="TextBox 9" id="9"/>
          <p:cNvSpPr txBox="true"/>
          <p:nvPr/>
        </p:nvSpPr>
        <p:spPr>
          <a:xfrm rot="0">
            <a:off x="687962" y="1460191"/>
            <a:ext cx="7544954" cy="754996"/>
          </a:xfrm>
          <a:prstGeom prst="rect">
            <a:avLst/>
          </a:prstGeom>
        </p:spPr>
        <p:txBody>
          <a:bodyPr anchor="t" rtlCol="false" tIns="0" lIns="0" bIns="0" rIns="0">
            <a:spAutoFit/>
          </a:bodyPr>
          <a:lstStyle/>
          <a:p>
            <a:pPr algn="just">
              <a:lnSpc>
                <a:spcPts val="6160"/>
              </a:lnSpc>
            </a:pPr>
            <a:r>
              <a:rPr lang="en-US" sz="4400">
                <a:solidFill>
                  <a:srgbClr val="58856D"/>
                </a:solidFill>
                <a:latin typeface="Paytone One"/>
                <a:ea typeface="Paytone One"/>
                <a:cs typeface="Paytone One"/>
                <a:sym typeface="Paytone One"/>
              </a:rPr>
              <a:t>1.2. Decision Tree Regressor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grpSp>
        <p:nvGrpSpPr>
          <p:cNvPr name="Group 2" id="2"/>
          <p:cNvGrpSpPr/>
          <p:nvPr/>
        </p:nvGrpSpPr>
        <p:grpSpPr>
          <a:xfrm rot="0">
            <a:off x="-175230" y="5404200"/>
            <a:ext cx="19637161" cy="10287000"/>
            <a:chOff x="0" y="0"/>
            <a:chExt cx="26182882" cy="13716000"/>
          </a:xfrm>
        </p:grpSpPr>
        <p:sp>
          <p:nvSpPr>
            <p:cNvPr name="Freeform 3" id="3"/>
            <p:cNvSpPr/>
            <p:nvPr/>
          </p:nvSpPr>
          <p:spPr>
            <a:xfrm flipH="false" flipV="false" rot="0">
              <a:off x="0" y="0"/>
              <a:ext cx="13733166" cy="13716000"/>
            </a:xfrm>
            <a:custGeom>
              <a:avLst/>
              <a:gdLst/>
              <a:ahLst/>
              <a:cxnLst/>
              <a:rect r="r" b="b" t="t" l="l"/>
              <a:pathLst>
                <a:path h="13716000" w="13733166">
                  <a:moveTo>
                    <a:pt x="0" y="0"/>
                  </a:moveTo>
                  <a:lnTo>
                    <a:pt x="13733166" y="0"/>
                  </a:lnTo>
                  <a:lnTo>
                    <a:pt x="13733166"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2449715" y="0"/>
              <a:ext cx="13733166" cy="13716000"/>
            </a:xfrm>
            <a:custGeom>
              <a:avLst/>
              <a:gdLst/>
              <a:ahLst/>
              <a:cxnLst/>
              <a:rect r="r" b="b" t="t" l="l"/>
              <a:pathLst>
                <a:path h="13716000" w="13733166">
                  <a:moveTo>
                    <a:pt x="0" y="0"/>
                  </a:moveTo>
                  <a:lnTo>
                    <a:pt x="13733167" y="0"/>
                  </a:lnTo>
                  <a:lnTo>
                    <a:pt x="13733167"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5" id="5"/>
          <p:cNvGrpSpPr/>
          <p:nvPr/>
        </p:nvGrpSpPr>
        <p:grpSpPr>
          <a:xfrm rot="0">
            <a:off x="-266411" y="5404200"/>
            <a:ext cx="18765082" cy="7568456"/>
            <a:chOff x="0" y="0"/>
            <a:chExt cx="4942244" cy="1993338"/>
          </a:xfrm>
        </p:grpSpPr>
        <p:sp>
          <p:nvSpPr>
            <p:cNvPr name="Freeform 6" id="6"/>
            <p:cNvSpPr/>
            <p:nvPr/>
          </p:nvSpPr>
          <p:spPr>
            <a:xfrm flipH="false" flipV="false" rot="0">
              <a:off x="0" y="0"/>
              <a:ext cx="4942244" cy="1993338"/>
            </a:xfrm>
            <a:custGeom>
              <a:avLst/>
              <a:gdLst/>
              <a:ahLst/>
              <a:cxnLst/>
              <a:rect r="r" b="b" t="t" l="l"/>
              <a:pathLst>
                <a:path h="1993338" w="4942244">
                  <a:moveTo>
                    <a:pt x="0" y="0"/>
                  </a:moveTo>
                  <a:lnTo>
                    <a:pt x="4942244" y="0"/>
                  </a:lnTo>
                  <a:lnTo>
                    <a:pt x="4942244" y="1993338"/>
                  </a:lnTo>
                  <a:lnTo>
                    <a:pt x="0" y="1993338"/>
                  </a:lnTo>
                  <a:close/>
                </a:path>
              </a:pathLst>
            </a:custGeom>
            <a:gradFill rotWithShape="true">
              <a:gsLst>
                <a:gs pos="0">
                  <a:srgbClr val="F9F4EA">
                    <a:alpha val="100000"/>
                  </a:srgbClr>
                </a:gs>
                <a:gs pos="100000">
                  <a:srgbClr val="F9F4EA">
                    <a:alpha val="0"/>
                  </a:srgbClr>
                </a:gs>
              </a:gsLst>
              <a:lin ang="5400000"/>
            </a:gradFill>
          </p:spPr>
        </p:sp>
        <p:sp>
          <p:nvSpPr>
            <p:cNvPr name="TextBox 7" id="7"/>
            <p:cNvSpPr txBox="true"/>
            <p:nvPr/>
          </p:nvSpPr>
          <p:spPr>
            <a:xfrm>
              <a:off x="0" y="-47625"/>
              <a:ext cx="4942244" cy="204096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698984">
            <a:off x="-1454033" y="-636772"/>
            <a:ext cx="8283373" cy="4348771"/>
          </a:xfrm>
          <a:custGeom>
            <a:avLst/>
            <a:gdLst/>
            <a:ahLst/>
            <a:cxnLst/>
            <a:rect r="r" b="b" t="t" l="l"/>
            <a:pathLst>
              <a:path h="4348771" w="8283373">
                <a:moveTo>
                  <a:pt x="0" y="0"/>
                </a:moveTo>
                <a:lnTo>
                  <a:pt x="8283374" y="0"/>
                </a:lnTo>
                <a:lnTo>
                  <a:pt x="8283374" y="4348771"/>
                </a:lnTo>
                <a:lnTo>
                  <a:pt x="0" y="4348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9" id="9"/>
          <p:cNvSpPr/>
          <p:nvPr/>
        </p:nvSpPr>
        <p:spPr>
          <a:xfrm flipH="false" flipV="false" rot="0">
            <a:off x="11580460" y="6902011"/>
            <a:ext cx="7315200" cy="3621024"/>
          </a:xfrm>
          <a:custGeom>
            <a:avLst/>
            <a:gdLst/>
            <a:ahLst/>
            <a:cxnLst/>
            <a:rect r="r" b="b" t="t" l="l"/>
            <a:pathLst>
              <a:path h="3621024" w="7315200">
                <a:moveTo>
                  <a:pt x="0" y="0"/>
                </a:moveTo>
                <a:lnTo>
                  <a:pt x="7315200" y="0"/>
                </a:lnTo>
                <a:lnTo>
                  <a:pt x="7315200" y="3621024"/>
                </a:lnTo>
                <a:lnTo>
                  <a:pt x="0" y="36210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0" id="10"/>
          <p:cNvSpPr/>
          <p:nvPr/>
        </p:nvSpPr>
        <p:spPr>
          <a:xfrm flipH="false" flipV="false" rot="0">
            <a:off x="1696327" y="1537613"/>
            <a:ext cx="14117692" cy="7111787"/>
          </a:xfrm>
          <a:custGeom>
            <a:avLst/>
            <a:gdLst/>
            <a:ahLst/>
            <a:cxnLst/>
            <a:rect r="r" b="b" t="t" l="l"/>
            <a:pathLst>
              <a:path h="7111787" w="14117692">
                <a:moveTo>
                  <a:pt x="0" y="0"/>
                </a:moveTo>
                <a:lnTo>
                  <a:pt x="14117692" y="0"/>
                </a:lnTo>
                <a:lnTo>
                  <a:pt x="14117692" y="7111788"/>
                </a:lnTo>
                <a:lnTo>
                  <a:pt x="0" y="71117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w="38100" cap="rnd">
            <a:solidFill>
              <a:srgbClr val="000000"/>
            </a:solidFill>
            <a:prstDash val="lgDash"/>
            <a:round/>
          </a:ln>
        </p:spPr>
      </p:sp>
      <p:sp>
        <p:nvSpPr>
          <p:cNvPr name="Freeform 11" id="11"/>
          <p:cNvSpPr/>
          <p:nvPr/>
        </p:nvSpPr>
        <p:spPr>
          <a:xfrm flipH="false" flipV="false" rot="0">
            <a:off x="295116" y="5860461"/>
            <a:ext cx="5074142" cy="4687239"/>
          </a:xfrm>
          <a:custGeom>
            <a:avLst/>
            <a:gdLst/>
            <a:ahLst/>
            <a:cxnLst/>
            <a:rect r="r" b="b" t="t" l="l"/>
            <a:pathLst>
              <a:path h="4687239" w="5074142">
                <a:moveTo>
                  <a:pt x="0" y="0"/>
                </a:moveTo>
                <a:lnTo>
                  <a:pt x="5074142" y="0"/>
                </a:lnTo>
                <a:lnTo>
                  <a:pt x="5074142" y="4687239"/>
                </a:lnTo>
                <a:lnTo>
                  <a:pt x="0" y="46872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true" flipV="false" rot="2997284">
            <a:off x="3431998" y="1785920"/>
            <a:ext cx="565795" cy="933270"/>
          </a:xfrm>
          <a:custGeom>
            <a:avLst/>
            <a:gdLst/>
            <a:ahLst/>
            <a:cxnLst/>
            <a:rect r="r" b="b" t="t" l="l"/>
            <a:pathLst>
              <a:path h="933270" w="565795">
                <a:moveTo>
                  <a:pt x="565795" y="0"/>
                </a:moveTo>
                <a:lnTo>
                  <a:pt x="0" y="0"/>
                </a:lnTo>
                <a:lnTo>
                  <a:pt x="0" y="933270"/>
                </a:lnTo>
                <a:lnTo>
                  <a:pt x="565795" y="933270"/>
                </a:lnTo>
                <a:lnTo>
                  <a:pt x="565795"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3" id="13"/>
          <p:cNvSpPr/>
          <p:nvPr/>
        </p:nvSpPr>
        <p:spPr>
          <a:xfrm flipH="true" flipV="false" rot="2085979">
            <a:off x="14433263" y="1286523"/>
            <a:ext cx="2761512" cy="1356593"/>
          </a:xfrm>
          <a:custGeom>
            <a:avLst/>
            <a:gdLst/>
            <a:ahLst/>
            <a:cxnLst/>
            <a:rect r="r" b="b" t="t" l="l"/>
            <a:pathLst>
              <a:path h="1356593" w="2761512">
                <a:moveTo>
                  <a:pt x="2761512" y="0"/>
                </a:moveTo>
                <a:lnTo>
                  <a:pt x="0" y="0"/>
                </a:lnTo>
                <a:lnTo>
                  <a:pt x="0" y="1356592"/>
                </a:lnTo>
                <a:lnTo>
                  <a:pt x="2761512" y="1356592"/>
                </a:lnTo>
                <a:lnTo>
                  <a:pt x="2761512"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2956528" y="4643349"/>
            <a:ext cx="4408624" cy="1973422"/>
          </a:xfrm>
          <a:custGeom>
            <a:avLst/>
            <a:gdLst/>
            <a:ahLst/>
            <a:cxnLst/>
            <a:rect r="r" b="b" t="t" l="l"/>
            <a:pathLst>
              <a:path h="1973422" w="4408624">
                <a:moveTo>
                  <a:pt x="0" y="0"/>
                </a:moveTo>
                <a:lnTo>
                  <a:pt x="4408624" y="0"/>
                </a:lnTo>
                <a:lnTo>
                  <a:pt x="4408624" y="1973421"/>
                </a:lnTo>
                <a:lnTo>
                  <a:pt x="0" y="197342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5" id="15"/>
          <p:cNvSpPr txBox="true"/>
          <p:nvPr/>
        </p:nvSpPr>
        <p:spPr>
          <a:xfrm rot="0">
            <a:off x="4254135" y="2342458"/>
            <a:ext cx="9002075" cy="920466"/>
          </a:xfrm>
          <a:prstGeom prst="rect">
            <a:avLst/>
          </a:prstGeom>
        </p:spPr>
        <p:txBody>
          <a:bodyPr anchor="t" rtlCol="false" tIns="0" lIns="0" bIns="0" rIns="0">
            <a:spAutoFit/>
          </a:bodyPr>
          <a:lstStyle/>
          <a:p>
            <a:pPr algn="l" marL="0" indent="0" lvl="0">
              <a:lnSpc>
                <a:spcPts val="7125"/>
              </a:lnSpc>
              <a:spcBef>
                <a:spcPct val="0"/>
              </a:spcBef>
            </a:pPr>
            <a:r>
              <a:rPr lang="en-US" sz="6477">
                <a:solidFill>
                  <a:srgbClr val="58856D"/>
                </a:solidFill>
                <a:latin typeface="Paytone One"/>
                <a:ea typeface="Paytone One"/>
                <a:cs typeface="Paytone One"/>
                <a:sym typeface="Paytone One"/>
              </a:rPr>
              <a:t>2.</a:t>
            </a:r>
            <a:r>
              <a:rPr lang="en-US" sz="6477">
                <a:solidFill>
                  <a:srgbClr val="58856D"/>
                </a:solidFill>
                <a:latin typeface="Paytone One"/>
                <a:ea typeface="Paytone One"/>
                <a:cs typeface="Paytone One"/>
                <a:sym typeface="Paytone One"/>
              </a:rPr>
              <a:t> </a:t>
            </a:r>
            <a:r>
              <a:rPr lang="en-US" sz="6477">
                <a:solidFill>
                  <a:srgbClr val="58856D"/>
                </a:solidFill>
                <a:latin typeface="Paytone One"/>
                <a:ea typeface="Paytone One"/>
                <a:cs typeface="Paytone One"/>
                <a:sym typeface="Paytone One"/>
              </a:rPr>
              <a:t>TẦM QUAN TRỌNG</a:t>
            </a:r>
          </a:p>
        </p:txBody>
      </p:sp>
      <p:sp>
        <p:nvSpPr>
          <p:cNvPr name="TextBox 16" id="16"/>
          <p:cNvSpPr txBox="true"/>
          <p:nvPr/>
        </p:nvSpPr>
        <p:spPr>
          <a:xfrm rot="0">
            <a:off x="7527034" y="3532585"/>
            <a:ext cx="7227939" cy="4629559"/>
          </a:xfrm>
          <a:prstGeom prst="rect">
            <a:avLst/>
          </a:prstGeom>
        </p:spPr>
        <p:txBody>
          <a:bodyPr anchor="t" rtlCol="false" tIns="0" lIns="0" bIns="0" rIns="0">
            <a:spAutoFit/>
          </a:bodyPr>
          <a:lstStyle/>
          <a:p>
            <a:pPr algn="l" marL="604307" indent="-302154" lvl="1">
              <a:lnSpc>
                <a:spcPts val="3358"/>
              </a:lnSpc>
              <a:spcBef>
                <a:spcPct val="0"/>
              </a:spcBef>
              <a:buFont typeface="Arial"/>
              <a:buChar char="•"/>
            </a:pPr>
            <a:r>
              <a:rPr lang="en-US" sz="2799" spc="-89">
                <a:solidFill>
                  <a:srgbClr val="082314"/>
                </a:solidFill>
                <a:latin typeface="Josefin Sans"/>
                <a:ea typeface="Josefin Sans"/>
                <a:cs typeface="Josefin Sans"/>
                <a:sym typeface="Josefin Sans"/>
              </a:rPr>
              <a:t>Giáo v</a:t>
            </a:r>
            <a:r>
              <a:rPr lang="en-US" sz="2799" spc="-89" strike="noStrike" u="none">
                <a:solidFill>
                  <a:srgbClr val="082314"/>
                </a:solidFill>
                <a:latin typeface="Josefin Sans"/>
                <a:ea typeface="Josefin Sans"/>
                <a:cs typeface="Josefin Sans"/>
                <a:sym typeface="Josefin Sans"/>
              </a:rPr>
              <a:t>i</a:t>
            </a:r>
            <a:r>
              <a:rPr lang="en-US" sz="2799" spc="-89" strike="noStrike" u="none">
                <a:solidFill>
                  <a:srgbClr val="082314"/>
                </a:solidFill>
                <a:latin typeface="Josefin Sans"/>
                <a:ea typeface="Josefin Sans"/>
                <a:cs typeface="Josefin Sans"/>
                <a:sym typeface="Josefin Sans"/>
              </a:rPr>
              <a:t>ê</a:t>
            </a:r>
            <a:r>
              <a:rPr lang="en-US" sz="2799" spc="-89" strike="noStrike" u="none">
                <a:solidFill>
                  <a:srgbClr val="082314"/>
                </a:solidFill>
                <a:latin typeface="Josefin Sans"/>
                <a:ea typeface="Josefin Sans"/>
                <a:cs typeface="Josefin Sans"/>
                <a:sym typeface="Josefin Sans"/>
              </a:rPr>
              <a:t>n </a:t>
            </a:r>
            <a:r>
              <a:rPr lang="en-US" sz="2799" spc="-89" strike="noStrike" u="none">
                <a:solidFill>
                  <a:srgbClr val="082314"/>
                </a:solidFill>
                <a:latin typeface="Josefin Sans"/>
                <a:ea typeface="Josefin Sans"/>
                <a:cs typeface="Josefin Sans"/>
                <a:sym typeface="Josefin Sans"/>
              </a:rPr>
              <a:t>&amp; Nhà t</a:t>
            </a:r>
            <a:r>
              <a:rPr lang="en-US" sz="2799" spc="-89" strike="noStrike" u="none">
                <a:solidFill>
                  <a:srgbClr val="082314"/>
                </a:solidFill>
                <a:latin typeface="Josefin Sans"/>
                <a:ea typeface="Josefin Sans"/>
                <a:cs typeface="Josefin Sans"/>
                <a:sym typeface="Josefin Sans"/>
              </a:rPr>
              <a:t>r</a:t>
            </a:r>
            <a:r>
              <a:rPr lang="en-US" sz="2799" spc="-89" strike="noStrike" u="none">
                <a:solidFill>
                  <a:srgbClr val="082314"/>
                </a:solidFill>
                <a:latin typeface="Josefin Sans"/>
                <a:ea typeface="Josefin Sans"/>
                <a:cs typeface="Josefin Sans"/>
                <a:sym typeface="Josefin Sans"/>
              </a:rPr>
              <a:t>ườ</a:t>
            </a:r>
            <a:r>
              <a:rPr lang="en-US" sz="2799" spc="-89" strike="noStrike" u="none">
                <a:solidFill>
                  <a:srgbClr val="082314"/>
                </a:solidFill>
                <a:latin typeface="Josefin Sans"/>
                <a:ea typeface="Josefin Sans"/>
                <a:cs typeface="Josefin Sans"/>
                <a:sym typeface="Josefin Sans"/>
              </a:rPr>
              <a:t>ng</a:t>
            </a:r>
            <a:r>
              <a:rPr lang="en-US" sz="2799" spc="-89" strike="noStrike" u="none">
                <a:solidFill>
                  <a:srgbClr val="082314"/>
                </a:solidFill>
                <a:latin typeface="Josefin Sans"/>
                <a:ea typeface="Josefin Sans"/>
                <a:cs typeface="Josefin Sans"/>
                <a:sym typeface="Josefin Sans"/>
              </a:rPr>
              <a:t>:</a:t>
            </a:r>
            <a:r>
              <a:rPr lang="en-US" sz="2799" spc="-89" strike="noStrike" u="none">
                <a:solidFill>
                  <a:srgbClr val="082314"/>
                </a:solidFill>
                <a:latin typeface="Josefin Sans"/>
                <a:ea typeface="Josefin Sans"/>
                <a:cs typeface="Josefin Sans"/>
                <a:sym typeface="Josefin Sans"/>
              </a:rPr>
              <a:t> </a:t>
            </a:r>
            <a:r>
              <a:rPr lang="en-US" sz="2799" spc="-89" strike="noStrike" u="none">
                <a:solidFill>
                  <a:srgbClr val="082314"/>
                </a:solidFill>
                <a:latin typeface="Josefin Sans"/>
                <a:ea typeface="Josefin Sans"/>
                <a:cs typeface="Josefin Sans"/>
                <a:sym typeface="Josefin Sans"/>
              </a:rPr>
              <a:t>Hỗ t</a:t>
            </a:r>
            <a:r>
              <a:rPr lang="en-US" sz="2799" spc="-89" strike="noStrike" u="none">
                <a:solidFill>
                  <a:srgbClr val="082314"/>
                </a:solidFill>
                <a:latin typeface="Josefin Sans"/>
                <a:ea typeface="Josefin Sans"/>
                <a:cs typeface="Josefin Sans"/>
                <a:sym typeface="Josefin Sans"/>
              </a:rPr>
              <a:t>r</a:t>
            </a:r>
            <a:r>
              <a:rPr lang="en-US" sz="2799" spc="-89" strike="noStrike" u="none">
                <a:solidFill>
                  <a:srgbClr val="082314"/>
                </a:solidFill>
                <a:latin typeface="Josefin Sans"/>
                <a:ea typeface="Josefin Sans"/>
                <a:cs typeface="Josefin Sans"/>
                <a:sym typeface="Josefin Sans"/>
              </a:rPr>
              <a:t>ợ kịp </a:t>
            </a:r>
            <a:r>
              <a:rPr lang="en-US" sz="2799" spc="-89" strike="noStrike" u="none">
                <a:solidFill>
                  <a:srgbClr val="082314"/>
                </a:solidFill>
                <a:latin typeface="Josefin Sans"/>
                <a:ea typeface="Josefin Sans"/>
                <a:cs typeface="Josefin Sans"/>
                <a:sym typeface="Josefin Sans"/>
              </a:rPr>
              <a:t>th</a:t>
            </a:r>
            <a:r>
              <a:rPr lang="en-US" sz="2799" spc="-89" strike="noStrike" u="none">
                <a:solidFill>
                  <a:srgbClr val="082314"/>
                </a:solidFill>
                <a:latin typeface="Josefin Sans"/>
                <a:ea typeface="Josefin Sans"/>
                <a:cs typeface="Josefin Sans"/>
                <a:sym typeface="Josefin Sans"/>
              </a:rPr>
              <a:t>ời. Sớ</a:t>
            </a:r>
            <a:r>
              <a:rPr lang="en-US" sz="2799" spc="-89" strike="noStrike" u="none">
                <a:solidFill>
                  <a:srgbClr val="082314"/>
                </a:solidFill>
                <a:latin typeface="Josefin Sans"/>
                <a:ea typeface="Josefin Sans"/>
                <a:cs typeface="Josefin Sans"/>
                <a:sym typeface="Josefin Sans"/>
              </a:rPr>
              <a:t>m </a:t>
            </a:r>
            <a:r>
              <a:rPr lang="en-US" sz="2799" spc="-89" strike="noStrike" u="none">
                <a:solidFill>
                  <a:srgbClr val="082314"/>
                </a:solidFill>
                <a:latin typeface="Josefin Sans"/>
                <a:ea typeface="Josefin Sans"/>
                <a:cs typeface="Josefin Sans"/>
                <a:sym typeface="Josefin Sans"/>
              </a:rPr>
              <a:t>p</a:t>
            </a:r>
            <a:r>
              <a:rPr lang="en-US" sz="2799" spc="-89" strike="noStrike" u="none">
                <a:solidFill>
                  <a:srgbClr val="082314"/>
                </a:solidFill>
                <a:latin typeface="Josefin Sans"/>
                <a:ea typeface="Josefin Sans"/>
                <a:cs typeface="Josefin Sans"/>
                <a:sym typeface="Josefin Sans"/>
              </a:rPr>
              <a:t>h</a:t>
            </a:r>
            <a:r>
              <a:rPr lang="en-US" sz="2799" spc="-89" strike="noStrike" u="none">
                <a:solidFill>
                  <a:srgbClr val="082314"/>
                </a:solidFill>
                <a:latin typeface="Josefin Sans"/>
                <a:ea typeface="Josefin Sans"/>
                <a:cs typeface="Josefin Sans"/>
                <a:sym typeface="Josefin Sans"/>
              </a:rPr>
              <a:t>át</a:t>
            </a:r>
            <a:r>
              <a:rPr lang="en-US" sz="2799" spc="-89" strike="noStrike" u="none">
                <a:solidFill>
                  <a:srgbClr val="082314"/>
                </a:solidFill>
                <a:latin typeface="Josefin Sans"/>
                <a:ea typeface="Josefin Sans"/>
                <a:cs typeface="Josefin Sans"/>
                <a:sym typeface="Josefin Sans"/>
              </a:rPr>
              <a:t> </a:t>
            </a:r>
            <a:r>
              <a:rPr lang="en-US" sz="2799" spc="-89" strike="noStrike" u="none">
                <a:solidFill>
                  <a:srgbClr val="082314"/>
                </a:solidFill>
                <a:latin typeface="Josefin Sans"/>
                <a:ea typeface="Josefin Sans"/>
                <a:cs typeface="Josefin Sans"/>
                <a:sym typeface="Josefin Sans"/>
              </a:rPr>
              <a:t>h</a:t>
            </a:r>
            <a:r>
              <a:rPr lang="en-US" sz="2799" spc="-89" strike="noStrike" u="none">
                <a:solidFill>
                  <a:srgbClr val="082314"/>
                </a:solidFill>
                <a:latin typeface="Josefin Sans"/>
                <a:ea typeface="Josefin Sans"/>
                <a:cs typeface="Josefin Sans"/>
                <a:sym typeface="Josefin Sans"/>
              </a:rPr>
              <a:t>i</a:t>
            </a:r>
            <a:r>
              <a:rPr lang="en-US" sz="2799" spc="-89" strike="noStrike" u="none">
                <a:solidFill>
                  <a:srgbClr val="082314"/>
                </a:solidFill>
                <a:latin typeface="Josefin Sans"/>
                <a:ea typeface="Josefin Sans"/>
                <a:cs typeface="Josefin Sans"/>
                <a:sym typeface="Josefin Sans"/>
              </a:rPr>
              <a:t>ệ</a:t>
            </a:r>
            <a:r>
              <a:rPr lang="en-US" sz="2799" spc="-89" strike="noStrike" u="none">
                <a:solidFill>
                  <a:srgbClr val="082314"/>
                </a:solidFill>
                <a:latin typeface="Josefin Sans"/>
                <a:ea typeface="Josefin Sans"/>
                <a:cs typeface="Josefin Sans"/>
                <a:sym typeface="Josefin Sans"/>
              </a:rPr>
              <a:t>n</a:t>
            </a:r>
            <a:r>
              <a:rPr lang="en-US" sz="2799" spc="-89" strike="noStrike" u="none">
                <a:solidFill>
                  <a:srgbClr val="082314"/>
                </a:solidFill>
                <a:latin typeface="Josefin Sans"/>
                <a:ea typeface="Josefin Sans"/>
                <a:cs typeface="Josefin Sans"/>
                <a:sym typeface="Josefin Sans"/>
              </a:rPr>
              <a:t> học</a:t>
            </a:r>
            <a:r>
              <a:rPr lang="en-US" sz="2799" spc="-89" strike="noStrike" u="none">
                <a:solidFill>
                  <a:srgbClr val="082314"/>
                </a:solidFill>
                <a:latin typeface="Josefin Sans"/>
                <a:ea typeface="Josefin Sans"/>
                <a:cs typeface="Josefin Sans"/>
                <a:sym typeface="Josefin Sans"/>
              </a:rPr>
              <a:t> </a:t>
            </a:r>
            <a:r>
              <a:rPr lang="en-US" sz="2799" spc="-89" strike="noStrike" u="none">
                <a:solidFill>
                  <a:srgbClr val="082314"/>
                </a:solidFill>
                <a:latin typeface="Josefin Sans"/>
                <a:ea typeface="Josefin Sans"/>
                <a:cs typeface="Josefin Sans"/>
                <a:sym typeface="Josefin Sans"/>
              </a:rPr>
              <a:t>s</a:t>
            </a:r>
            <a:r>
              <a:rPr lang="en-US" sz="2799" spc="-89" strike="noStrike" u="none">
                <a:solidFill>
                  <a:srgbClr val="082314"/>
                </a:solidFill>
                <a:latin typeface="Josefin Sans"/>
                <a:ea typeface="Josefin Sans"/>
                <a:cs typeface="Josefin Sans"/>
                <a:sym typeface="Josefin Sans"/>
              </a:rPr>
              <a:t>in</a:t>
            </a:r>
            <a:r>
              <a:rPr lang="en-US" sz="2799" spc="-89" strike="noStrike" u="none">
                <a:solidFill>
                  <a:srgbClr val="082314"/>
                </a:solidFill>
                <a:latin typeface="Josefin Sans"/>
                <a:ea typeface="Josefin Sans"/>
                <a:cs typeface="Josefin Sans"/>
                <a:sym typeface="Josefin Sans"/>
              </a:rPr>
              <a:t>h</a:t>
            </a:r>
            <a:r>
              <a:rPr lang="en-US" sz="2799" spc="-89" strike="noStrike" u="none">
                <a:solidFill>
                  <a:srgbClr val="082314"/>
                </a:solidFill>
                <a:latin typeface="Josefin Sans"/>
                <a:ea typeface="Josefin Sans"/>
                <a:cs typeface="Josefin Sans"/>
                <a:sym typeface="Josefin Sans"/>
              </a:rPr>
              <a:t> y</a:t>
            </a:r>
            <a:r>
              <a:rPr lang="en-US" sz="2799" spc="-89" strike="noStrike" u="none">
                <a:solidFill>
                  <a:srgbClr val="082314"/>
                </a:solidFill>
                <a:latin typeface="Josefin Sans"/>
                <a:ea typeface="Josefin Sans"/>
                <a:cs typeface="Josefin Sans"/>
                <a:sym typeface="Josefin Sans"/>
              </a:rPr>
              <a:t>ếu</a:t>
            </a:r>
            <a:r>
              <a:rPr lang="en-US" sz="2799" spc="-89" strike="noStrike" u="none">
                <a:solidFill>
                  <a:srgbClr val="082314"/>
                </a:solidFill>
                <a:latin typeface="Josefin Sans"/>
                <a:ea typeface="Josefin Sans"/>
                <a:cs typeface="Josefin Sans"/>
                <a:sym typeface="Josefin Sans"/>
              </a:rPr>
              <a:t> </a:t>
            </a:r>
            <a:r>
              <a:rPr lang="en-US" sz="2799" spc="-89" strike="noStrike" u="none">
                <a:solidFill>
                  <a:srgbClr val="082314"/>
                </a:solidFill>
                <a:latin typeface="Josefin Sans"/>
                <a:ea typeface="Josefin Sans"/>
                <a:cs typeface="Josefin Sans"/>
                <a:sym typeface="Josefin Sans"/>
              </a:rPr>
              <a:t>kém để c</a:t>
            </a:r>
            <a:r>
              <a:rPr lang="en-US" sz="2799" spc="-89" strike="noStrike" u="none">
                <a:solidFill>
                  <a:srgbClr val="082314"/>
                </a:solidFill>
                <a:latin typeface="Josefin Sans"/>
                <a:ea typeface="Josefin Sans"/>
                <a:cs typeface="Josefin Sans"/>
                <a:sym typeface="Josefin Sans"/>
              </a:rPr>
              <a:t>an t</a:t>
            </a:r>
            <a:r>
              <a:rPr lang="en-US" sz="2799" spc="-89" strike="noStrike" u="none">
                <a:solidFill>
                  <a:srgbClr val="082314"/>
                </a:solidFill>
                <a:latin typeface="Josefin Sans"/>
                <a:ea typeface="Josefin Sans"/>
                <a:cs typeface="Josefin Sans"/>
                <a:sym typeface="Josefin Sans"/>
              </a:rPr>
              <a:t>hiệ</a:t>
            </a:r>
            <a:r>
              <a:rPr lang="en-US" sz="2799" spc="-89" strike="noStrike" u="none">
                <a:solidFill>
                  <a:srgbClr val="082314"/>
                </a:solidFill>
                <a:latin typeface="Josefin Sans"/>
                <a:ea typeface="Josefin Sans"/>
                <a:cs typeface="Josefin Sans"/>
                <a:sym typeface="Josefin Sans"/>
              </a:rPr>
              <a:t>p</a:t>
            </a:r>
            <a:r>
              <a:rPr lang="en-US" sz="2799" spc="-89" strike="noStrike" u="none">
                <a:solidFill>
                  <a:srgbClr val="082314"/>
                </a:solidFill>
                <a:latin typeface="Josefin Sans"/>
                <a:ea typeface="Josefin Sans"/>
                <a:cs typeface="Josefin Sans"/>
                <a:sym typeface="Josefin Sans"/>
              </a:rPr>
              <a:t>.</a:t>
            </a:r>
          </a:p>
          <a:p>
            <a:pPr algn="l">
              <a:lnSpc>
                <a:spcPts val="3358"/>
              </a:lnSpc>
              <a:spcBef>
                <a:spcPct val="0"/>
              </a:spcBef>
            </a:pPr>
          </a:p>
          <a:p>
            <a:pPr algn="l" marL="604307" indent="-302154" lvl="1">
              <a:lnSpc>
                <a:spcPts val="3358"/>
              </a:lnSpc>
              <a:spcBef>
                <a:spcPct val="0"/>
              </a:spcBef>
              <a:buFont typeface="Arial"/>
              <a:buChar char="•"/>
            </a:pPr>
            <a:r>
              <a:rPr lang="en-US" sz="2799" spc="-89" strike="noStrike" u="none">
                <a:solidFill>
                  <a:srgbClr val="082314"/>
                </a:solidFill>
                <a:latin typeface="Josefin Sans"/>
                <a:ea typeface="Josefin Sans"/>
                <a:cs typeface="Josefin Sans"/>
                <a:sym typeface="Josefin Sans"/>
              </a:rPr>
              <a:t>Học </a:t>
            </a:r>
            <a:r>
              <a:rPr lang="en-US" sz="2799" spc="-89" strike="noStrike" u="none">
                <a:solidFill>
                  <a:srgbClr val="082314"/>
                </a:solidFill>
                <a:latin typeface="Josefin Sans"/>
                <a:ea typeface="Josefin Sans"/>
                <a:cs typeface="Josefin Sans"/>
                <a:sym typeface="Josefin Sans"/>
              </a:rPr>
              <a:t>s</a:t>
            </a:r>
            <a:r>
              <a:rPr lang="en-US" sz="2799" spc="-89" strike="noStrike" u="none">
                <a:solidFill>
                  <a:srgbClr val="082314"/>
                </a:solidFill>
                <a:latin typeface="Josefin Sans"/>
                <a:ea typeface="Josefin Sans"/>
                <a:cs typeface="Josefin Sans"/>
                <a:sym typeface="Josefin Sans"/>
              </a:rPr>
              <a:t>inh &amp;</a:t>
            </a:r>
            <a:r>
              <a:rPr lang="en-US" sz="2799" spc="-89" strike="noStrike" u="none">
                <a:solidFill>
                  <a:srgbClr val="082314"/>
                </a:solidFill>
                <a:latin typeface="Josefin Sans"/>
                <a:ea typeface="Josefin Sans"/>
                <a:cs typeface="Josefin Sans"/>
                <a:sym typeface="Josefin Sans"/>
              </a:rPr>
              <a:t> </a:t>
            </a:r>
            <a:r>
              <a:rPr lang="en-US" sz="2799" spc="-89" strike="noStrike" u="none">
                <a:solidFill>
                  <a:srgbClr val="082314"/>
                </a:solidFill>
                <a:latin typeface="Josefin Sans"/>
                <a:ea typeface="Josefin Sans"/>
                <a:cs typeface="Josefin Sans"/>
                <a:sym typeface="Josefin Sans"/>
              </a:rPr>
              <a:t>Phụ huy</a:t>
            </a:r>
            <a:r>
              <a:rPr lang="en-US" sz="2799" spc="-89" strike="noStrike" u="none">
                <a:solidFill>
                  <a:srgbClr val="082314"/>
                </a:solidFill>
                <a:latin typeface="Josefin Sans"/>
                <a:ea typeface="Josefin Sans"/>
                <a:cs typeface="Josefin Sans"/>
                <a:sym typeface="Josefin Sans"/>
              </a:rPr>
              <a:t>n</a:t>
            </a:r>
            <a:r>
              <a:rPr lang="en-US" sz="2799" spc="-89" strike="noStrike" u="none">
                <a:solidFill>
                  <a:srgbClr val="082314"/>
                </a:solidFill>
                <a:latin typeface="Josefin Sans"/>
                <a:ea typeface="Josefin Sans"/>
                <a:cs typeface="Josefin Sans"/>
                <a:sym typeface="Josefin Sans"/>
              </a:rPr>
              <a:t>h: Đ</a:t>
            </a:r>
            <a:r>
              <a:rPr lang="en-US" sz="2799" spc="-89" strike="noStrike" u="none">
                <a:solidFill>
                  <a:srgbClr val="082314"/>
                </a:solidFill>
                <a:latin typeface="Josefin Sans"/>
                <a:ea typeface="Josefin Sans"/>
                <a:cs typeface="Josefin Sans"/>
                <a:sym typeface="Josefin Sans"/>
              </a:rPr>
              <a:t>i</a:t>
            </a:r>
            <a:r>
              <a:rPr lang="en-US" sz="2799" spc="-89" strike="noStrike" u="none">
                <a:solidFill>
                  <a:srgbClr val="082314"/>
                </a:solidFill>
                <a:latin typeface="Josefin Sans"/>
                <a:ea typeface="Josefin Sans"/>
                <a:cs typeface="Josefin Sans"/>
                <a:sym typeface="Josefin Sans"/>
              </a:rPr>
              <a:t>ều</a:t>
            </a:r>
            <a:r>
              <a:rPr lang="en-US" sz="2799" spc="-89" strike="noStrike" u="none">
                <a:solidFill>
                  <a:srgbClr val="082314"/>
                </a:solidFill>
                <a:latin typeface="Josefin Sans"/>
                <a:ea typeface="Josefin Sans"/>
                <a:cs typeface="Josefin Sans"/>
                <a:sym typeface="Josefin Sans"/>
              </a:rPr>
              <a:t> c</a:t>
            </a:r>
            <a:r>
              <a:rPr lang="en-US" sz="2799" spc="-89" strike="noStrike" u="none">
                <a:solidFill>
                  <a:srgbClr val="082314"/>
                </a:solidFill>
                <a:latin typeface="Josefin Sans"/>
                <a:ea typeface="Josefin Sans"/>
                <a:cs typeface="Josefin Sans"/>
                <a:sym typeface="Josefin Sans"/>
              </a:rPr>
              <a:t>hỉ</a:t>
            </a:r>
            <a:r>
              <a:rPr lang="en-US" sz="2799" spc="-89" strike="noStrike" u="none">
                <a:solidFill>
                  <a:srgbClr val="082314"/>
                </a:solidFill>
                <a:latin typeface="Josefin Sans"/>
                <a:ea typeface="Josefin Sans"/>
                <a:cs typeface="Josefin Sans"/>
                <a:sym typeface="Josefin Sans"/>
              </a:rPr>
              <a:t>n</a:t>
            </a:r>
            <a:r>
              <a:rPr lang="en-US" sz="2799" spc="-89" strike="noStrike" u="none">
                <a:solidFill>
                  <a:srgbClr val="082314"/>
                </a:solidFill>
                <a:latin typeface="Josefin Sans"/>
                <a:ea typeface="Josefin Sans"/>
                <a:cs typeface="Josefin Sans"/>
                <a:sym typeface="Josefin Sans"/>
              </a:rPr>
              <a:t>h</a:t>
            </a:r>
            <a:r>
              <a:rPr lang="en-US" sz="2799" spc="-89" strike="noStrike" u="none">
                <a:solidFill>
                  <a:srgbClr val="082314"/>
                </a:solidFill>
                <a:latin typeface="Josefin Sans"/>
                <a:ea typeface="Josefin Sans"/>
                <a:cs typeface="Josefin Sans"/>
                <a:sym typeface="Josefin Sans"/>
              </a:rPr>
              <a:t> </a:t>
            </a:r>
            <a:r>
              <a:rPr lang="en-US" sz="2799" spc="-89" strike="noStrike" u="none">
                <a:solidFill>
                  <a:srgbClr val="082314"/>
                </a:solidFill>
                <a:latin typeface="Josefin Sans"/>
                <a:ea typeface="Josefin Sans"/>
                <a:cs typeface="Josefin Sans"/>
                <a:sym typeface="Josefin Sans"/>
              </a:rPr>
              <a:t>kế</a:t>
            </a:r>
            <a:r>
              <a:rPr lang="en-US" sz="2799" spc="-89" strike="noStrike" u="none">
                <a:solidFill>
                  <a:srgbClr val="082314"/>
                </a:solidFill>
                <a:latin typeface="Josefin Sans"/>
                <a:ea typeface="Josefin Sans"/>
                <a:cs typeface="Josefin Sans"/>
                <a:sym typeface="Josefin Sans"/>
              </a:rPr>
              <a:t> </a:t>
            </a:r>
            <a:r>
              <a:rPr lang="en-US" sz="2799" spc="-89" strike="noStrike" u="none">
                <a:solidFill>
                  <a:srgbClr val="082314"/>
                </a:solidFill>
                <a:latin typeface="Josefin Sans"/>
                <a:ea typeface="Josefin Sans"/>
                <a:cs typeface="Josefin Sans"/>
                <a:sym typeface="Josefin Sans"/>
              </a:rPr>
              <a:t>h</a:t>
            </a:r>
            <a:r>
              <a:rPr lang="en-US" sz="2799" spc="-89" strike="noStrike" u="none">
                <a:solidFill>
                  <a:srgbClr val="082314"/>
                </a:solidFill>
                <a:latin typeface="Josefin Sans"/>
                <a:ea typeface="Josefin Sans"/>
                <a:cs typeface="Josefin Sans"/>
                <a:sym typeface="Josefin Sans"/>
              </a:rPr>
              <a:t>o</a:t>
            </a:r>
            <a:r>
              <a:rPr lang="en-US" sz="2799" spc="-89" strike="noStrike" u="none">
                <a:solidFill>
                  <a:srgbClr val="082314"/>
                </a:solidFill>
                <a:latin typeface="Josefin Sans"/>
                <a:ea typeface="Josefin Sans"/>
                <a:cs typeface="Josefin Sans"/>
                <a:sym typeface="Josefin Sans"/>
              </a:rPr>
              <a:t>ạch.</a:t>
            </a:r>
            <a:r>
              <a:rPr lang="en-US" sz="2799" spc="-89" strike="noStrike" u="none">
                <a:solidFill>
                  <a:srgbClr val="082314"/>
                </a:solidFill>
                <a:latin typeface="Josefin Sans"/>
                <a:ea typeface="Josefin Sans"/>
                <a:cs typeface="Josefin Sans"/>
                <a:sym typeface="Josefin Sans"/>
              </a:rPr>
              <a:t> </a:t>
            </a:r>
            <a:r>
              <a:rPr lang="en-US" sz="2799" spc="-89" strike="noStrike" u="none">
                <a:solidFill>
                  <a:srgbClr val="082314"/>
                </a:solidFill>
                <a:latin typeface="Josefin Sans"/>
                <a:ea typeface="Josefin Sans"/>
                <a:cs typeface="Josefin Sans"/>
                <a:sym typeface="Josefin Sans"/>
              </a:rPr>
              <a:t>Tố</a:t>
            </a:r>
            <a:r>
              <a:rPr lang="en-US" sz="2799" spc="-89" strike="noStrike" u="none">
                <a:solidFill>
                  <a:srgbClr val="082314"/>
                </a:solidFill>
                <a:latin typeface="Josefin Sans"/>
                <a:ea typeface="Josefin Sans"/>
                <a:cs typeface="Josefin Sans"/>
                <a:sym typeface="Josefin Sans"/>
              </a:rPr>
              <a:t>i</a:t>
            </a:r>
            <a:r>
              <a:rPr lang="en-US" sz="2799" spc="-89" strike="noStrike" u="none">
                <a:solidFill>
                  <a:srgbClr val="082314"/>
                </a:solidFill>
                <a:latin typeface="Josefin Sans"/>
                <a:ea typeface="Josefin Sans"/>
                <a:cs typeface="Josefin Sans"/>
                <a:sym typeface="Josefin Sans"/>
              </a:rPr>
              <a:t> ưu hóa</a:t>
            </a:r>
            <a:r>
              <a:rPr lang="en-US" sz="2799" spc="-89" strike="noStrike" u="none">
                <a:solidFill>
                  <a:srgbClr val="082314"/>
                </a:solidFill>
                <a:latin typeface="Josefin Sans"/>
                <a:ea typeface="Josefin Sans"/>
                <a:cs typeface="Josefin Sans"/>
                <a:sym typeface="Josefin Sans"/>
              </a:rPr>
              <a:t> th</a:t>
            </a:r>
            <a:r>
              <a:rPr lang="en-US" sz="2799" spc="-89" strike="noStrike" u="none">
                <a:solidFill>
                  <a:srgbClr val="082314"/>
                </a:solidFill>
                <a:latin typeface="Josefin Sans"/>
                <a:ea typeface="Josefin Sans"/>
                <a:cs typeface="Josefin Sans"/>
                <a:sym typeface="Josefin Sans"/>
              </a:rPr>
              <a:t>ờ</a:t>
            </a:r>
            <a:r>
              <a:rPr lang="en-US" sz="2799" spc="-89" strike="noStrike" u="none">
                <a:solidFill>
                  <a:srgbClr val="082314"/>
                </a:solidFill>
                <a:latin typeface="Josefin Sans"/>
                <a:ea typeface="Josefin Sans"/>
                <a:cs typeface="Josefin Sans"/>
                <a:sym typeface="Josefin Sans"/>
              </a:rPr>
              <a:t>i </a:t>
            </a:r>
            <a:r>
              <a:rPr lang="en-US" sz="2799" spc="-89" strike="noStrike" u="none">
                <a:solidFill>
                  <a:srgbClr val="082314"/>
                </a:solidFill>
                <a:latin typeface="Josefin Sans"/>
                <a:ea typeface="Josefin Sans"/>
                <a:cs typeface="Josefin Sans"/>
                <a:sym typeface="Josefin Sans"/>
              </a:rPr>
              <a:t>gi</a:t>
            </a:r>
            <a:r>
              <a:rPr lang="en-US" sz="2799" spc="-89" strike="noStrike" u="none">
                <a:solidFill>
                  <a:srgbClr val="082314"/>
                </a:solidFill>
                <a:latin typeface="Josefin Sans"/>
                <a:ea typeface="Josefin Sans"/>
                <a:cs typeface="Josefin Sans"/>
                <a:sym typeface="Josefin Sans"/>
              </a:rPr>
              <a:t>a</a:t>
            </a:r>
            <a:r>
              <a:rPr lang="en-US" sz="2799" spc="-89" strike="noStrike" u="none">
                <a:solidFill>
                  <a:srgbClr val="082314"/>
                </a:solidFill>
                <a:latin typeface="Josefin Sans"/>
                <a:ea typeface="Josefin Sans"/>
                <a:cs typeface="Josefin Sans"/>
                <a:sym typeface="Josefin Sans"/>
              </a:rPr>
              <a:t>n và nguồn lực học </a:t>
            </a:r>
            <a:r>
              <a:rPr lang="en-US" sz="2799" spc="-89" strike="noStrike" u="none">
                <a:solidFill>
                  <a:srgbClr val="082314"/>
                </a:solidFill>
                <a:latin typeface="Josefin Sans"/>
                <a:ea typeface="Josefin Sans"/>
                <a:cs typeface="Josefin Sans"/>
                <a:sym typeface="Josefin Sans"/>
              </a:rPr>
              <a:t>t</a:t>
            </a:r>
            <a:r>
              <a:rPr lang="en-US" sz="2799" spc="-89" strike="noStrike" u="none">
                <a:solidFill>
                  <a:srgbClr val="082314"/>
                </a:solidFill>
                <a:latin typeface="Josefin Sans"/>
                <a:ea typeface="Josefin Sans"/>
                <a:cs typeface="Josefin Sans"/>
                <a:sym typeface="Josefin Sans"/>
              </a:rPr>
              <a:t>ập.</a:t>
            </a:r>
          </a:p>
          <a:p>
            <a:pPr algn="l">
              <a:lnSpc>
                <a:spcPts val="3358"/>
              </a:lnSpc>
              <a:spcBef>
                <a:spcPct val="0"/>
              </a:spcBef>
            </a:pPr>
          </a:p>
          <a:p>
            <a:pPr algn="l" marL="604307" indent="-302154" lvl="1">
              <a:lnSpc>
                <a:spcPts val="3358"/>
              </a:lnSpc>
              <a:spcBef>
                <a:spcPct val="0"/>
              </a:spcBef>
              <a:buFont typeface="Arial"/>
              <a:buChar char="•"/>
            </a:pPr>
            <a:r>
              <a:rPr lang="en-US" sz="2799" spc="-89" strike="noStrike" u="none">
                <a:solidFill>
                  <a:srgbClr val="082314"/>
                </a:solidFill>
                <a:latin typeface="Josefin Sans"/>
                <a:ea typeface="Josefin Sans"/>
                <a:cs typeface="Josefin Sans"/>
                <a:sym typeface="Josefin Sans"/>
              </a:rPr>
              <a:t>Ngh</a:t>
            </a:r>
            <a:r>
              <a:rPr lang="en-US" sz="2799" spc="-89" strike="noStrike" u="none">
                <a:solidFill>
                  <a:srgbClr val="082314"/>
                </a:solidFill>
                <a:latin typeface="Josefin Sans"/>
                <a:ea typeface="Josefin Sans"/>
                <a:cs typeface="Josefin Sans"/>
                <a:sym typeface="Josefin Sans"/>
              </a:rPr>
              <a:t>i</a:t>
            </a:r>
            <a:r>
              <a:rPr lang="en-US" sz="2799" spc="-89" strike="noStrike" u="none">
                <a:solidFill>
                  <a:srgbClr val="082314"/>
                </a:solidFill>
                <a:latin typeface="Josefin Sans"/>
                <a:ea typeface="Josefin Sans"/>
                <a:cs typeface="Josefin Sans"/>
                <a:sym typeface="Josefin Sans"/>
              </a:rPr>
              <a:t>ên </a:t>
            </a:r>
            <a:r>
              <a:rPr lang="en-US" sz="2799" spc="-89" strike="noStrike" u="none">
                <a:solidFill>
                  <a:srgbClr val="082314"/>
                </a:solidFill>
                <a:latin typeface="Josefin Sans"/>
                <a:ea typeface="Josefin Sans"/>
                <a:cs typeface="Josefin Sans"/>
                <a:sym typeface="Josefin Sans"/>
              </a:rPr>
              <a:t>c</a:t>
            </a:r>
            <a:r>
              <a:rPr lang="en-US" sz="2799" spc="-89" strike="noStrike" u="none">
                <a:solidFill>
                  <a:srgbClr val="082314"/>
                </a:solidFill>
                <a:latin typeface="Josefin Sans"/>
                <a:ea typeface="Josefin Sans"/>
                <a:cs typeface="Josefin Sans"/>
                <a:sym typeface="Josefin Sans"/>
              </a:rPr>
              <a:t>ứu &amp;</a:t>
            </a:r>
            <a:r>
              <a:rPr lang="en-US" sz="2799" spc="-89" strike="noStrike" u="none">
                <a:solidFill>
                  <a:srgbClr val="082314"/>
                </a:solidFill>
                <a:latin typeface="Josefin Sans"/>
                <a:ea typeface="Josefin Sans"/>
                <a:cs typeface="Josefin Sans"/>
                <a:sym typeface="Josefin Sans"/>
              </a:rPr>
              <a:t> </a:t>
            </a:r>
            <a:r>
              <a:rPr lang="en-US" sz="2799" spc="-89" strike="noStrike" u="none">
                <a:solidFill>
                  <a:srgbClr val="082314"/>
                </a:solidFill>
                <a:latin typeface="Josefin Sans"/>
                <a:ea typeface="Josefin Sans"/>
                <a:cs typeface="Josefin Sans"/>
                <a:sym typeface="Josefin Sans"/>
              </a:rPr>
              <a:t>Hoạch</a:t>
            </a:r>
            <a:r>
              <a:rPr lang="en-US" sz="2799" spc="-89" strike="noStrike" u="none">
                <a:solidFill>
                  <a:srgbClr val="082314"/>
                </a:solidFill>
                <a:latin typeface="Josefin Sans"/>
                <a:ea typeface="Josefin Sans"/>
                <a:cs typeface="Josefin Sans"/>
                <a:sym typeface="Josefin Sans"/>
              </a:rPr>
              <a:t> </a:t>
            </a:r>
            <a:r>
              <a:rPr lang="en-US" sz="2799" spc="-89" strike="noStrike" u="none">
                <a:solidFill>
                  <a:srgbClr val="082314"/>
                </a:solidFill>
                <a:latin typeface="Josefin Sans"/>
                <a:ea typeface="Josefin Sans"/>
                <a:cs typeface="Josefin Sans"/>
                <a:sym typeface="Josefin Sans"/>
              </a:rPr>
              <a:t>địn</a:t>
            </a:r>
            <a:r>
              <a:rPr lang="en-US" sz="2799" spc="-89" strike="noStrike" u="none">
                <a:solidFill>
                  <a:srgbClr val="082314"/>
                </a:solidFill>
                <a:latin typeface="Josefin Sans"/>
                <a:ea typeface="Josefin Sans"/>
                <a:cs typeface="Josefin Sans"/>
                <a:sym typeface="Josefin Sans"/>
              </a:rPr>
              <a:t>h</a:t>
            </a:r>
            <a:r>
              <a:rPr lang="en-US" sz="2799" spc="-89" strike="noStrike" u="none">
                <a:solidFill>
                  <a:srgbClr val="082314"/>
                </a:solidFill>
                <a:latin typeface="Josefin Sans"/>
                <a:ea typeface="Josefin Sans"/>
                <a:cs typeface="Josefin Sans"/>
                <a:sym typeface="Josefin Sans"/>
              </a:rPr>
              <a:t>: H</a:t>
            </a:r>
            <a:r>
              <a:rPr lang="en-US" sz="2799" spc="-89" strike="noStrike" u="none">
                <a:solidFill>
                  <a:srgbClr val="082314"/>
                </a:solidFill>
                <a:latin typeface="Josefin Sans"/>
                <a:ea typeface="Josefin Sans"/>
                <a:cs typeface="Josefin Sans"/>
                <a:sym typeface="Josefin Sans"/>
              </a:rPr>
              <a:t>i</a:t>
            </a:r>
            <a:r>
              <a:rPr lang="en-US" sz="2799" spc="-89" strike="noStrike" u="none">
                <a:solidFill>
                  <a:srgbClr val="082314"/>
                </a:solidFill>
                <a:latin typeface="Josefin Sans"/>
                <a:ea typeface="Josefin Sans"/>
                <a:cs typeface="Josefin Sans"/>
                <a:sym typeface="Josefin Sans"/>
              </a:rPr>
              <a:t>ểu</a:t>
            </a:r>
            <a:r>
              <a:rPr lang="en-US" sz="2799" spc="-89" strike="noStrike" u="none">
                <a:solidFill>
                  <a:srgbClr val="082314"/>
                </a:solidFill>
                <a:latin typeface="Josefin Sans"/>
                <a:ea typeface="Josefin Sans"/>
                <a:cs typeface="Josefin Sans"/>
                <a:sym typeface="Josefin Sans"/>
              </a:rPr>
              <a:t> s</a:t>
            </a:r>
            <a:r>
              <a:rPr lang="en-US" sz="2799" spc="-89" strike="noStrike" u="none">
                <a:solidFill>
                  <a:srgbClr val="082314"/>
                </a:solidFill>
                <a:latin typeface="Josefin Sans"/>
                <a:ea typeface="Josefin Sans"/>
                <a:cs typeface="Josefin Sans"/>
                <a:sym typeface="Josefin Sans"/>
              </a:rPr>
              <a:t>âu</a:t>
            </a:r>
            <a:r>
              <a:rPr lang="en-US" sz="2799" spc="-89" strike="noStrike" u="none">
                <a:solidFill>
                  <a:srgbClr val="082314"/>
                </a:solidFill>
                <a:latin typeface="Josefin Sans"/>
                <a:ea typeface="Josefin Sans"/>
                <a:cs typeface="Josefin Sans"/>
                <a:sym typeface="Josefin Sans"/>
              </a:rPr>
              <a:t> </a:t>
            </a:r>
            <a:r>
              <a:rPr lang="en-US" sz="2799" spc="-89" strike="noStrike" u="none">
                <a:solidFill>
                  <a:srgbClr val="082314"/>
                </a:solidFill>
                <a:latin typeface="Josefin Sans"/>
                <a:ea typeface="Josefin Sans"/>
                <a:cs typeface="Josefin Sans"/>
                <a:sym typeface="Josefin Sans"/>
              </a:rPr>
              <a:t>hơ</a:t>
            </a:r>
            <a:r>
              <a:rPr lang="en-US" sz="2799" spc="-89" strike="noStrike" u="none">
                <a:solidFill>
                  <a:srgbClr val="082314"/>
                </a:solidFill>
                <a:latin typeface="Josefin Sans"/>
                <a:ea typeface="Josefin Sans"/>
                <a:cs typeface="Josefin Sans"/>
                <a:sym typeface="Josefin Sans"/>
              </a:rPr>
              <a:t>n</a:t>
            </a:r>
            <a:r>
              <a:rPr lang="en-US" sz="2799" spc="-89" strike="noStrike" u="none">
                <a:solidFill>
                  <a:srgbClr val="082314"/>
                </a:solidFill>
                <a:latin typeface="Josefin Sans"/>
                <a:ea typeface="Josefin Sans"/>
                <a:cs typeface="Josefin Sans"/>
                <a:sym typeface="Josefin Sans"/>
              </a:rPr>
              <a:t>. Hỗ</a:t>
            </a:r>
            <a:r>
              <a:rPr lang="en-US" sz="2799" spc="-89" strike="noStrike" u="none">
                <a:solidFill>
                  <a:srgbClr val="082314"/>
                </a:solidFill>
                <a:latin typeface="Josefin Sans"/>
                <a:ea typeface="Josefin Sans"/>
                <a:cs typeface="Josefin Sans"/>
                <a:sym typeface="Josefin Sans"/>
              </a:rPr>
              <a:t> tr</a:t>
            </a:r>
            <a:r>
              <a:rPr lang="en-US" sz="2799" spc="-89" strike="noStrike" u="none">
                <a:solidFill>
                  <a:srgbClr val="082314"/>
                </a:solidFill>
                <a:latin typeface="Josefin Sans"/>
                <a:ea typeface="Josefin Sans"/>
                <a:cs typeface="Josefin Sans"/>
                <a:sym typeface="Josefin Sans"/>
              </a:rPr>
              <a:t>ợ r</a:t>
            </a:r>
            <a:r>
              <a:rPr lang="en-US" sz="2799" spc="-89" strike="noStrike" u="none">
                <a:solidFill>
                  <a:srgbClr val="082314"/>
                </a:solidFill>
                <a:latin typeface="Josefin Sans"/>
                <a:ea typeface="Josefin Sans"/>
                <a:cs typeface="Josefin Sans"/>
                <a:sym typeface="Josefin Sans"/>
              </a:rPr>
              <a:t>a </a:t>
            </a:r>
            <a:r>
              <a:rPr lang="en-US" sz="2799" spc="-89" strike="noStrike" u="none">
                <a:solidFill>
                  <a:srgbClr val="082314"/>
                </a:solidFill>
                <a:latin typeface="Josefin Sans"/>
                <a:ea typeface="Josefin Sans"/>
                <a:cs typeface="Josefin Sans"/>
                <a:sym typeface="Josefin Sans"/>
              </a:rPr>
              <a:t>qu</a:t>
            </a:r>
            <a:r>
              <a:rPr lang="en-US" sz="2799" spc="-89" strike="noStrike" u="none">
                <a:solidFill>
                  <a:srgbClr val="082314"/>
                </a:solidFill>
                <a:latin typeface="Josefin Sans"/>
                <a:ea typeface="Josefin Sans"/>
                <a:cs typeface="Josefin Sans"/>
                <a:sym typeface="Josefin Sans"/>
              </a:rPr>
              <a:t>y</a:t>
            </a:r>
            <a:r>
              <a:rPr lang="en-US" sz="2799" spc="-89" strike="noStrike" u="none">
                <a:solidFill>
                  <a:srgbClr val="082314"/>
                </a:solidFill>
                <a:latin typeface="Josefin Sans"/>
                <a:ea typeface="Josefin Sans"/>
                <a:cs typeface="Josefin Sans"/>
                <a:sym typeface="Josefin Sans"/>
              </a:rPr>
              <a:t>ế</a:t>
            </a:r>
            <a:r>
              <a:rPr lang="en-US" sz="2799" spc="-89" strike="noStrike" u="none">
                <a:solidFill>
                  <a:srgbClr val="082314"/>
                </a:solidFill>
                <a:latin typeface="Josefin Sans"/>
                <a:ea typeface="Josefin Sans"/>
                <a:cs typeface="Josefin Sans"/>
                <a:sym typeface="Josefin Sans"/>
              </a:rPr>
              <a:t>t</a:t>
            </a:r>
            <a:r>
              <a:rPr lang="en-US" sz="2799" spc="-89" strike="noStrike" u="none">
                <a:solidFill>
                  <a:srgbClr val="082314"/>
                </a:solidFill>
                <a:latin typeface="Josefin Sans"/>
                <a:ea typeface="Josefin Sans"/>
                <a:cs typeface="Josefin Sans"/>
                <a:sym typeface="Josefin Sans"/>
              </a:rPr>
              <a:t> định và cải </a:t>
            </a:r>
            <a:r>
              <a:rPr lang="en-US" sz="2799" spc="-89" strike="noStrike" u="none">
                <a:solidFill>
                  <a:srgbClr val="082314"/>
                </a:solidFill>
                <a:latin typeface="Josefin Sans"/>
                <a:ea typeface="Josefin Sans"/>
                <a:cs typeface="Josefin Sans"/>
                <a:sym typeface="Josefin Sans"/>
              </a:rPr>
              <a:t>ti</a:t>
            </a:r>
            <a:r>
              <a:rPr lang="en-US" sz="2799" spc="-89" strike="noStrike" u="none">
                <a:solidFill>
                  <a:srgbClr val="082314"/>
                </a:solidFill>
                <a:latin typeface="Josefin Sans"/>
                <a:ea typeface="Josefin Sans"/>
                <a:cs typeface="Josefin Sans"/>
                <a:sym typeface="Josefin Sans"/>
              </a:rPr>
              <a:t>ế</a:t>
            </a:r>
            <a:r>
              <a:rPr lang="en-US" sz="2799" spc="-89" strike="noStrike" u="none">
                <a:solidFill>
                  <a:srgbClr val="082314"/>
                </a:solidFill>
                <a:latin typeface="Josefin Sans"/>
                <a:ea typeface="Josefin Sans"/>
                <a:cs typeface="Josefin Sans"/>
                <a:sym typeface="Josefin Sans"/>
              </a:rPr>
              <a:t>n </a:t>
            </a:r>
            <a:r>
              <a:rPr lang="en-US" sz="2799" spc="-89" strike="noStrike" u="none">
                <a:solidFill>
                  <a:srgbClr val="082314"/>
                </a:solidFill>
                <a:latin typeface="Josefin Sans"/>
                <a:ea typeface="Josefin Sans"/>
                <a:cs typeface="Josefin Sans"/>
                <a:sym typeface="Josefin Sans"/>
              </a:rPr>
              <a:t>c</a:t>
            </a:r>
            <a:r>
              <a:rPr lang="en-US" sz="2799" spc="-89" strike="noStrike" u="none">
                <a:solidFill>
                  <a:srgbClr val="082314"/>
                </a:solidFill>
                <a:latin typeface="Josefin Sans"/>
                <a:ea typeface="Josefin Sans"/>
                <a:cs typeface="Josefin Sans"/>
                <a:sym typeface="Josefin Sans"/>
              </a:rPr>
              <a:t>h</a:t>
            </a:r>
            <a:r>
              <a:rPr lang="en-US" sz="2799" spc="-89" strike="noStrike" u="none">
                <a:solidFill>
                  <a:srgbClr val="082314"/>
                </a:solidFill>
                <a:latin typeface="Josefin Sans"/>
                <a:ea typeface="Josefin Sans"/>
                <a:cs typeface="Josefin Sans"/>
                <a:sym typeface="Josefin Sans"/>
              </a:rPr>
              <a:t>ươn</a:t>
            </a:r>
            <a:r>
              <a:rPr lang="en-US" sz="2799" spc="-89" strike="noStrike" u="none">
                <a:solidFill>
                  <a:srgbClr val="082314"/>
                </a:solidFill>
                <a:latin typeface="Josefin Sans"/>
                <a:ea typeface="Josefin Sans"/>
                <a:cs typeface="Josefin Sans"/>
                <a:sym typeface="Josefin Sans"/>
              </a:rPr>
              <a:t>g</a:t>
            </a:r>
            <a:r>
              <a:rPr lang="en-US" sz="2799" spc="-89" strike="noStrike" u="none">
                <a:solidFill>
                  <a:srgbClr val="082314"/>
                </a:solidFill>
                <a:latin typeface="Josefin Sans"/>
                <a:ea typeface="Josefin Sans"/>
                <a:cs typeface="Josefin Sans"/>
                <a:sym typeface="Josefin Sans"/>
              </a:rPr>
              <a:t> t</a:t>
            </a:r>
            <a:r>
              <a:rPr lang="en-US" sz="2799" spc="-89" strike="noStrike" u="none">
                <a:solidFill>
                  <a:srgbClr val="082314"/>
                </a:solidFill>
                <a:latin typeface="Josefin Sans"/>
                <a:ea typeface="Josefin Sans"/>
                <a:cs typeface="Josefin Sans"/>
                <a:sym typeface="Josefin Sans"/>
              </a:rPr>
              <a:t>r</a:t>
            </a:r>
            <a:r>
              <a:rPr lang="en-US" sz="2799" spc="-89" strike="noStrike" u="none">
                <a:solidFill>
                  <a:srgbClr val="082314"/>
                </a:solidFill>
                <a:latin typeface="Josefin Sans"/>
                <a:ea typeface="Josefin Sans"/>
                <a:cs typeface="Josefin Sans"/>
                <a:sym typeface="Josefin Sans"/>
              </a:rPr>
              <a:t>ì</a:t>
            </a:r>
            <a:r>
              <a:rPr lang="en-US" sz="2799" spc="-89" strike="noStrike" u="none">
                <a:solidFill>
                  <a:srgbClr val="082314"/>
                </a:solidFill>
                <a:latin typeface="Josefin Sans"/>
                <a:ea typeface="Josefin Sans"/>
                <a:cs typeface="Josefin Sans"/>
                <a:sym typeface="Josefin Sans"/>
              </a:rPr>
              <a:t>n</a:t>
            </a:r>
            <a:r>
              <a:rPr lang="en-US" sz="2799" spc="-89" strike="noStrike" u="none">
                <a:solidFill>
                  <a:srgbClr val="082314"/>
                </a:solidFill>
                <a:latin typeface="Josefin Sans"/>
                <a:ea typeface="Josefin Sans"/>
                <a:cs typeface="Josefin Sans"/>
                <a:sym typeface="Josefin Sans"/>
              </a:rPr>
              <a:t>h </a:t>
            </a:r>
            <a:r>
              <a:rPr lang="en-US" sz="2799" spc="-89" strike="noStrike" u="none">
                <a:solidFill>
                  <a:srgbClr val="082314"/>
                </a:solidFill>
                <a:latin typeface="Josefin Sans"/>
                <a:ea typeface="Josefin Sans"/>
                <a:cs typeface="Josefin Sans"/>
                <a:sym typeface="Josefin Sans"/>
              </a:rPr>
              <a:t>g</a:t>
            </a:r>
            <a:r>
              <a:rPr lang="en-US" sz="2799" spc="-89" strike="noStrike" u="none">
                <a:solidFill>
                  <a:srgbClr val="082314"/>
                </a:solidFill>
                <a:latin typeface="Josefin Sans"/>
                <a:ea typeface="Josefin Sans"/>
                <a:cs typeface="Josefin Sans"/>
                <a:sym typeface="Josefin Sans"/>
              </a:rPr>
              <a:t>iá</a:t>
            </a:r>
            <a:r>
              <a:rPr lang="en-US" sz="2799" spc="-89" strike="noStrike" u="none">
                <a:solidFill>
                  <a:srgbClr val="082314"/>
                </a:solidFill>
                <a:latin typeface="Josefin Sans"/>
                <a:ea typeface="Josefin Sans"/>
                <a:cs typeface="Josefin Sans"/>
                <a:sym typeface="Josefin Sans"/>
              </a:rPr>
              <a:t>o d</a:t>
            </a:r>
            <a:r>
              <a:rPr lang="en-US" sz="2799" spc="-89" strike="noStrike" u="none">
                <a:solidFill>
                  <a:srgbClr val="082314"/>
                </a:solidFill>
                <a:latin typeface="Josefin Sans"/>
                <a:ea typeface="Josefin Sans"/>
                <a:cs typeface="Josefin Sans"/>
                <a:sym typeface="Josefin Sans"/>
              </a:rPr>
              <a:t>ục.</a:t>
            </a:r>
          </a:p>
          <a:p>
            <a:pPr algn="l" marL="0" indent="0" lvl="0">
              <a:lnSpc>
                <a:spcPts val="3358"/>
              </a:lnSpc>
              <a:spcBef>
                <a:spcPct val="0"/>
              </a:spcBef>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1698984">
            <a:off x="-2113783" y="-973577"/>
            <a:ext cx="8283373" cy="4348771"/>
          </a:xfrm>
          <a:custGeom>
            <a:avLst/>
            <a:gdLst/>
            <a:ahLst/>
            <a:cxnLst/>
            <a:rect r="r" b="b" t="t" l="l"/>
            <a:pathLst>
              <a:path h="4348771" w="8283373">
                <a:moveTo>
                  <a:pt x="0" y="0"/>
                </a:moveTo>
                <a:lnTo>
                  <a:pt x="8283373" y="0"/>
                </a:lnTo>
                <a:lnTo>
                  <a:pt x="8283373" y="4348771"/>
                </a:lnTo>
                <a:lnTo>
                  <a:pt x="0" y="4348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1526301" y="8203401"/>
            <a:ext cx="6418501" cy="3177158"/>
          </a:xfrm>
          <a:custGeom>
            <a:avLst/>
            <a:gdLst/>
            <a:ahLst/>
            <a:cxnLst/>
            <a:rect r="r" b="b" t="t" l="l"/>
            <a:pathLst>
              <a:path h="3177158" w="6418501">
                <a:moveTo>
                  <a:pt x="0" y="0"/>
                </a:moveTo>
                <a:lnTo>
                  <a:pt x="6418501" y="0"/>
                </a:lnTo>
                <a:lnTo>
                  <a:pt x="6418501" y="3177158"/>
                </a:lnTo>
                <a:lnTo>
                  <a:pt x="0" y="3177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5874408" y="442003"/>
            <a:ext cx="1802140" cy="2207828"/>
          </a:xfrm>
          <a:custGeom>
            <a:avLst/>
            <a:gdLst/>
            <a:ahLst/>
            <a:cxnLst/>
            <a:rect r="r" b="b" t="t" l="l"/>
            <a:pathLst>
              <a:path h="2207828" w="1802140">
                <a:moveTo>
                  <a:pt x="0" y="0"/>
                </a:moveTo>
                <a:lnTo>
                  <a:pt x="1802139" y="0"/>
                </a:lnTo>
                <a:lnTo>
                  <a:pt x="1802139" y="2207827"/>
                </a:lnTo>
                <a:lnTo>
                  <a:pt x="0" y="22078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837825" y="7641203"/>
            <a:ext cx="3838722" cy="2791798"/>
          </a:xfrm>
          <a:custGeom>
            <a:avLst/>
            <a:gdLst/>
            <a:ahLst/>
            <a:cxnLst/>
            <a:rect r="r" b="b" t="t" l="l"/>
            <a:pathLst>
              <a:path h="2791798" w="3838722">
                <a:moveTo>
                  <a:pt x="0" y="0"/>
                </a:moveTo>
                <a:lnTo>
                  <a:pt x="3838722" y="0"/>
                </a:lnTo>
                <a:lnTo>
                  <a:pt x="3838722" y="2791798"/>
                </a:lnTo>
                <a:lnTo>
                  <a:pt x="0" y="27917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33759" y="8361117"/>
            <a:ext cx="2175115" cy="1925883"/>
          </a:xfrm>
          <a:custGeom>
            <a:avLst/>
            <a:gdLst/>
            <a:ahLst/>
            <a:cxnLst/>
            <a:rect r="r" b="b" t="t" l="l"/>
            <a:pathLst>
              <a:path h="1925883" w="2175115">
                <a:moveTo>
                  <a:pt x="0" y="0"/>
                </a:moveTo>
                <a:lnTo>
                  <a:pt x="2175115" y="0"/>
                </a:lnTo>
                <a:lnTo>
                  <a:pt x="2175115" y="1925883"/>
                </a:lnTo>
                <a:lnTo>
                  <a:pt x="0" y="19258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833759" y="2608639"/>
            <a:ext cx="11597392" cy="2884851"/>
          </a:xfrm>
          <a:custGeom>
            <a:avLst/>
            <a:gdLst/>
            <a:ahLst/>
            <a:cxnLst/>
            <a:rect r="r" b="b" t="t" l="l"/>
            <a:pathLst>
              <a:path h="2884851" w="11597392">
                <a:moveTo>
                  <a:pt x="0" y="0"/>
                </a:moveTo>
                <a:lnTo>
                  <a:pt x="11597392" y="0"/>
                </a:lnTo>
                <a:lnTo>
                  <a:pt x="11597392" y="2884852"/>
                </a:lnTo>
                <a:lnTo>
                  <a:pt x="0" y="2884852"/>
                </a:lnTo>
                <a:lnTo>
                  <a:pt x="0" y="0"/>
                </a:lnTo>
                <a:close/>
              </a:path>
            </a:pathLst>
          </a:custGeom>
          <a:blipFill>
            <a:blip r:embed="rId12"/>
            <a:stretch>
              <a:fillRect l="0" t="0" r="0" b="0"/>
            </a:stretch>
          </a:blipFill>
        </p:spPr>
      </p:sp>
      <p:sp>
        <p:nvSpPr>
          <p:cNvPr name="TextBox 8" id="8"/>
          <p:cNvSpPr txBox="true"/>
          <p:nvPr/>
        </p:nvSpPr>
        <p:spPr>
          <a:xfrm rot="0">
            <a:off x="687962" y="174607"/>
            <a:ext cx="8598026" cy="854093"/>
          </a:xfrm>
          <a:prstGeom prst="rect">
            <a:avLst/>
          </a:prstGeom>
        </p:spPr>
        <p:txBody>
          <a:bodyPr anchor="t" rtlCol="false" tIns="0" lIns="0" bIns="0" rIns="0">
            <a:spAutoFit/>
          </a:bodyPr>
          <a:lstStyle/>
          <a:p>
            <a:pPr algn="just">
              <a:lnSpc>
                <a:spcPts val="7000"/>
              </a:lnSpc>
            </a:pPr>
            <a:r>
              <a:rPr lang="en-US" sz="5000">
                <a:solidFill>
                  <a:srgbClr val="58856D"/>
                </a:solidFill>
                <a:latin typeface="Paytone One"/>
                <a:ea typeface="Paytone One"/>
                <a:cs typeface="Paytone One"/>
                <a:sym typeface="Paytone One"/>
              </a:rPr>
              <a:t>01. CÁC MÔ HÌNH ỨNG VIÊN</a:t>
            </a:r>
            <a:r>
              <a:rPr lang="en-US" sz="5000">
                <a:solidFill>
                  <a:srgbClr val="58856D"/>
                </a:solidFill>
                <a:latin typeface="Paytone One"/>
                <a:ea typeface="Paytone One"/>
                <a:cs typeface="Paytone One"/>
                <a:sym typeface="Paytone One"/>
              </a:rPr>
              <a:t> </a:t>
            </a:r>
          </a:p>
        </p:txBody>
      </p:sp>
      <p:sp>
        <p:nvSpPr>
          <p:cNvPr name="TextBox 9" id="9"/>
          <p:cNvSpPr txBox="true"/>
          <p:nvPr/>
        </p:nvSpPr>
        <p:spPr>
          <a:xfrm rot="0">
            <a:off x="687962" y="1460191"/>
            <a:ext cx="8159118" cy="754996"/>
          </a:xfrm>
          <a:prstGeom prst="rect">
            <a:avLst/>
          </a:prstGeom>
        </p:spPr>
        <p:txBody>
          <a:bodyPr anchor="t" rtlCol="false" tIns="0" lIns="0" bIns="0" rIns="0">
            <a:spAutoFit/>
          </a:bodyPr>
          <a:lstStyle/>
          <a:p>
            <a:pPr algn="just">
              <a:lnSpc>
                <a:spcPts val="6160"/>
              </a:lnSpc>
            </a:pPr>
            <a:r>
              <a:rPr lang="en-US" sz="4400">
                <a:solidFill>
                  <a:srgbClr val="58856D"/>
                </a:solidFill>
                <a:latin typeface="Paytone One"/>
                <a:ea typeface="Paytone One"/>
                <a:cs typeface="Paytone One"/>
                <a:sym typeface="Paytone One"/>
              </a:rPr>
              <a:t>1.3. Random Forest Regressor</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0">
            <a:off x="11451748" y="119656"/>
            <a:ext cx="8141160" cy="4589579"/>
          </a:xfrm>
          <a:custGeom>
            <a:avLst/>
            <a:gdLst/>
            <a:ahLst/>
            <a:cxnLst/>
            <a:rect r="r" b="b" t="t" l="l"/>
            <a:pathLst>
              <a:path h="4589579" w="8141160">
                <a:moveTo>
                  <a:pt x="0" y="0"/>
                </a:moveTo>
                <a:lnTo>
                  <a:pt x="8141160" y="0"/>
                </a:lnTo>
                <a:lnTo>
                  <a:pt x="8141160" y="4589578"/>
                </a:lnTo>
                <a:lnTo>
                  <a:pt x="0" y="45895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5230" y="5404200"/>
            <a:ext cx="19637161" cy="10287000"/>
            <a:chOff x="0" y="0"/>
            <a:chExt cx="26182882" cy="13716000"/>
          </a:xfrm>
        </p:grpSpPr>
        <p:sp>
          <p:nvSpPr>
            <p:cNvPr name="Freeform 4" id="4"/>
            <p:cNvSpPr/>
            <p:nvPr/>
          </p:nvSpPr>
          <p:spPr>
            <a:xfrm flipH="false" flipV="false" rot="0">
              <a:off x="0" y="0"/>
              <a:ext cx="13733166" cy="13716000"/>
            </a:xfrm>
            <a:custGeom>
              <a:avLst/>
              <a:gdLst/>
              <a:ahLst/>
              <a:cxnLst/>
              <a:rect r="r" b="b" t="t" l="l"/>
              <a:pathLst>
                <a:path h="13716000" w="13733166">
                  <a:moveTo>
                    <a:pt x="0" y="0"/>
                  </a:moveTo>
                  <a:lnTo>
                    <a:pt x="13733166" y="0"/>
                  </a:lnTo>
                  <a:lnTo>
                    <a:pt x="13733166"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0">
              <a:off x="12449715" y="0"/>
              <a:ext cx="13733166" cy="13716000"/>
            </a:xfrm>
            <a:custGeom>
              <a:avLst/>
              <a:gdLst/>
              <a:ahLst/>
              <a:cxnLst/>
              <a:rect r="r" b="b" t="t" l="l"/>
              <a:pathLst>
                <a:path h="13716000" w="13733166">
                  <a:moveTo>
                    <a:pt x="0" y="0"/>
                  </a:moveTo>
                  <a:lnTo>
                    <a:pt x="13733167" y="0"/>
                  </a:lnTo>
                  <a:lnTo>
                    <a:pt x="13733167"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grpSp>
        <p:nvGrpSpPr>
          <p:cNvPr name="Group 6" id="6"/>
          <p:cNvGrpSpPr/>
          <p:nvPr/>
        </p:nvGrpSpPr>
        <p:grpSpPr>
          <a:xfrm rot="0">
            <a:off x="-266411" y="5404200"/>
            <a:ext cx="18765082" cy="7568456"/>
            <a:chOff x="0" y="0"/>
            <a:chExt cx="4942244" cy="1993338"/>
          </a:xfrm>
        </p:grpSpPr>
        <p:sp>
          <p:nvSpPr>
            <p:cNvPr name="Freeform 7" id="7"/>
            <p:cNvSpPr/>
            <p:nvPr/>
          </p:nvSpPr>
          <p:spPr>
            <a:xfrm flipH="false" flipV="false" rot="0">
              <a:off x="0" y="0"/>
              <a:ext cx="4942244" cy="1993338"/>
            </a:xfrm>
            <a:custGeom>
              <a:avLst/>
              <a:gdLst/>
              <a:ahLst/>
              <a:cxnLst/>
              <a:rect r="r" b="b" t="t" l="l"/>
              <a:pathLst>
                <a:path h="1993338" w="4942244">
                  <a:moveTo>
                    <a:pt x="0" y="0"/>
                  </a:moveTo>
                  <a:lnTo>
                    <a:pt x="4942244" y="0"/>
                  </a:lnTo>
                  <a:lnTo>
                    <a:pt x="4942244" y="1993338"/>
                  </a:lnTo>
                  <a:lnTo>
                    <a:pt x="0" y="1993338"/>
                  </a:lnTo>
                  <a:close/>
                </a:path>
              </a:pathLst>
            </a:custGeom>
            <a:gradFill rotWithShape="true">
              <a:gsLst>
                <a:gs pos="0">
                  <a:srgbClr val="F9F4EA">
                    <a:alpha val="100000"/>
                  </a:srgbClr>
                </a:gs>
                <a:gs pos="100000">
                  <a:srgbClr val="F9F4EA">
                    <a:alpha val="0"/>
                  </a:srgbClr>
                </a:gs>
              </a:gsLst>
              <a:lin ang="5400000"/>
            </a:gradFill>
          </p:spPr>
        </p:sp>
        <p:sp>
          <p:nvSpPr>
            <p:cNvPr name="TextBox 8" id="8"/>
            <p:cNvSpPr txBox="true"/>
            <p:nvPr/>
          </p:nvSpPr>
          <p:spPr>
            <a:xfrm>
              <a:off x="0" y="-47625"/>
              <a:ext cx="4942244" cy="2040963"/>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true" flipV="false" rot="0">
            <a:off x="-185626" y="6860480"/>
            <a:ext cx="6239530" cy="3665724"/>
          </a:xfrm>
          <a:custGeom>
            <a:avLst/>
            <a:gdLst/>
            <a:ahLst/>
            <a:cxnLst/>
            <a:rect r="r" b="b" t="t" l="l"/>
            <a:pathLst>
              <a:path h="3665724" w="6239530">
                <a:moveTo>
                  <a:pt x="6239530" y="0"/>
                </a:moveTo>
                <a:lnTo>
                  <a:pt x="0" y="0"/>
                </a:lnTo>
                <a:lnTo>
                  <a:pt x="0" y="3665724"/>
                </a:lnTo>
                <a:lnTo>
                  <a:pt x="6239530" y="3665724"/>
                </a:lnTo>
                <a:lnTo>
                  <a:pt x="623953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0" id="10"/>
          <p:cNvSpPr/>
          <p:nvPr/>
        </p:nvSpPr>
        <p:spPr>
          <a:xfrm flipH="false" flipV="false" rot="0">
            <a:off x="1983625" y="1672226"/>
            <a:ext cx="14117692" cy="7111787"/>
          </a:xfrm>
          <a:custGeom>
            <a:avLst/>
            <a:gdLst/>
            <a:ahLst/>
            <a:cxnLst/>
            <a:rect r="r" b="b" t="t" l="l"/>
            <a:pathLst>
              <a:path h="7111787" w="14117692">
                <a:moveTo>
                  <a:pt x="0" y="0"/>
                </a:moveTo>
                <a:lnTo>
                  <a:pt x="14117692" y="0"/>
                </a:lnTo>
                <a:lnTo>
                  <a:pt x="14117692" y="7111788"/>
                </a:lnTo>
                <a:lnTo>
                  <a:pt x="0" y="71117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w="38100" cap="rnd">
            <a:solidFill>
              <a:srgbClr val="000000"/>
            </a:solidFill>
            <a:prstDash val="lgDash"/>
            <a:round/>
          </a:ln>
        </p:spPr>
      </p:sp>
      <p:sp>
        <p:nvSpPr>
          <p:cNvPr name="Freeform 11" id="11"/>
          <p:cNvSpPr/>
          <p:nvPr/>
        </p:nvSpPr>
        <p:spPr>
          <a:xfrm flipH="false" flipV="false" rot="0">
            <a:off x="14967013" y="5143500"/>
            <a:ext cx="3113610" cy="5114759"/>
          </a:xfrm>
          <a:custGeom>
            <a:avLst/>
            <a:gdLst/>
            <a:ahLst/>
            <a:cxnLst/>
            <a:rect r="r" b="b" t="t" l="l"/>
            <a:pathLst>
              <a:path h="5114759" w="3113610">
                <a:moveTo>
                  <a:pt x="0" y="0"/>
                </a:moveTo>
                <a:lnTo>
                  <a:pt x="3113610" y="0"/>
                </a:lnTo>
                <a:lnTo>
                  <a:pt x="3113610" y="5114759"/>
                </a:lnTo>
                <a:lnTo>
                  <a:pt x="0" y="51147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4239563" y="2087332"/>
            <a:ext cx="10254511" cy="847707"/>
          </a:xfrm>
          <a:prstGeom prst="rect">
            <a:avLst/>
          </a:prstGeom>
        </p:spPr>
        <p:txBody>
          <a:bodyPr anchor="t" rtlCol="false" tIns="0" lIns="0" bIns="0" rIns="0">
            <a:spAutoFit/>
          </a:bodyPr>
          <a:lstStyle/>
          <a:p>
            <a:pPr algn="l">
              <a:lnSpc>
                <a:spcPts val="6599"/>
              </a:lnSpc>
            </a:pPr>
            <a:r>
              <a:rPr lang="en-US" sz="5999">
                <a:solidFill>
                  <a:srgbClr val="082314"/>
                </a:solidFill>
                <a:latin typeface="Paytone One"/>
                <a:ea typeface="Paytone One"/>
                <a:cs typeface="Paytone One"/>
                <a:sym typeface="Paytone One"/>
              </a:rPr>
              <a:t>02. THƯỚC ĐO ĐÁNH GIÁ</a:t>
            </a:r>
          </a:p>
        </p:txBody>
      </p:sp>
      <p:sp>
        <p:nvSpPr>
          <p:cNvPr name="Freeform 13" id="13"/>
          <p:cNvSpPr/>
          <p:nvPr/>
        </p:nvSpPr>
        <p:spPr>
          <a:xfrm flipH="true" flipV="false" rot="8273529">
            <a:off x="8476097" y="1035829"/>
            <a:ext cx="858036" cy="1252607"/>
          </a:xfrm>
          <a:custGeom>
            <a:avLst/>
            <a:gdLst/>
            <a:ahLst/>
            <a:cxnLst/>
            <a:rect r="r" b="b" t="t" l="l"/>
            <a:pathLst>
              <a:path h="1252607" w="858036">
                <a:moveTo>
                  <a:pt x="858036" y="0"/>
                </a:moveTo>
                <a:lnTo>
                  <a:pt x="0" y="0"/>
                </a:lnTo>
                <a:lnTo>
                  <a:pt x="0" y="1252606"/>
                </a:lnTo>
                <a:lnTo>
                  <a:pt x="858036" y="1252606"/>
                </a:lnTo>
                <a:lnTo>
                  <a:pt x="858036"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1006836">
            <a:off x="924286" y="1001613"/>
            <a:ext cx="2779914" cy="2057137"/>
          </a:xfrm>
          <a:custGeom>
            <a:avLst/>
            <a:gdLst/>
            <a:ahLst/>
            <a:cxnLst/>
            <a:rect r="r" b="b" t="t" l="l"/>
            <a:pathLst>
              <a:path h="2057137" w="2779914">
                <a:moveTo>
                  <a:pt x="0" y="0"/>
                </a:moveTo>
                <a:lnTo>
                  <a:pt x="2779914" y="0"/>
                </a:lnTo>
                <a:lnTo>
                  <a:pt x="2779914" y="2057137"/>
                </a:lnTo>
                <a:lnTo>
                  <a:pt x="0" y="205713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true" flipV="false" rot="-177889">
            <a:off x="3016696" y="8103049"/>
            <a:ext cx="2445736" cy="978294"/>
          </a:xfrm>
          <a:custGeom>
            <a:avLst/>
            <a:gdLst/>
            <a:ahLst/>
            <a:cxnLst/>
            <a:rect r="r" b="b" t="t" l="l"/>
            <a:pathLst>
              <a:path h="978294" w="2445736">
                <a:moveTo>
                  <a:pt x="2445735" y="0"/>
                </a:moveTo>
                <a:lnTo>
                  <a:pt x="0" y="0"/>
                </a:lnTo>
                <a:lnTo>
                  <a:pt x="0" y="978294"/>
                </a:lnTo>
                <a:lnTo>
                  <a:pt x="2445735" y="978294"/>
                </a:lnTo>
                <a:lnTo>
                  <a:pt x="2445735"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2772826">
            <a:off x="3754634" y="8136683"/>
            <a:ext cx="846806" cy="1003621"/>
          </a:xfrm>
          <a:custGeom>
            <a:avLst/>
            <a:gdLst/>
            <a:ahLst/>
            <a:cxnLst/>
            <a:rect r="r" b="b" t="t" l="l"/>
            <a:pathLst>
              <a:path h="1003621" w="846806">
                <a:moveTo>
                  <a:pt x="0" y="0"/>
                </a:moveTo>
                <a:lnTo>
                  <a:pt x="846805" y="0"/>
                </a:lnTo>
                <a:lnTo>
                  <a:pt x="846805" y="1003621"/>
                </a:lnTo>
                <a:lnTo>
                  <a:pt x="0" y="100362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7" id="17"/>
          <p:cNvSpPr txBox="true"/>
          <p:nvPr/>
        </p:nvSpPr>
        <p:spPr>
          <a:xfrm rot="0">
            <a:off x="6823728" y="4054725"/>
            <a:ext cx="8698599" cy="1169031"/>
          </a:xfrm>
          <a:prstGeom prst="rect">
            <a:avLst/>
          </a:prstGeom>
        </p:spPr>
        <p:txBody>
          <a:bodyPr anchor="t" rtlCol="false" tIns="0" lIns="0" bIns="0" rIns="0">
            <a:spAutoFit/>
          </a:bodyPr>
          <a:lstStyle/>
          <a:p>
            <a:pPr algn="l">
              <a:lnSpc>
                <a:spcPts val="9294"/>
              </a:lnSpc>
            </a:pPr>
            <a:r>
              <a:rPr lang="en-US" sz="7745" spc="-247">
                <a:solidFill>
                  <a:srgbClr val="292828"/>
                </a:solidFill>
                <a:latin typeface="Josefin Sans"/>
                <a:ea typeface="Josefin Sans"/>
                <a:cs typeface="Josefin Sans"/>
                <a:sym typeface="Josefin Sans"/>
              </a:rPr>
              <a:t>RMSE</a:t>
            </a:r>
          </a:p>
        </p:txBody>
      </p:sp>
      <p:sp>
        <p:nvSpPr>
          <p:cNvPr name="TextBox 18" id="18"/>
          <p:cNvSpPr txBox="true"/>
          <p:nvPr/>
        </p:nvSpPr>
        <p:spPr>
          <a:xfrm rot="0">
            <a:off x="6823728" y="6063672"/>
            <a:ext cx="7481715" cy="1169031"/>
          </a:xfrm>
          <a:prstGeom prst="rect">
            <a:avLst/>
          </a:prstGeom>
        </p:spPr>
        <p:txBody>
          <a:bodyPr anchor="t" rtlCol="false" tIns="0" lIns="0" bIns="0" rIns="0">
            <a:spAutoFit/>
          </a:bodyPr>
          <a:lstStyle/>
          <a:p>
            <a:pPr algn="l">
              <a:lnSpc>
                <a:spcPts val="9294"/>
              </a:lnSpc>
            </a:pPr>
            <a:r>
              <a:rPr lang="en-US" sz="7745" spc="-247">
                <a:solidFill>
                  <a:srgbClr val="292828"/>
                </a:solidFill>
                <a:latin typeface="Josefin Sans"/>
                <a:ea typeface="Josefin Sans"/>
                <a:cs typeface="Josefin Sans"/>
                <a:sym typeface="Josefin Sans"/>
              </a:rPr>
              <a:t>R²</a:t>
            </a:r>
          </a:p>
        </p:txBody>
      </p:sp>
      <p:sp>
        <p:nvSpPr>
          <p:cNvPr name="TextBox 19" id="19"/>
          <p:cNvSpPr txBox="true"/>
          <p:nvPr/>
        </p:nvSpPr>
        <p:spPr>
          <a:xfrm rot="0">
            <a:off x="5291461" y="3988050"/>
            <a:ext cx="873501" cy="1088246"/>
          </a:xfrm>
          <a:prstGeom prst="rect">
            <a:avLst/>
          </a:prstGeom>
        </p:spPr>
        <p:txBody>
          <a:bodyPr anchor="t" rtlCol="false" tIns="0" lIns="0" bIns="0" rIns="0">
            <a:spAutoFit/>
          </a:bodyPr>
          <a:lstStyle/>
          <a:p>
            <a:pPr algn="l">
              <a:lnSpc>
                <a:spcPts val="8787"/>
              </a:lnSpc>
            </a:pPr>
            <a:r>
              <a:rPr lang="en-US" b="true" sz="6759" spc="63">
                <a:solidFill>
                  <a:srgbClr val="739683"/>
                </a:solidFill>
                <a:latin typeface="Asap Condensed Bold"/>
                <a:ea typeface="Asap Condensed Bold"/>
                <a:cs typeface="Asap Condensed Bold"/>
                <a:sym typeface="Asap Condensed Bold"/>
              </a:rPr>
              <a:t>01</a:t>
            </a:r>
          </a:p>
        </p:txBody>
      </p:sp>
      <p:sp>
        <p:nvSpPr>
          <p:cNvPr name="TextBox 20" id="20"/>
          <p:cNvSpPr txBox="true"/>
          <p:nvPr/>
        </p:nvSpPr>
        <p:spPr>
          <a:xfrm rot="0">
            <a:off x="5291461" y="6034567"/>
            <a:ext cx="873501" cy="1088246"/>
          </a:xfrm>
          <a:prstGeom prst="rect">
            <a:avLst/>
          </a:prstGeom>
        </p:spPr>
        <p:txBody>
          <a:bodyPr anchor="t" rtlCol="false" tIns="0" lIns="0" bIns="0" rIns="0">
            <a:spAutoFit/>
          </a:bodyPr>
          <a:lstStyle/>
          <a:p>
            <a:pPr algn="l">
              <a:lnSpc>
                <a:spcPts val="8787"/>
              </a:lnSpc>
            </a:pPr>
            <a:r>
              <a:rPr lang="en-US" sz="6759" spc="63" b="true">
                <a:solidFill>
                  <a:srgbClr val="739683"/>
                </a:solidFill>
                <a:latin typeface="Asap Condensed Bold"/>
                <a:ea typeface="Asap Condensed Bold"/>
                <a:cs typeface="Asap Condensed Bold"/>
                <a:sym typeface="Asap Condensed Bold"/>
              </a:rPr>
              <a:t>02</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1698984">
            <a:off x="-2113783" y="-973577"/>
            <a:ext cx="8283373" cy="4348771"/>
          </a:xfrm>
          <a:custGeom>
            <a:avLst/>
            <a:gdLst/>
            <a:ahLst/>
            <a:cxnLst/>
            <a:rect r="r" b="b" t="t" l="l"/>
            <a:pathLst>
              <a:path h="4348771" w="8283373">
                <a:moveTo>
                  <a:pt x="0" y="0"/>
                </a:moveTo>
                <a:lnTo>
                  <a:pt x="8283373" y="0"/>
                </a:lnTo>
                <a:lnTo>
                  <a:pt x="8283373" y="4348771"/>
                </a:lnTo>
                <a:lnTo>
                  <a:pt x="0" y="4348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1526301" y="8203401"/>
            <a:ext cx="6418501" cy="3177158"/>
          </a:xfrm>
          <a:custGeom>
            <a:avLst/>
            <a:gdLst/>
            <a:ahLst/>
            <a:cxnLst/>
            <a:rect r="r" b="b" t="t" l="l"/>
            <a:pathLst>
              <a:path h="3177158" w="6418501">
                <a:moveTo>
                  <a:pt x="0" y="0"/>
                </a:moveTo>
                <a:lnTo>
                  <a:pt x="6418501" y="0"/>
                </a:lnTo>
                <a:lnTo>
                  <a:pt x="6418501" y="3177158"/>
                </a:lnTo>
                <a:lnTo>
                  <a:pt x="0" y="3177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6142663" y="269857"/>
            <a:ext cx="1802140" cy="2207828"/>
          </a:xfrm>
          <a:custGeom>
            <a:avLst/>
            <a:gdLst/>
            <a:ahLst/>
            <a:cxnLst/>
            <a:rect r="r" b="b" t="t" l="l"/>
            <a:pathLst>
              <a:path h="2207828" w="1802140">
                <a:moveTo>
                  <a:pt x="0" y="0"/>
                </a:moveTo>
                <a:lnTo>
                  <a:pt x="1802139" y="0"/>
                </a:lnTo>
                <a:lnTo>
                  <a:pt x="1802139" y="2207828"/>
                </a:lnTo>
                <a:lnTo>
                  <a:pt x="0" y="22078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837825" y="7641203"/>
            <a:ext cx="3838722" cy="2791798"/>
          </a:xfrm>
          <a:custGeom>
            <a:avLst/>
            <a:gdLst/>
            <a:ahLst/>
            <a:cxnLst/>
            <a:rect r="r" b="b" t="t" l="l"/>
            <a:pathLst>
              <a:path h="2791798" w="3838722">
                <a:moveTo>
                  <a:pt x="0" y="0"/>
                </a:moveTo>
                <a:lnTo>
                  <a:pt x="3838722" y="0"/>
                </a:lnTo>
                <a:lnTo>
                  <a:pt x="3838722" y="2791798"/>
                </a:lnTo>
                <a:lnTo>
                  <a:pt x="0" y="27917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33759" y="8361117"/>
            <a:ext cx="2175115" cy="1925883"/>
          </a:xfrm>
          <a:custGeom>
            <a:avLst/>
            <a:gdLst/>
            <a:ahLst/>
            <a:cxnLst/>
            <a:rect r="r" b="b" t="t" l="l"/>
            <a:pathLst>
              <a:path h="1925883" w="2175115">
                <a:moveTo>
                  <a:pt x="0" y="0"/>
                </a:moveTo>
                <a:lnTo>
                  <a:pt x="2175115" y="0"/>
                </a:lnTo>
                <a:lnTo>
                  <a:pt x="2175115" y="1925883"/>
                </a:lnTo>
                <a:lnTo>
                  <a:pt x="0" y="19258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687962" y="174607"/>
            <a:ext cx="7746368" cy="854093"/>
          </a:xfrm>
          <a:prstGeom prst="rect">
            <a:avLst/>
          </a:prstGeom>
        </p:spPr>
        <p:txBody>
          <a:bodyPr anchor="t" rtlCol="false" tIns="0" lIns="0" bIns="0" rIns="0">
            <a:spAutoFit/>
          </a:bodyPr>
          <a:lstStyle/>
          <a:p>
            <a:pPr algn="just">
              <a:lnSpc>
                <a:spcPts val="7000"/>
              </a:lnSpc>
            </a:pPr>
            <a:r>
              <a:rPr lang="en-US" sz="5000">
                <a:solidFill>
                  <a:srgbClr val="58856D"/>
                </a:solidFill>
                <a:latin typeface="Paytone One"/>
                <a:ea typeface="Paytone One"/>
                <a:cs typeface="Paytone One"/>
                <a:sym typeface="Paytone One"/>
              </a:rPr>
              <a:t>02. THƯỚC ĐO ĐÁNH GIÁ</a:t>
            </a:r>
          </a:p>
        </p:txBody>
      </p:sp>
      <p:sp>
        <p:nvSpPr>
          <p:cNvPr name="TextBox 8" id="8"/>
          <p:cNvSpPr txBox="true"/>
          <p:nvPr/>
        </p:nvSpPr>
        <p:spPr>
          <a:xfrm rot="0">
            <a:off x="0" y="2537913"/>
            <a:ext cx="18288000" cy="4947812"/>
          </a:xfrm>
          <a:prstGeom prst="rect">
            <a:avLst/>
          </a:prstGeom>
        </p:spPr>
        <p:txBody>
          <a:bodyPr anchor="t" rtlCol="false" tIns="0" lIns="0" bIns="0" rIns="0">
            <a:spAutoFit/>
          </a:bodyPr>
          <a:lstStyle/>
          <a:p>
            <a:pPr algn="l" marL="1014724" indent="-507362" lvl="1">
              <a:lnSpc>
                <a:spcPts val="6579"/>
              </a:lnSpc>
              <a:buFont typeface="Arial"/>
              <a:buChar char="•"/>
            </a:pPr>
            <a:r>
              <a:rPr lang="en-US" sz="4699">
                <a:solidFill>
                  <a:srgbClr val="000000"/>
                </a:solidFill>
                <a:latin typeface="Josefin Sans"/>
                <a:ea typeface="Josefin Sans"/>
                <a:cs typeface="Josefin Sans"/>
                <a:sym typeface="Josefin Sans"/>
              </a:rPr>
              <a:t>Vì bài toán thuộc loại</a:t>
            </a:r>
            <a:r>
              <a:rPr lang="en-US" sz="4699">
                <a:solidFill>
                  <a:srgbClr val="000000"/>
                </a:solidFill>
                <a:latin typeface="Josefin Sans"/>
                <a:ea typeface="Josefin Sans"/>
                <a:cs typeface="Josefin Sans"/>
                <a:sym typeface="Josefin Sans"/>
              </a:rPr>
              <a:t> hồi quy và biến đầu ra là điểm số thực liên tục, nên nhóm không thể dùng các chỉ số phân loại như Accuracy, Precision, Recall</a:t>
            </a:r>
          </a:p>
          <a:p>
            <a:pPr algn="l">
              <a:lnSpc>
                <a:spcPts val="6579"/>
              </a:lnSpc>
            </a:pPr>
          </a:p>
          <a:p>
            <a:pPr algn="l" marL="1014724" indent="-507362" lvl="1">
              <a:lnSpc>
                <a:spcPts val="6579"/>
              </a:lnSpc>
              <a:buFont typeface="Arial"/>
              <a:buChar char="•"/>
            </a:pPr>
            <a:r>
              <a:rPr lang="en-US" sz="4699">
                <a:solidFill>
                  <a:srgbClr val="000000"/>
                </a:solidFill>
                <a:latin typeface="Josefin Sans"/>
                <a:ea typeface="Josefin Sans"/>
                <a:cs typeface="Josefin Sans"/>
                <a:sym typeface="Josefin Sans"/>
              </a:rPr>
              <a:t>Thay vào đó, nhóm sử dụng các thước đo sai số hồi quy, bao gồm RMSE và R² là hai chỉ số chính được dùng trong báo cáo</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1698984">
            <a:off x="-2113783" y="-973577"/>
            <a:ext cx="8283373" cy="4348771"/>
          </a:xfrm>
          <a:custGeom>
            <a:avLst/>
            <a:gdLst/>
            <a:ahLst/>
            <a:cxnLst/>
            <a:rect r="r" b="b" t="t" l="l"/>
            <a:pathLst>
              <a:path h="4348771" w="8283373">
                <a:moveTo>
                  <a:pt x="0" y="0"/>
                </a:moveTo>
                <a:lnTo>
                  <a:pt x="8283373" y="0"/>
                </a:lnTo>
                <a:lnTo>
                  <a:pt x="8283373" y="4348771"/>
                </a:lnTo>
                <a:lnTo>
                  <a:pt x="0" y="4348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2665157" y="9258300"/>
            <a:ext cx="6418501" cy="3177158"/>
          </a:xfrm>
          <a:custGeom>
            <a:avLst/>
            <a:gdLst/>
            <a:ahLst/>
            <a:cxnLst/>
            <a:rect r="r" b="b" t="t" l="l"/>
            <a:pathLst>
              <a:path h="3177158" w="6418501">
                <a:moveTo>
                  <a:pt x="0" y="0"/>
                </a:moveTo>
                <a:lnTo>
                  <a:pt x="6418501" y="0"/>
                </a:lnTo>
                <a:lnTo>
                  <a:pt x="6418501" y="3177158"/>
                </a:lnTo>
                <a:lnTo>
                  <a:pt x="0" y="3177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5874408" y="442003"/>
            <a:ext cx="1802140" cy="2207828"/>
          </a:xfrm>
          <a:custGeom>
            <a:avLst/>
            <a:gdLst/>
            <a:ahLst/>
            <a:cxnLst/>
            <a:rect r="r" b="b" t="t" l="l"/>
            <a:pathLst>
              <a:path h="2207828" w="1802140">
                <a:moveTo>
                  <a:pt x="0" y="0"/>
                </a:moveTo>
                <a:lnTo>
                  <a:pt x="1802139" y="0"/>
                </a:lnTo>
                <a:lnTo>
                  <a:pt x="1802139" y="2207827"/>
                </a:lnTo>
                <a:lnTo>
                  <a:pt x="0" y="22078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856116" y="8482349"/>
            <a:ext cx="3838722" cy="2791798"/>
          </a:xfrm>
          <a:custGeom>
            <a:avLst/>
            <a:gdLst/>
            <a:ahLst/>
            <a:cxnLst/>
            <a:rect r="r" b="b" t="t" l="l"/>
            <a:pathLst>
              <a:path h="2791798" w="3838722">
                <a:moveTo>
                  <a:pt x="0" y="0"/>
                </a:moveTo>
                <a:lnTo>
                  <a:pt x="3838722" y="0"/>
                </a:lnTo>
                <a:lnTo>
                  <a:pt x="3838722" y="2791798"/>
                </a:lnTo>
                <a:lnTo>
                  <a:pt x="0" y="27917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33759" y="8361117"/>
            <a:ext cx="2175115" cy="1925883"/>
          </a:xfrm>
          <a:custGeom>
            <a:avLst/>
            <a:gdLst/>
            <a:ahLst/>
            <a:cxnLst/>
            <a:rect r="r" b="b" t="t" l="l"/>
            <a:pathLst>
              <a:path h="1925883" w="2175115">
                <a:moveTo>
                  <a:pt x="0" y="0"/>
                </a:moveTo>
                <a:lnTo>
                  <a:pt x="2175115" y="0"/>
                </a:lnTo>
                <a:lnTo>
                  <a:pt x="2175115" y="1925883"/>
                </a:lnTo>
                <a:lnTo>
                  <a:pt x="0" y="19258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687962" y="174607"/>
            <a:ext cx="7746368" cy="854093"/>
          </a:xfrm>
          <a:prstGeom prst="rect">
            <a:avLst/>
          </a:prstGeom>
        </p:spPr>
        <p:txBody>
          <a:bodyPr anchor="t" rtlCol="false" tIns="0" lIns="0" bIns="0" rIns="0">
            <a:spAutoFit/>
          </a:bodyPr>
          <a:lstStyle/>
          <a:p>
            <a:pPr algn="just">
              <a:lnSpc>
                <a:spcPts val="7000"/>
              </a:lnSpc>
            </a:pPr>
            <a:r>
              <a:rPr lang="en-US" sz="5000">
                <a:solidFill>
                  <a:srgbClr val="58856D"/>
                </a:solidFill>
                <a:latin typeface="Paytone One"/>
                <a:ea typeface="Paytone One"/>
                <a:cs typeface="Paytone One"/>
                <a:sym typeface="Paytone One"/>
              </a:rPr>
              <a:t>02. THƯỚC ĐO ĐÁNH GIÁ</a:t>
            </a:r>
          </a:p>
        </p:txBody>
      </p:sp>
      <p:sp>
        <p:nvSpPr>
          <p:cNvPr name="TextBox 8" id="8"/>
          <p:cNvSpPr txBox="true"/>
          <p:nvPr/>
        </p:nvSpPr>
        <p:spPr>
          <a:xfrm rot="0">
            <a:off x="687962" y="2674258"/>
            <a:ext cx="17600038" cy="5627117"/>
          </a:xfrm>
          <a:prstGeom prst="rect">
            <a:avLst/>
          </a:prstGeom>
        </p:spPr>
        <p:txBody>
          <a:bodyPr anchor="t" rtlCol="false" tIns="0" lIns="0" bIns="0" rIns="0">
            <a:spAutoFit/>
          </a:bodyPr>
          <a:lstStyle/>
          <a:p>
            <a:pPr algn="l" marL="885187" indent="-442594" lvl="1">
              <a:lnSpc>
                <a:spcPts val="6436"/>
              </a:lnSpc>
              <a:buFont typeface="Arial"/>
              <a:buChar char="•"/>
            </a:pPr>
            <a:r>
              <a:rPr lang="en-US" sz="4099">
                <a:solidFill>
                  <a:srgbClr val="000000"/>
                </a:solidFill>
                <a:latin typeface="Josefin Sans"/>
                <a:ea typeface="Josefin Sans"/>
                <a:cs typeface="Josefin Sans"/>
                <a:sym typeface="Josefin Sans"/>
              </a:rPr>
              <a:t>RMSE được sử dụng để đo sai</a:t>
            </a:r>
            <a:r>
              <a:rPr lang="en-US" sz="4099">
                <a:solidFill>
                  <a:srgbClr val="000000"/>
                </a:solidFill>
                <a:latin typeface="Josefin Sans"/>
                <a:ea typeface="Josefin Sans"/>
                <a:cs typeface="Josefin Sans"/>
                <a:sym typeface="Josefin Sans"/>
              </a:rPr>
              <a:t> lệch trung bình giữa giá trị dự đoán và giá trị thực tế.</a:t>
            </a:r>
          </a:p>
          <a:p>
            <a:pPr algn="l" marL="885187" indent="-442594" lvl="1">
              <a:lnSpc>
                <a:spcPts val="6436"/>
              </a:lnSpc>
              <a:buFont typeface="Arial"/>
              <a:buChar char="•"/>
            </a:pPr>
            <a:r>
              <a:rPr lang="en-US" sz="4099">
                <a:solidFill>
                  <a:srgbClr val="000000"/>
                </a:solidFill>
                <a:latin typeface="Josefin Sans"/>
                <a:ea typeface="Josefin Sans"/>
                <a:cs typeface="Josefin Sans"/>
                <a:sym typeface="Josefin Sans"/>
              </a:rPr>
              <a:t>Chỉ số này có cùng đơn vị với biến mục tiêu, do đó giúp việc diễn giải kết quả trở nên dễ hiểu và trực quan hơn.</a:t>
            </a:r>
          </a:p>
          <a:p>
            <a:pPr algn="l" marL="885187" indent="-442594" lvl="1">
              <a:lnSpc>
                <a:spcPts val="6436"/>
              </a:lnSpc>
              <a:buFont typeface="Arial"/>
              <a:buChar char="•"/>
            </a:pPr>
            <a:r>
              <a:rPr lang="en-US" sz="4099">
                <a:solidFill>
                  <a:srgbClr val="000000"/>
                </a:solidFill>
                <a:latin typeface="Josefin Sans"/>
                <a:ea typeface="Josefin Sans"/>
                <a:cs typeface="Josefin Sans"/>
                <a:sym typeface="Josefin Sans"/>
              </a:rPr>
              <a:t>RMSE nhạy cảm với các sai lệch lớn vì sai số được bình phương trước khi tính trung bình.</a:t>
            </a:r>
          </a:p>
          <a:p>
            <a:pPr algn="l" marL="885187" indent="-442594" lvl="1">
              <a:lnSpc>
                <a:spcPts val="6436"/>
              </a:lnSpc>
              <a:buFont typeface="Arial"/>
              <a:buChar char="•"/>
            </a:pPr>
            <a:r>
              <a:rPr lang="en-US" sz="4099">
                <a:solidFill>
                  <a:srgbClr val="000000"/>
                </a:solidFill>
                <a:latin typeface="Josefin Sans"/>
                <a:ea typeface="Josefin Sans"/>
                <a:cs typeface="Josefin Sans"/>
                <a:sym typeface="Josefin Sans"/>
              </a:rPr>
              <a:t>RMSE càng nhỏ thể hiện mô hình dự đoán càng sát với giá trị thực tế.</a:t>
            </a:r>
          </a:p>
        </p:txBody>
      </p:sp>
      <p:sp>
        <p:nvSpPr>
          <p:cNvPr name="TextBox 9" id="9"/>
          <p:cNvSpPr txBox="true"/>
          <p:nvPr/>
        </p:nvSpPr>
        <p:spPr>
          <a:xfrm rot="0">
            <a:off x="687962" y="1460191"/>
            <a:ext cx="2629838" cy="754996"/>
          </a:xfrm>
          <a:prstGeom prst="rect">
            <a:avLst/>
          </a:prstGeom>
        </p:spPr>
        <p:txBody>
          <a:bodyPr anchor="t" rtlCol="false" tIns="0" lIns="0" bIns="0" rIns="0">
            <a:spAutoFit/>
          </a:bodyPr>
          <a:lstStyle/>
          <a:p>
            <a:pPr algn="just">
              <a:lnSpc>
                <a:spcPts val="6160"/>
              </a:lnSpc>
            </a:pPr>
            <a:r>
              <a:rPr lang="en-US" sz="4400">
                <a:solidFill>
                  <a:srgbClr val="58856D"/>
                </a:solidFill>
                <a:latin typeface="Paytone One"/>
                <a:ea typeface="Paytone One"/>
                <a:cs typeface="Paytone One"/>
                <a:sym typeface="Paytone One"/>
              </a:rPr>
              <a:t>2.1. RMSE </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1698984">
            <a:off x="-2113783" y="-973577"/>
            <a:ext cx="8283373" cy="4348771"/>
          </a:xfrm>
          <a:custGeom>
            <a:avLst/>
            <a:gdLst/>
            <a:ahLst/>
            <a:cxnLst/>
            <a:rect r="r" b="b" t="t" l="l"/>
            <a:pathLst>
              <a:path h="4348771" w="8283373">
                <a:moveTo>
                  <a:pt x="0" y="0"/>
                </a:moveTo>
                <a:lnTo>
                  <a:pt x="8283373" y="0"/>
                </a:lnTo>
                <a:lnTo>
                  <a:pt x="8283373" y="4348771"/>
                </a:lnTo>
                <a:lnTo>
                  <a:pt x="0" y="4348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2665157" y="9166342"/>
            <a:ext cx="6418501" cy="3177158"/>
          </a:xfrm>
          <a:custGeom>
            <a:avLst/>
            <a:gdLst/>
            <a:ahLst/>
            <a:cxnLst/>
            <a:rect r="r" b="b" t="t" l="l"/>
            <a:pathLst>
              <a:path h="3177158" w="6418501">
                <a:moveTo>
                  <a:pt x="0" y="0"/>
                </a:moveTo>
                <a:lnTo>
                  <a:pt x="6418501" y="0"/>
                </a:lnTo>
                <a:lnTo>
                  <a:pt x="6418501" y="3177158"/>
                </a:lnTo>
                <a:lnTo>
                  <a:pt x="0" y="3177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6358230" y="-75214"/>
            <a:ext cx="1802140" cy="2207828"/>
          </a:xfrm>
          <a:custGeom>
            <a:avLst/>
            <a:gdLst/>
            <a:ahLst/>
            <a:cxnLst/>
            <a:rect r="r" b="b" t="t" l="l"/>
            <a:pathLst>
              <a:path h="2207828" w="1802140">
                <a:moveTo>
                  <a:pt x="0" y="0"/>
                </a:moveTo>
                <a:lnTo>
                  <a:pt x="1802140" y="0"/>
                </a:lnTo>
                <a:lnTo>
                  <a:pt x="1802140" y="2207828"/>
                </a:lnTo>
                <a:lnTo>
                  <a:pt x="0" y="22078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339939" y="9166342"/>
            <a:ext cx="3838722" cy="2791798"/>
          </a:xfrm>
          <a:custGeom>
            <a:avLst/>
            <a:gdLst/>
            <a:ahLst/>
            <a:cxnLst/>
            <a:rect r="r" b="b" t="t" l="l"/>
            <a:pathLst>
              <a:path h="2791798" w="3838722">
                <a:moveTo>
                  <a:pt x="0" y="0"/>
                </a:moveTo>
                <a:lnTo>
                  <a:pt x="3838722" y="0"/>
                </a:lnTo>
                <a:lnTo>
                  <a:pt x="3838722" y="2791798"/>
                </a:lnTo>
                <a:lnTo>
                  <a:pt x="0" y="27917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47212" y="9166342"/>
            <a:ext cx="2175115" cy="1925883"/>
          </a:xfrm>
          <a:custGeom>
            <a:avLst/>
            <a:gdLst/>
            <a:ahLst/>
            <a:cxnLst/>
            <a:rect r="r" b="b" t="t" l="l"/>
            <a:pathLst>
              <a:path h="1925883" w="2175115">
                <a:moveTo>
                  <a:pt x="0" y="0"/>
                </a:moveTo>
                <a:lnTo>
                  <a:pt x="2175115" y="0"/>
                </a:lnTo>
                <a:lnTo>
                  <a:pt x="2175115" y="1925883"/>
                </a:lnTo>
                <a:lnTo>
                  <a:pt x="0" y="19258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687962" y="174607"/>
            <a:ext cx="7746368" cy="854093"/>
          </a:xfrm>
          <a:prstGeom prst="rect">
            <a:avLst/>
          </a:prstGeom>
        </p:spPr>
        <p:txBody>
          <a:bodyPr anchor="t" rtlCol="false" tIns="0" lIns="0" bIns="0" rIns="0">
            <a:spAutoFit/>
          </a:bodyPr>
          <a:lstStyle/>
          <a:p>
            <a:pPr algn="just">
              <a:lnSpc>
                <a:spcPts val="7000"/>
              </a:lnSpc>
            </a:pPr>
            <a:r>
              <a:rPr lang="en-US" sz="5000">
                <a:solidFill>
                  <a:srgbClr val="58856D"/>
                </a:solidFill>
                <a:latin typeface="Paytone One"/>
                <a:ea typeface="Paytone One"/>
                <a:cs typeface="Paytone One"/>
                <a:sym typeface="Paytone One"/>
              </a:rPr>
              <a:t>02. THƯỚC ĐO ĐÁNH GIÁ</a:t>
            </a:r>
          </a:p>
        </p:txBody>
      </p:sp>
      <p:sp>
        <p:nvSpPr>
          <p:cNvPr name="TextBox 8" id="8"/>
          <p:cNvSpPr txBox="true"/>
          <p:nvPr/>
        </p:nvSpPr>
        <p:spPr>
          <a:xfrm rot="0">
            <a:off x="0" y="2624763"/>
            <a:ext cx="18288000" cy="6241271"/>
          </a:xfrm>
          <a:prstGeom prst="rect">
            <a:avLst/>
          </a:prstGeom>
        </p:spPr>
        <p:txBody>
          <a:bodyPr anchor="t" rtlCol="false" tIns="0" lIns="0" bIns="0" rIns="0">
            <a:spAutoFit/>
          </a:bodyPr>
          <a:lstStyle/>
          <a:p>
            <a:pPr algn="l" marL="949956" indent="-474978" lvl="1">
              <a:lnSpc>
                <a:spcPts val="6159"/>
              </a:lnSpc>
              <a:buFont typeface="Arial"/>
              <a:buChar char="•"/>
            </a:pPr>
            <a:r>
              <a:rPr lang="en-US" sz="4399">
                <a:solidFill>
                  <a:srgbClr val="000000"/>
                </a:solidFill>
                <a:latin typeface="Josefin Sans"/>
                <a:ea typeface="Josefin Sans"/>
                <a:cs typeface="Josefin Sans"/>
                <a:sym typeface="Josefin Sans"/>
              </a:rPr>
              <a:t>·R² thể hiện tỷ lệ phần tră</a:t>
            </a:r>
            <a:r>
              <a:rPr lang="en-US" sz="4399">
                <a:solidFill>
                  <a:srgbClr val="000000"/>
                </a:solidFill>
                <a:latin typeface="Josefin Sans"/>
                <a:ea typeface="Josefin Sans"/>
                <a:cs typeface="Josefin Sans"/>
                <a:sym typeface="Josefin Sans"/>
              </a:rPr>
              <a:t>m phương sai của biến mục tiêu được mô hình giải thích thông qua các đặc trưng đầu vào.</a:t>
            </a:r>
          </a:p>
          <a:p>
            <a:pPr algn="l" marL="949956" indent="-474978" lvl="1">
              <a:lnSpc>
                <a:spcPts val="6159"/>
              </a:lnSpc>
              <a:buFont typeface="Arial"/>
              <a:buChar char="•"/>
            </a:pPr>
            <a:r>
              <a:rPr lang="en-US" sz="4399">
                <a:solidFill>
                  <a:srgbClr val="000000"/>
                </a:solidFill>
                <a:latin typeface="Josefin Sans"/>
                <a:ea typeface="Josefin Sans"/>
                <a:cs typeface="Josefin Sans"/>
                <a:sym typeface="Josefin Sans"/>
              </a:rPr>
              <a:t>·Chỉ số này cho biết mô hình có nắm bắt được xu hướng và cấu trúc thực tế trong dữ liệu hay không.</a:t>
            </a:r>
          </a:p>
          <a:p>
            <a:pPr algn="l" marL="949956" indent="-474978" lvl="1">
              <a:lnSpc>
                <a:spcPts val="6159"/>
              </a:lnSpc>
              <a:buFont typeface="Arial"/>
              <a:buChar char="•"/>
            </a:pPr>
            <a:r>
              <a:rPr lang="en-US" sz="4399">
                <a:solidFill>
                  <a:srgbClr val="000000"/>
                </a:solidFill>
                <a:latin typeface="Josefin Sans"/>
                <a:ea typeface="Josefin Sans"/>
                <a:cs typeface="Josefin Sans"/>
                <a:sym typeface="Josefin Sans"/>
              </a:rPr>
              <a:t>·R² càng cao chứng tỏ mô hình càng hiểu rõ mối quan hệ giữa các biến đầu vào và đầu ra, đồng thời có khả năng khái quát tốt hơn.</a:t>
            </a:r>
          </a:p>
          <a:p>
            <a:pPr algn="l" marL="949956" indent="-474978" lvl="1">
              <a:lnSpc>
                <a:spcPts val="6159"/>
              </a:lnSpc>
              <a:buFont typeface="Arial"/>
              <a:buChar char="•"/>
            </a:pPr>
            <a:r>
              <a:rPr lang="en-US" sz="4399">
                <a:solidFill>
                  <a:srgbClr val="000000"/>
                </a:solidFill>
                <a:latin typeface="Josefin Sans"/>
                <a:ea typeface="Josefin Sans"/>
                <a:cs typeface="Josefin Sans"/>
                <a:sym typeface="Josefin Sans"/>
              </a:rPr>
              <a:t>·R² giúp đánh giá mức độ phù hợp tổng thể của mô hình và cho phép so sánh hiệu quả giữa các mô hình hồi quy khác nhau.</a:t>
            </a:r>
          </a:p>
        </p:txBody>
      </p:sp>
      <p:sp>
        <p:nvSpPr>
          <p:cNvPr name="TextBox 9" id="9"/>
          <p:cNvSpPr txBox="true"/>
          <p:nvPr/>
        </p:nvSpPr>
        <p:spPr>
          <a:xfrm rot="0">
            <a:off x="687962" y="1460191"/>
            <a:ext cx="1669851" cy="754996"/>
          </a:xfrm>
          <a:prstGeom prst="rect">
            <a:avLst/>
          </a:prstGeom>
        </p:spPr>
        <p:txBody>
          <a:bodyPr anchor="t" rtlCol="false" tIns="0" lIns="0" bIns="0" rIns="0">
            <a:spAutoFit/>
          </a:bodyPr>
          <a:lstStyle/>
          <a:p>
            <a:pPr algn="just">
              <a:lnSpc>
                <a:spcPts val="6160"/>
              </a:lnSpc>
            </a:pPr>
            <a:r>
              <a:rPr lang="en-US" sz="4400">
                <a:solidFill>
                  <a:srgbClr val="58856D"/>
                </a:solidFill>
                <a:latin typeface="Paytone One"/>
                <a:ea typeface="Paytone One"/>
                <a:cs typeface="Paytone One"/>
                <a:sym typeface="Paytone One"/>
              </a:rPr>
              <a:t>2.2.  R²</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0">
            <a:off x="11451748" y="119656"/>
            <a:ext cx="8141160" cy="4589579"/>
          </a:xfrm>
          <a:custGeom>
            <a:avLst/>
            <a:gdLst/>
            <a:ahLst/>
            <a:cxnLst/>
            <a:rect r="r" b="b" t="t" l="l"/>
            <a:pathLst>
              <a:path h="4589579" w="8141160">
                <a:moveTo>
                  <a:pt x="0" y="0"/>
                </a:moveTo>
                <a:lnTo>
                  <a:pt x="8141160" y="0"/>
                </a:lnTo>
                <a:lnTo>
                  <a:pt x="8141160" y="4589578"/>
                </a:lnTo>
                <a:lnTo>
                  <a:pt x="0" y="45895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5230" y="5404200"/>
            <a:ext cx="19637161" cy="10287000"/>
            <a:chOff x="0" y="0"/>
            <a:chExt cx="26182882" cy="13716000"/>
          </a:xfrm>
        </p:grpSpPr>
        <p:sp>
          <p:nvSpPr>
            <p:cNvPr name="Freeform 4" id="4"/>
            <p:cNvSpPr/>
            <p:nvPr/>
          </p:nvSpPr>
          <p:spPr>
            <a:xfrm flipH="false" flipV="false" rot="0">
              <a:off x="0" y="0"/>
              <a:ext cx="13733166" cy="13716000"/>
            </a:xfrm>
            <a:custGeom>
              <a:avLst/>
              <a:gdLst/>
              <a:ahLst/>
              <a:cxnLst/>
              <a:rect r="r" b="b" t="t" l="l"/>
              <a:pathLst>
                <a:path h="13716000" w="13733166">
                  <a:moveTo>
                    <a:pt x="0" y="0"/>
                  </a:moveTo>
                  <a:lnTo>
                    <a:pt x="13733166" y="0"/>
                  </a:lnTo>
                  <a:lnTo>
                    <a:pt x="13733166"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0">
              <a:off x="12449715" y="0"/>
              <a:ext cx="13733166" cy="13716000"/>
            </a:xfrm>
            <a:custGeom>
              <a:avLst/>
              <a:gdLst/>
              <a:ahLst/>
              <a:cxnLst/>
              <a:rect r="r" b="b" t="t" l="l"/>
              <a:pathLst>
                <a:path h="13716000" w="13733166">
                  <a:moveTo>
                    <a:pt x="0" y="0"/>
                  </a:moveTo>
                  <a:lnTo>
                    <a:pt x="13733167" y="0"/>
                  </a:lnTo>
                  <a:lnTo>
                    <a:pt x="13733167"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grpSp>
        <p:nvGrpSpPr>
          <p:cNvPr name="Group 6" id="6"/>
          <p:cNvGrpSpPr/>
          <p:nvPr/>
        </p:nvGrpSpPr>
        <p:grpSpPr>
          <a:xfrm rot="0">
            <a:off x="-266411" y="5404200"/>
            <a:ext cx="18765082" cy="7568456"/>
            <a:chOff x="0" y="0"/>
            <a:chExt cx="4942244" cy="1993338"/>
          </a:xfrm>
        </p:grpSpPr>
        <p:sp>
          <p:nvSpPr>
            <p:cNvPr name="Freeform 7" id="7"/>
            <p:cNvSpPr/>
            <p:nvPr/>
          </p:nvSpPr>
          <p:spPr>
            <a:xfrm flipH="false" flipV="false" rot="0">
              <a:off x="0" y="0"/>
              <a:ext cx="4942244" cy="1993338"/>
            </a:xfrm>
            <a:custGeom>
              <a:avLst/>
              <a:gdLst/>
              <a:ahLst/>
              <a:cxnLst/>
              <a:rect r="r" b="b" t="t" l="l"/>
              <a:pathLst>
                <a:path h="1993338" w="4942244">
                  <a:moveTo>
                    <a:pt x="0" y="0"/>
                  </a:moveTo>
                  <a:lnTo>
                    <a:pt x="4942244" y="0"/>
                  </a:lnTo>
                  <a:lnTo>
                    <a:pt x="4942244" y="1993338"/>
                  </a:lnTo>
                  <a:lnTo>
                    <a:pt x="0" y="1993338"/>
                  </a:lnTo>
                  <a:close/>
                </a:path>
              </a:pathLst>
            </a:custGeom>
            <a:gradFill rotWithShape="true">
              <a:gsLst>
                <a:gs pos="0">
                  <a:srgbClr val="F9F4EA">
                    <a:alpha val="100000"/>
                  </a:srgbClr>
                </a:gs>
                <a:gs pos="100000">
                  <a:srgbClr val="F9F4EA">
                    <a:alpha val="0"/>
                  </a:srgbClr>
                </a:gs>
              </a:gsLst>
              <a:lin ang="5400000"/>
            </a:gradFill>
          </p:spPr>
        </p:sp>
        <p:sp>
          <p:nvSpPr>
            <p:cNvPr name="TextBox 8" id="8"/>
            <p:cNvSpPr txBox="true"/>
            <p:nvPr/>
          </p:nvSpPr>
          <p:spPr>
            <a:xfrm>
              <a:off x="0" y="-47625"/>
              <a:ext cx="4942244" cy="2040963"/>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true" flipV="false" rot="0">
            <a:off x="-185626" y="6860480"/>
            <a:ext cx="6239530" cy="3665724"/>
          </a:xfrm>
          <a:custGeom>
            <a:avLst/>
            <a:gdLst/>
            <a:ahLst/>
            <a:cxnLst/>
            <a:rect r="r" b="b" t="t" l="l"/>
            <a:pathLst>
              <a:path h="3665724" w="6239530">
                <a:moveTo>
                  <a:pt x="6239530" y="0"/>
                </a:moveTo>
                <a:lnTo>
                  <a:pt x="0" y="0"/>
                </a:lnTo>
                <a:lnTo>
                  <a:pt x="0" y="3665724"/>
                </a:lnTo>
                <a:lnTo>
                  <a:pt x="6239530" y="3665724"/>
                </a:lnTo>
                <a:lnTo>
                  <a:pt x="623953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0" id="10"/>
          <p:cNvSpPr/>
          <p:nvPr/>
        </p:nvSpPr>
        <p:spPr>
          <a:xfrm flipH="false" flipV="false" rot="0">
            <a:off x="1983625" y="1672226"/>
            <a:ext cx="14117692" cy="7111787"/>
          </a:xfrm>
          <a:custGeom>
            <a:avLst/>
            <a:gdLst/>
            <a:ahLst/>
            <a:cxnLst/>
            <a:rect r="r" b="b" t="t" l="l"/>
            <a:pathLst>
              <a:path h="7111787" w="14117692">
                <a:moveTo>
                  <a:pt x="0" y="0"/>
                </a:moveTo>
                <a:lnTo>
                  <a:pt x="14117692" y="0"/>
                </a:lnTo>
                <a:lnTo>
                  <a:pt x="14117692" y="7111788"/>
                </a:lnTo>
                <a:lnTo>
                  <a:pt x="0" y="71117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w="38100" cap="rnd">
            <a:solidFill>
              <a:srgbClr val="000000"/>
            </a:solidFill>
            <a:prstDash val="lgDash"/>
            <a:round/>
          </a:ln>
        </p:spPr>
      </p:sp>
      <p:sp>
        <p:nvSpPr>
          <p:cNvPr name="Freeform 11" id="11"/>
          <p:cNvSpPr/>
          <p:nvPr/>
        </p:nvSpPr>
        <p:spPr>
          <a:xfrm flipH="false" flipV="false" rot="0">
            <a:off x="14967013" y="5143500"/>
            <a:ext cx="3113610" cy="5114759"/>
          </a:xfrm>
          <a:custGeom>
            <a:avLst/>
            <a:gdLst/>
            <a:ahLst/>
            <a:cxnLst/>
            <a:rect r="r" b="b" t="t" l="l"/>
            <a:pathLst>
              <a:path h="5114759" w="3113610">
                <a:moveTo>
                  <a:pt x="0" y="0"/>
                </a:moveTo>
                <a:lnTo>
                  <a:pt x="3113610" y="0"/>
                </a:lnTo>
                <a:lnTo>
                  <a:pt x="3113610" y="5114759"/>
                </a:lnTo>
                <a:lnTo>
                  <a:pt x="0" y="51147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5846807" y="3383694"/>
            <a:ext cx="10254511" cy="847707"/>
          </a:xfrm>
          <a:prstGeom prst="rect">
            <a:avLst/>
          </a:prstGeom>
        </p:spPr>
        <p:txBody>
          <a:bodyPr anchor="t" rtlCol="false" tIns="0" lIns="0" bIns="0" rIns="0">
            <a:spAutoFit/>
          </a:bodyPr>
          <a:lstStyle/>
          <a:p>
            <a:pPr algn="l" marL="0" indent="0" lvl="0">
              <a:lnSpc>
                <a:spcPts val="6599"/>
              </a:lnSpc>
              <a:spcBef>
                <a:spcPct val="0"/>
              </a:spcBef>
            </a:pPr>
            <a:r>
              <a:rPr lang="en-US" sz="5999">
                <a:solidFill>
                  <a:srgbClr val="082314"/>
                </a:solidFill>
                <a:latin typeface="Paytone One"/>
                <a:ea typeface="Paytone One"/>
                <a:cs typeface="Paytone One"/>
                <a:sym typeface="Paytone One"/>
              </a:rPr>
              <a:t>03. HUẤN LUYỆN</a:t>
            </a:r>
          </a:p>
        </p:txBody>
      </p:sp>
      <p:sp>
        <p:nvSpPr>
          <p:cNvPr name="Freeform 13" id="13"/>
          <p:cNvSpPr/>
          <p:nvPr/>
        </p:nvSpPr>
        <p:spPr>
          <a:xfrm flipH="true" flipV="false" rot="8273529">
            <a:off x="8476097" y="1035829"/>
            <a:ext cx="858036" cy="1252607"/>
          </a:xfrm>
          <a:custGeom>
            <a:avLst/>
            <a:gdLst/>
            <a:ahLst/>
            <a:cxnLst/>
            <a:rect r="r" b="b" t="t" l="l"/>
            <a:pathLst>
              <a:path h="1252607" w="858036">
                <a:moveTo>
                  <a:pt x="858036" y="0"/>
                </a:moveTo>
                <a:lnTo>
                  <a:pt x="0" y="0"/>
                </a:lnTo>
                <a:lnTo>
                  <a:pt x="0" y="1252606"/>
                </a:lnTo>
                <a:lnTo>
                  <a:pt x="858036" y="1252606"/>
                </a:lnTo>
                <a:lnTo>
                  <a:pt x="858036"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1006836">
            <a:off x="924286" y="1001613"/>
            <a:ext cx="2779914" cy="2057137"/>
          </a:xfrm>
          <a:custGeom>
            <a:avLst/>
            <a:gdLst/>
            <a:ahLst/>
            <a:cxnLst/>
            <a:rect r="r" b="b" t="t" l="l"/>
            <a:pathLst>
              <a:path h="2057137" w="2779914">
                <a:moveTo>
                  <a:pt x="0" y="0"/>
                </a:moveTo>
                <a:lnTo>
                  <a:pt x="2779914" y="0"/>
                </a:lnTo>
                <a:lnTo>
                  <a:pt x="2779914" y="2057137"/>
                </a:lnTo>
                <a:lnTo>
                  <a:pt x="0" y="205713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true" flipV="false" rot="-177889">
            <a:off x="3016696" y="8103049"/>
            <a:ext cx="2445736" cy="978294"/>
          </a:xfrm>
          <a:custGeom>
            <a:avLst/>
            <a:gdLst/>
            <a:ahLst/>
            <a:cxnLst/>
            <a:rect r="r" b="b" t="t" l="l"/>
            <a:pathLst>
              <a:path h="978294" w="2445736">
                <a:moveTo>
                  <a:pt x="2445735" y="0"/>
                </a:moveTo>
                <a:lnTo>
                  <a:pt x="0" y="0"/>
                </a:lnTo>
                <a:lnTo>
                  <a:pt x="0" y="978294"/>
                </a:lnTo>
                <a:lnTo>
                  <a:pt x="2445735" y="978294"/>
                </a:lnTo>
                <a:lnTo>
                  <a:pt x="2445735"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2772826">
            <a:off x="3754634" y="8136683"/>
            <a:ext cx="846806" cy="1003621"/>
          </a:xfrm>
          <a:custGeom>
            <a:avLst/>
            <a:gdLst/>
            <a:ahLst/>
            <a:cxnLst/>
            <a:rect r="r" b="b" t="t" l="l"/>
            <a:pathLst>
              <a:path h="1003621" w="846806">
                <a:moveTo>
                  <a:pt x="0" y="0"/>
                </a:moveTo>
                <a:lnTo>
                  <a:pt x="846805" y="0"/>
                </a:lnTo>
                <a:lnTo>
                  <a:pt x="846805" y="1003621"/>
                </a:lnTo>
                <a:lnTo>
                  <a:pt x="0" y="100362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1698984">
            <a:off x="-2113783" y="-973577"/>
            <a:ext cx="8283373" cy="4348771"/>
          </a:xfrm>
          <a:custGeom>
            <a:avLst/>
            <a:gdLst/>
            <a:ahLst/>
            <a:cxnLst/>
            <a:rect r="r" b="b" t="t" l="l"/>
            <a:pathLst>
              <a:path h="4348771" w="8283373">
                <a:moveTo>
                  <a:pt x="0" y="0"/>
                </a:moveTo>
                <a:lnTo>
                  <a:pt x="8283373" y="0"/>
                </a:lnTo>
                <a:lnTo>
                  <a:pt x="8283373" y="4348771"/>
                </a:lnTo>
                <a:lnTo>
                  <a:pt x="0" y="4348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1526301" y="8203401"/>
            <a:ext cx="6418501" cy="3177158"/>
          </a:xfrm>
          <a:custGeom>
            <a:avLst/>
            <a:gdLst/>
            <a:ahLst/>
            <a:cxnLst/>
            <a:rect r="r" b="b" t="t" l="l"/>
            <a:pathLst>
              <a:path h="3177158" w="6418501">
                <a:moveTo>
                  <a:pt x="0" y="0"/>
                </a:moveTo>
                <a:lnTo>
                  <a:pt x="6418501" y="0"/>
                </a:lnTo>
                <a:lnTo>
                  <a:pt x="6418501" y="3177158"/>
                </a:lnTo>
                <a:lnTo>
                  <a:pt x="0" y="3177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5874408" y="442003"/>
            <a:ext cx="1802140" cy="2207828"/>
          </a:xfrm>
          <a:custGeom>
            <a:avLst/>
            <a:gdLst/>
            <a:ahLst/>
            <a:cxnLst/>
            <a:rect r="r" b="b" t="t" l="l"/>
            <a:pathLst>
              <a:path h="2207828" w="1802140">
                <a:moveTo>
                  <a:pt x="0" y="0"/>
                </a:moveTo>
                <a:lnTo>
                  <a:pt x="1802139" y="0"/>
                </a:lnTo>
                <a:lnTo>
                  <a:pt x="1802139" y="2207827"/>
                </a:lnTo>
                <a:lnTo>
                  <a:pt x="0" y="22078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837825" y="7641203"/>
            <a:ext cx="3838722" cy="2791798"/>
          </a:xfrm>
          <a:custGeom>
            <a:avLst/>
            <a:gdLst/>
            <a:ahLst/>
            <a:cxnLst/>
            <a:rect r="r" b="b" t="t" l="l"/>
            <a:pathLst>
              <a:path h="2791798" w="3838722">
                <a:moveTo>
                  <a:pt x="0" y="0"/>
                </a:moveTo>
                <a:lnTo>
                  <a:pt x="3838722" y="0"/>
                </a:lnTo>
                <a:lnTo>
                  <a:pt x="3838722" y="2791798"/>
                </a:lnTo>
                <a:lnTo>
                  <a:pt x="0" y="27917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33759" y="8361117"/>
            <a:ext cx="2175115" cy="1925883"/>
          </a:xfrm>
          <a:custGeom>
            <a:avLst/>
            <a:gdLst/>
            <a:ahLst/>
            <a:cxnLst/>
            <a:rect r="r" b="b" t="t" l="l"/>
            <a:pathLst>
              <a:path h="1925883" w="2175115">
                <a:moveTo>
                  <a:pt x="0" y="0"/>
                </a:moveTo>
                <a:lnTo>
                  <a:pt x="2175115" y="0"/>
                </a:lnTo>
                <a:lnTo>
                  <a:pt x="2175115" y="1925883"/>
                </a:lnTo>
                <a:lnTo>
                  <a:pt x="0" y="19258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028700" y="3178688"/>
            <a:ext cx="13901792" cy="4296542"/>
          </a:xfrm>
          <a:custGeom>
            <a:avLst/>
            <a:gdLst/>
            <a:ahLst/>
            <a:cxnLst/>
            <a:rect r="r" b="b" t="t" l="l"/>
            <a:pathLst>
              <a:path h="4296542" w="13901792">
                <a:moveTo>
                  <a:pt x="0" y="0"/>
                </a:moveTo>
                <a:lnTo>
                  <a:pt x="13901792" y="0"/>
                </a:lnTo>
                <a:lnTo>
                  <a:pt x="13901792" y="4296542"/>
                </a:lnTo>
                <a:lnTo>
                  <a:pt x="0" y="4296542"/>
                </a:lnTo>
                <a:lnTo>
                  <a:pt x="0" y="0"/>
                </a:lnTo>
                <a:close/>
              </a:path>
            </a:pathLst>
          </a:custGeom>
          <a:blipFill>
            <a:blip r:embed="rId12"/>
            <a:stretch>
              <a:fillRect l="0" t="0" r="0" b="0"/>
            </a:stretch>
          </a:blipFill>
        </p:spPr>
      </p:sp>
      <p:sp>
        <p:nvSpPr>
          <p:cNvPr name="TextBox 8" id="8"/>
          <p:cNvSpPr txBox="true"/>
          <p:nvPr/>
        </p:nvSpPr>
        <p:spPr>
          <a:xfrm rot="0">
            <a:off x="833759" y="661327"/>
            <a:ext cx="5262292" cy="854093"/>
          </a:xfrm>
          <a:prstGeom prst="rect">
            <a:avLst/>
          </a:prstGeom>
        </p:spPr>
        <p:txBody>
          <a:bodyPr anchor="t" rtlCol="false" tIns="0" lIns="0" bIns="0" rIns="0">
            <a:spAutoFit/>
          </a:bodyPr>
          <a:lstStyle/>
          <a:p>
            <a:pPr algn="just">
              <a:lnSpc>
                <a:spcPts val="7000"/>
              </a:lnSpc>
            </a:pPr>
            <a:r>
              <a:rPr lang="en-US" sz="5000">
                <a:solidFill>
                  <a:srgbClr val="58856D"/>
                </a:solidFill>
                <a:latin typeface="Paytone One"/>
                <a:ea typeface="Paytone One"/>
                <a:cs typeface="Paytone One"/>
                <a:sym typeface="Paytone One"/>
              </a:rPr>
              <a:t>03. HUẤN LUYỆN</a:t>
            </a:r>
          </a:p>
        </p:txBody>
      </p:sp>
      <p:sp>
        <p:nvSpPr>
          <p:cNvPr name="TextBox 9" id="9"/>
          <p:cNvSpPr txBox="true"/>
          <p:nvPr/>
        </p:nvSpPr>
        <p:spPr>
          <a:xfrm rot="0">
            <a:off x="833759" y="2172645"/>
            <a:ext cx="14069719" cy="840071"/>
          </a:xfrm>
          <a:prstGeom prst="rect">
            <a:avLst/>
          </a:prstGeom>
        </p:spPr>
        <p:txBody>
          <a:bodyPr anchor="t" rtlCol="false" tIns="0" lIns="0" bIns="0" rIns="0">
            <a:spAutoFit/>
          </a:bodyPr>
          <a:lstStyle/>
          <a:p>
            <a:pPr algn="l">
              <a:lnSpc>
                <a:spcPts val="6719"/>
              </a:lnSpc>
              <a:spcBef>
                <a:spcPct val="0"/>
              </a:spcBef>
            </a:pPr>
            <a:r>
              <a:rPr lang="en-US" sz="4799">
                <a:solidFill>
                  <a:srgbClr val="000000"/>
                </a:solidFill>
                <a:latin typeface="Josefin Sans"/>
                <a:ea typeface="Josefin Sans"/>
                <a:cs typeface="Josefin Sans"/>
                <a:sym typeface="Josefin Sans"/>
              </a:rPr>
              <a:t>Thêm các thư viện cần thiết</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1698984">
            <a:off x="-2113783" y="-973577"/>
            <a:ext cx="8283373" cy="4348771"/>
          </a:xfrm>
          <a:custGeom>
            <a:avLst/>
            <a:gdLst/>
            <a:ahLst/>
            <a:cxnLst/>
            <a:rect r="r" b="b" t="t" l="l"/>
            <a:pathLst>
              <a:path h="4348771" w="8283373">
                <a:moveTo>
                  <a:pt x="0" y="0"/>
                </a:moveTo>
                <a:lnTo>
                  <a:pt x="8283373" y="0"/>
                </a:lnTo>
                <a:lnTo>
                  <a:pt x="8283373" y="4348771"/>
                </a:lnTo>
                <a:lnTo>
                  <a:pt x="0" y="4348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1526301" y="8203401"/>
            <a:ext cx="6418501" cy="3177158"/>
          </a:xfrm>
          <a:custGeom>
            <a:avLst/>
            <a:gdLst/>
            <a:ahLst/>
            <a:cxnLst/>
            <a:rect r="r" b="b" t="t" l="l"/>
            <a:pathLst>
              <a:path h="3177158" w="6418501">
                <a:moveTo>
                  <a:pt x="0" y="0"/>
                </a:moveTo>
                <a:lnTo>
                  <a:pt x="6418501" y="0"/>
                </a:lnTo>
                <a:lnTo>
                  <a:pt x="6418501" y="3177158"/>
                </a:lnTo>
                <a:lnTo>
                  <a:pt x="0" y="3177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7043732" y="-454635"/>
            <a:ext cx="1802140" cy="2207828"/>
          </a:xfrm>
          <a:custGeom>
            <a:avLst/>
            <a:gdLst/>
            <a:ahLst/>
            <a:cxnLst/>
            <a:rect r="r" b="b" t="t" l="l"/>
            <a:pathLst>
              <a:path h="2207828" w="1802140">
                <a:moveTo>
                  <a:pt x="0" y="0"/>
                </a:moveTo>
                <a:lnTo>
                  <a:pt x="1802140" y="0"/>
                </a:lnTo>
                <a:lnTo>
                  <a:pt x="1802140" y="2207827"/>
                </a:lnTo>
                <a:lnTo>
                  <a:pt x="0" y="22078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837825" y="7641203"/>
            <a:ext cx="3838722" cy="2791798"/>
          </a:xfrm>
          <a:custGeom>
            <a:avLst/>
            <a:gdLst/>
            <a:ahLst/>
            <a:cxnLst/>
            <a:rect r="r" b="b" t="t" l="l"/>
            <a:pathLst>
              <a:path h="2791798" w="3838722">
                <a:moveTo>
                  <a:pt x="0" y="0"/>
                </a:moveTo>
                <a:lnTo>
                  <a:pt x="3838722" y="0"/>
                </a:lnTo>
                <a:lnTo>
                  <a:pt x="3838722" y="2791798"/>
                </a:lnTo>
                <a:lnTo>
                  <a:pt x="0" y="27917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33759" y="8361117"/>
            <a:ext cx="2175115" cy="1925883"/>
          </a:xfrm>
          <a:custGeom>
            <a:avLst/>
            <a:gdLst/>
            <a:ahLst/>
            <a:cxnLst/>
            <a:rect r="r" b="b" t="t" l="l"/>
            <a:pathLst>
              <a:path h="1925883" w="2175115">
                <a:moveTo>
                  <a:pt x="0" y="0"/>
                </a:moveTo>
                <a:lnTo>
                  <a:pt x="2175115" y="0"/>
                </a:lnTo>
                <a:lnTo>
                  <a:pt x="2175115" y="1925883"/>
                </a:lnTo>
                <a:lnTo>
                  <a:pt x="0" y="19258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028700" y="6811433"/>
            <a:ext cx="15428830" cy="1099304"/>
          </a:xfrm>
          <a:custGeom>
            <a:avLst/>
            <a:gdLst/>
            <a:ahLst/>
            <a:cxnLst/>
            <a:rect r="r" b="b" t="t" l="l"/>
            <a:pathLst>
              <a:path h="1099304" w="15428830">
                <a:moveTo>
                  <a:pt x="0" y="0"/>
                </a:moveTo>
                <a:lnTo>
                  <a:pt x="15428830" y="0"/>
                </a:lnTo>
                <a:lnTo>
                  <a:pt x="15428830" y="1099304"/>
                </a:lnTo>
                <a:lnTo>
                  <a:pt x="0" y="1099304"/>
                </a:lnTo>
                <a:lnTo>
                  <a:pt x="0" y="0"/>
                </a:lnTo>
                <a:close/>
              </a:path>
            </a:pathLst>
          </a:custGeom>
          <a:blipFill>
            <a:blip r:embed="rId12"/>
            <a:stretch>
              <a:fillRect l="0" t="0" r="0" b="0"/>
            </a:stretch>
          </a:blipFill>
        </p:spPr>
      </p:sp>
      <p:sp>
        <p:nvSpPr>
          <p:cNvPr name="Freeform 8" id="8"/>
          <p:cNvSpPr/>
          <p:nvPr/>
        </p:nvSpPr>
        <p:spPr>
          <a:xfrm flipH="false" flipV="false" rot="0">
            <a:off x="1054771" y="3678734"/>
            <a:ext cx="12783054" cy="1070581"/>
          </a:xfrm>
          <a:custGeom>
            <a:avLst/>
            <a:gdLst/>
            <a:ahLst/>
            <a:cxnLst/>
            <a:rect r="r" b="b" t="t" l="l"/>
            <a:pathLst>
              <a:path h="1070581" w="12783054">
                <a:moveTo>
                  <a:pt x="0" y="0"/>
                </a:moveTo>
                <a:lnTo>
                  <a:pt x="12783054" y="0"/>
                </a:lnTo>
                <a:lnTo>
                  <a:pt x="12783054" y="1070580"/>
                </a:lnTo>
                <a:lnTo>
                  <a:pt x="0" y="1070580"/>
                </a:lnTo>
                <a:lnTo>
                  <a:pt x="0" y="0"/>
                </a:lnTo>
                <a:close/>
              </a:path>
            </a:pathLst>
          </a:custGeom>
          <a:blipFill>
            <a:blip r:embed="rId13"/>
            <a:stretch>
              <a:fillRect l="0" t="0" r="0" b="0"/>
            </a:stretch>
          </a:blipFill>
        </p:spPr>
      </p:sp>
      <p:sp>
        <p:nvSpPr>
          <p:cNvPr name="TextBox 9" id="9"/>
          <p:cNvSpPr txBox="true"/>
          <p:nvPr/>
        </p:nvSpPr>
        <p:spPr>
          <a:xfrm rot="0">
            <a:off x="687962" y="174607"/>
            <a:ext cx="5262292" cy="854093"/>
          </a:xfrm>
          <a:prstGeom prst="rect">
            <a:avLst/>
          </a:prstGeom>
        </p:spPr>
        <p:txBody>
          <a:bodyPr anchor="t" rtlCol="false" tIns="0" lIns="0" bIns="0" rIns="0">
            <a:spAutoFit/>
          </a:bodyPr>
          <a:lstStyle/>
          <a:p>
            <a:pPr algn="just">
              <a:lnSpc>
                <a:spcPts val="7000"/>
              </a:lnSpc>
            </a:pPr>
            <a:r>
              <a:rPr lang="en-US" sz="5000">
                <a:solidFill>
                  <a:srgbClr val="58856D"/>
                </a:solidFill>
                <a:latin typeface="Paytone One"/>
                <a:ea typeface="Paytone One"/>
                <a:cs typeface="Paytone One"/>
                <a:sym typeface="Paytone One"/>
              </a:rPr>
              <a:t>03. HUẤN LUYỆN</a:t>
            </a:r>
          </a:p>
        </p:txBody>
      </p:sp>
      <p:sp>
        <p:nvSpPr>
          <p:cNvPr name="TextBox 10" id="10"/>
          <p:cNvSpPr txBox="true"/>
          <p:nvPr/>
        </p:nvSpPr>
        <p:spPr>
          <a:xfrm rot="0">
            <a:off x="1028700" y="5057775"/>
            <a:ext cx="16363704" cy="1393754"/>
          </a:xfrm>
          <a:prstGeom prst="rect">
            <a:avLst/>
          </a:prstGeom>
        </p:spPr>
        <p:txBody>
          <a:bodyPr anchor="t" rtlCol="false" tIns="0" lIns="0" bIns="0" rIns="0">
            <a:spAutoFit/>
          </a:bodyPr>
          <a:lstStyle/>
          <a:p>
            <a:pPr algn="l">
              <a:lnSpc>
                <a:spcPts val="5599"/>
              </a:lnSpc>
              <a:spcBef>
                <a:spcPct val="0"/>
              </a:spcBef>
            </a:pPr>
            <a:r>
              <a:rPr lang="en-US" sz="3999">
                <a:solidFill>
                  <a:srgbClr val="000000"/>
                </a:solidFill>
                <a:latin typeface="Josefin Sans"/>
                <a:ea typeface="Josefin Sans"/>
                <a:cs typeface="Josefin Sans"/>
                <a:sym typeface="Josefin Sans"/>
              </a:rPr>
              <a:t>Đặt RANDOM_STATE = 42 để cố định ngẫu nhiên, giúp quá trình huấn luyện và đánh giá mô hình có thể tái lập được kết quả</a:t>
            </a:r>
          </a:p>
        </p:txBody>
      </p:sp>
      <p:sp>
        <p:nvSpPr>
          <p:cNvPr name="TextBox 11" id="11"/>
          <p:cNvSpPr txBox="true"/>
          <p:nvPr/>
        </p:nvSpPr>
        <p:spPr>
          <a:xfrm rot="0">
            <a:off x="1028700" y="1894455"/>
            <a:ext cx="16363704" cy="1393754"/>
          </a:xfrm>
          <a:prstGeom prst="rect">
            <a:avLst/>
          </a:prstGeom>
        </p:spPr>
        <p:txBody>
          <a:bodyPr anchor="t" rtlCol="false" tIns="0" lIns="0" bIns="0" rIns="0">
            <a:spAutoFit/>
          </a:bodyPr>
          <a:lstStyle/>
          <a:p>
            <a:pPr algn="l">
              <a:lnSpc>
                <a:spcPts val="5599"/>
              </a:lnSpc>
              <a:spcBef>
                <a:spcPct val="0"/>
              </a:spcBef>
            </a:pPr>
            <a:r>
              <a:rPr lang="en-US" sz="3999">
                <a:solidFill>
                  <a:srgbClr val="000000"/>
                </a:solidFill>
                <a:latin typeface="Josefin Sans"/>
                <a:ea typeface="Josefin Sans"/>
                <a:cs typeface="Josefin Sans"/>
                <a:sym typeface="Josefin Sans"/>
              </a:rPr>
              <a:t>Đọc file dữ liệu đã được tiền xử lý là processed.csv. Việc tiền xử lý nằm ở bước trước đó, phần này tập trung vào huấn luyện mô hình</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1698984">
            <a:off x="-2113783" y="-973577"/>
            <a:ext cx="8283373" cy="4348771"/>
          </a:xfrm>
          <a:custGeom>
            <a:avLst/>
            <a:gdLst/>
            <a:ahLst/>
            <a:cxnLst/>
            <a:rect r="r" b="b" t="t" l="l"/>
            <a:pathLst>
              <a:path h="4348771" w="8283373">
                <a:moveTo>
                  <a:pt x="0" y="0"/>
                </a:moveTo>
                <a:lnTo>
                  <a:pt x="8283373" y="0"/>
                </a:lnTo>
                <a:lnTo>
                  <a:pt x="8283373" y="4348771"/>
                </a:lnTo>
                <a:lnTo>
                  <a:pt x="0" y="4348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1526301" y="8203401"/>
            <a:ext cx="6418501" cy="3177158"/>
          </a:xfrm>
          <a:custGeom>
            <a:avLst/>
            <a:gdLst/>
            <a:ahLst/>
            <a:cxnLst/>
            <a:rect r="r" b="b" t="t" l="l"/>
            <a:pathLst>
              <a:path h="3177158" w="6418501">
                <a:moveTo>
                  <a:pt x="0" y="0"/>
                </a:moveTo>
                <a:lnTo>
                  <a:pt x="6418501" y="0"/>
                </a:lnTo>
                <a:lnTo>
                  <a:pt x="6418501" y="3177158"/>
                </a:lnTo>
                <a:lnTo>
                  <a:pt x="0" y="3177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6358230" y="-75214"/>
            <a:ext cx="1802140" cy="2207828"/>
          </a:xfrm>
          <a:custGeom>
            <a:avLst/>
            <a:gdLst/>
            <a:ahLst/>
            <a:cxnLst/>
            <a:rect r="r" b="b" t="t" l="l"/>
            <a:pathLst>
              <a:path h="2207828" w="1802140">
                <a:moveTo>
                  <a:pt x="0" y="0"/>
                </a:moveTo>
                <a:lnTo>
                  <a:pt x="1802140" y="0"/>
                </a:lnTo>
                <a:lnTo>
                  <a:pt x="1802140" y="2207828"/>
                </a:lnTo>
                <a:lnTo>
                  <a:pt x="0" y="22078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837825" y="7641203"/>
            <a:ext cx="3838722" cy="2791798"/>
          </a:xfrm>
          <a:custGeom>
            <a:avLst/>
            <a:gdLst/>
            <a:ahLst/>
            <a:cxnLst/>
            <a:rect r="r" b="b" t="t" l="l"/>
            <a:pathLst>
              <a:path h="2791798" w="3838722">
                <a:moveTo>
                  <a:pt x="0" y="0"/>
                </a:moveTo>
                <a:lnTo>
                  <a:pt x="3838722" y="0"/>
                </a:lnTo>
                <a:lnTo>
                  <a:pt x="3838722" y="2791798"/>
                </a:lnTo>
                <a:lnTo>
                  <a:pt x="0" y="27917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33759" y="8361117"/>
            <a:ext cx="2175115" cy="1925883"/>
          </a:xfrm>
          <a:custGeom>
            <a:avLst/>
            <a:gdLst/>
            <a:ahLst/>
            <a:cxnLst/>
            <a:rect r="r" b="b" t="t" l="l"/>
            <a:pathLst>
              <a:path h="1925883" w="2175115">
                <a:moveTo>
                  <a:pt x="0" y="0"/>
                </a:moveTo>
                <a:lnTo>
                  <a:pt x="2175115" y="0"/>
                </a:lnTo>
                <a:lnTo>
                  <a:pt x="2175115" y="1925883"/>
                </a:lnTo>
                <a:lnTo>
                  <a:pt x="0" y="19258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687962" y="6066196"/>
            <a:ext cx="16363704" cy="1575007"/>
          </a:xfrm>
          <a:custGeom>
            <a:avLst/>
            <a:gdLst/>
            <a:ahLst/>
            <a:cxnLst/>
            <a:rect r="r" b="b" t="t" l="l"/>
            <a:pathLst>
              <a:path h="1575007" w="16363704">
                <a:moveTo>
                  <a:pt x="0" y="0"/>
                </a:moveTo>
                <a:lnTo>
                  <a:pt x="16363704" y="0"/>
                </a:lnTo>
                <a:lnTo>
                  <a:pt x="16363704" y="1575007"/>
                </a:lnTo>
                <a:lnTo>
                  <a:pt x="0" y="1575007"/>
                </a:lnTo>
                <a:lnTo>
                  <a:pt x="0" y="0"/>
                </a:lnTo>
                <a:close/>
              </a:path>
            </a:pathLst>
          </a:custGeom>
          <a:blipFill>
            <a:blip r:embed="rId12"/>
            <a:stretch>
              <a:fillRect l="0" t="0" r="0" b="0"/>
            </a:stretch>
          </a:blipFill>
        </p:spPr>
      </p:sp>
      <p:sp>
        <p:nvSpPr>
          <p:cNvPr name="TextBox 8" id="8"/>
          <p:cNvSpPr txBox="true"/>
          <p:nvPr/>
        </p:nvSpPr>
        <p:spPr>
          <a:xfrm rot="0">
            <a:off x="687962" y="174607"/>
            <a:ext cx="5262292" cy="854093"/>
          </a:xfrm>
          <a:prstGeom prst="rect">
            <a:avLst/>
          </a:prstGeom>
        </p:spPr>
        <p:txBody>
          <a:bodyPr anchor="t" rtlCol="false" tIns="0" lIns="0" bIns="0" rIns="0">
            <a:spAutoFit/>
          </a:bodyPr>
          <a:lstStyle/>
          <a:p>
            <a:pPr algn="just">
              <a:lnSpc>
                <a:spcPts val="7000"/>
              </a:lnSpc>
            </a:pPr>
            <a:r>
              <a:rPr lang="en-US" sz="5000">
                <a:solidFill>
                  <a:srgbClr val="58856D"/>
                </a:solidFill>
                <a:latin typeface="Paytone One"/>
                <a:ea typeface="Paytone One"/>
                <a:cs typeface="Paytone One"/>
                <a:sym typeface="Paytone One"/>
              </a:rPr>
              <a:t>03. HUẤN LUYỆN</a:t>
            </a:r>
          </a:p>
        </p:txBody>
      </p:sp>
      <p:sp>
        <p:nvSpPr>
          <p:cNvPr name="TextBox 9" id="9"/>
          <p:cNvSpPr txBox="true"/>
          <p:nvPr/>
        </p:nvSpPr>
        <p:spPr>
          <a:xfrm rot="0">
            <a:off x="345211" y="2037364"/>
            <a:ext cx="17049206" cy="3796031"/>
          </a:xfrm>
          <a:prstGeom prst="rect">
            <a:avLst/>
          </a:prstGeom>
        </p:spPr>
        <p:txBody>
          <a:bodyPr anchor="t" rtlCol="false" tIns="0" lIns="0" bIns="0" rIns="0">
            <a:spAutoFit/>
          </a:bodyPr>
          <a:lstStyle/>
          <a:p>
            <a:pPr algn="l" marL="928358" indent="-464179" lvl="1">
              <a:lnSpc>
                <a:spcPts val="6019"/>
              </a:lnSpc>
              <a:buFont typeface="Arial"/>
              <a:buChar char="•"/>
            </a:pPr>
            <a:r>
              <a:rPr lang="en-US" sz="4299">
                <a:solidFill>
                  <a:srgbClr val="000000"/>
                </a:solidFill>
                <a:latin typeface="Josefin Sans"/>
                <a:ea typeface="Josefin Sans"/>
                <a:cs typeface="Josefin Sans"/>
                <a:sym typeface="Josefin Sans"/>
              </a:rPr>
              <a:t>Dùng KFold Cross Validation với 5 phần, có xáo trộn dữ liệu và cố định seed để đảm bảo chia ngẫu nhiên nhưng tái lập được.</a:t>
            </a:r>
          </a:p>
          <a:p>
            <a:pPr algn="l">
              <a:lnSpc>
                <a:spcPts val="6019"/>
              </a:lnSpc>
            </a:pPr>
          </a:p>
          <a:p>
            <a:pPr algn="l" marL="928358" indent="-464179" lvl="1">
              <a:lnSpc>
                <a:spcPts val="6019"/>
              </a:lnSpc>
              <a:buFont typeface="Arial"/>
              <a:buChar char="•"/>
            </a:pPr>
            <a:r>
              <a:rPr lang="en-US" sz="4299">
                <a:solidFill>
                  <a:srgbClr val="000000"/>
                </a:solidFill>
                <a:latin typeface="Josefin Sans"/>
                <a:ea typeface="Josefin Sans"/>
                <a:cs typeface="Josefin Sans"/>
                <a:sym typeface="Josefin Sans"/>
              </a:rPr>
              <a:t>Cách này giúp đánh giá mô hình ổn định và khách quan hơn, giảm rủi ro do ngẫu nhiên khi chia train/test.</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1698984">
            <a:off x="-2113783" y="-973577"/>
            <a:ext cx="8283373" cy="4348771"/>
          </a:xfrm>
          <a:custGeom>
            <a:avLst/>
            <a:gdLst/>
            <a:ahLst/>
            <a:cxnLst/>
            <a:rect r="r" b="b" t="t" l="l"/>
            <a:pathLst>
              <a:path h="4348771" w="8283373">
                <a:moveTo>
                  <a:pt x="0" y="0"/>
                </a:moveTo>
                <a:lnTo>
                  <a:pt x="8283373" y="0"/>
                </a:lnTo>
                <a:lnTo>
                  <a:pt x="8283373" y="4348771"/>
                </a:lnTo>
                <a:lnTo>
                  <a:pt x="0" y="4348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1526301" y="8203401"/>
            <a:ext cx="6418501" cy="3177158"/>
          </a:xfrm>
          <a:custGeom>
            <a:avLst/>
            <a:gdLst/>
            <a:ahLst/>
            <a:cxnLst/>
            <a:rect r="r" b="b" t="t" l="l"/>
            <a:pathLst>
              <a:path h="3177158" w="6418501">
                <a:moveTo>
                  <a:pt x="0" y="0"/>
                </a:moveTo>
                <a:lnTo>
                  <a:pt x="6418501" y="0"/>
                </a:lnTo>
                <a:lnTo>
                  <a:pt x="6418501" y="3177158"/>
                </a:lnTo>
                <a:lnTo>
                  <a:pt x="0" y="3177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6485860" y="-104953"/>
            <a:ext cx="1802140" cy="2207828"/>
          </a:xfrm>
          <a:custGeom>
            <a:avLst/>
            <a:gdLst/>
            <a:ahLst/>
            <a:cxnLst/>
            <a:rect r="r" b="b" t="t" l="l"/>
            <a:pathLst>
              <a:path h="2207828" w="1802140">
                <a:moveTo>
                  <a:pt x="0" y="0"/>
                </a:moveTo>
                <a:lnTo>
                  <a:pt x="1802140" y="0"/>
                </a:lnTo>
                <a:lnTo>
                  <a:pt x="1802140" y="2207828"/>
                </a:lnTo>
                <a:lnTo>
                  <a:pt x="0" y="22078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837825" y="7641203"/>
            <a:ext cx="3838722" cy="2791798"/>
          </a:xfrm>
          <a:custGeom>
            <a:avLst/>
            <a:gdLst/>
            <a:ahLst/>
            <a:cxnLst/>
            <a:rect r="r" b="b" t="t" l="l"/>
            <a:pathLst>
              <a:path h="2791798" w="3838722">
                <a:moveTo>
                  <a:pt x="0" y="0"/>
                </a:moveTo>
                <a:lnTo>
                  <a:pt x="3838722" y="0"/>
                </a:lnTo>
                <a:lnTo>
                  <a:pt x="3838722" y="2791798"/>
                </a:lnTo>
                <a:lnTo>
                  <a:pt x="0" y="27917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33759" y="8361117"/>
            <a:ext cx="2175115" cy="1925883"/>
          </a:xfrm>
          <a:custGeom>
            <a:avLst/>
            <a:gdLst/>
            <a:ahLst/>
            <a:cxnLst/>
            <a:rect r="r" b="b" t="t" l="l"/>
            <a:pathLst>
              <a:path h="1925883" w="2175115">
                <a:moveTo>
                  <a:pt x="0" y="0"/>
                </a:moveTo>
                <a:lnTo>
                  <a:pt x="2175115" y="0"/>
                </a:lnTo>
                <a:lnTo>
                  <a:pt x="2175115" y="1925883"/>
                </a:lnTo>
                <a:lnTo>
                  <a:pt x="0" y="19258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687962" y="3831981"/>
            <a:ext cx="15879882" cy="1568138"/>
          </a:xfrm>
          <a:custGeom>
            <a:avLst/>
            <a:gdLst/>
            <a:ahLst/>
            <a:cxnLst/>
            <a:rect r="r" b="b" t="t" l="l"/>
            <a:pathLst>
              <a:path h="1568138" w="15879882">
                <a:moveTo>
                  <a:pt x="0" y="0"/>
                </a:moveTo>
                <a:lnTo>
                  <a:pt x="15879881" y="0"/>
                </a:lnTo>
                <a:lnTo>
                  <a:pt x="15879881" y="1568138"/>
                </a:lnTo>
                <a:lnTo>
                  <a:pt x="0" y="1568138"/>
                </a:lnTo>
                <a:lnTo>
                  <a:pt x="0" y="0"/>
                </a:lnTo>
                <a:close/>
              </a:path>
            </a:pathLst>
          </a:custGeom>
          <a:blipFill>
            <a:blip r:embed="rId12"/>
            <a:stretch>
              <a:fillRect l="0" t="0" r="0" b="0"/>
            </a:stretch>
          </a:blipFill>
        </p:spPr>
      </p:sp>
      <p:sp>
        <p:nvSpPr>
          <p:cNvPr name="TextBox 8" id="8"/>
          <p:cNvSpPr txBox="true"/>
          <p:nvPr/>
        </p:nvSpPr>
        <p:spPr>
          <a:xfrm rot="0">
            <a:off x="687962" y="174607"/>
            <a:ext cx="5262292" cy="854093"/>
          </a:xfrm>
          <a:prstGeom prst="rect">
            <a:avLst/>
          </a:prstGeom>
        </p:spPr>
        <p:txBody>
          <a:bodyPr anchor="t" rtlCol="false" tIns="0" lIns="0" bIns="0" rIns="0">
            <a:spAutoFit/>
          </a:bodyPr>
          <a:lstStyle/>
          <a:p>
            <a:pPr algn="just">
              <a:lnSpc>
                <a:spcPts val="7000"/>
              </a:lnSpc>
            </a:pPr>
            <a:r>
              <a:rPr lang="en-US" sz="5000">
                <a:solidFill>
                  <a:srgbClr val="58856D"/>
                </a:solidFill>
                <a:latin typeface="Paytone One"/>
                <a:ea typeface="Paytone One"/>
                <a:cs typeface="Paytone One"/>
                <a:sym typeface="Paytone One"/>
              </a:rPr>
              <a:t>03. HUẤN LUYỆN</a:t>
            </a:r>
          </a:p>
        </p:txBody>
      </p:sp>
      <p:sp>
        <p:nvSpPr>
          <p:cNvPr name="TextBox 9" id="9"/>
          <p:cNvSpPr txBox="true"/>
          <p:nvPr/>
        </p:nvSpPr>
        <p:spPr>
          <a:xfrm rot="0">
            <a:off x="687962" y="2007625"/>
            <a:ext cx="16363704" cy="1510031"/>
          </a:xfrm>
          <a:prstGeom prst="rect">
            <a:avLst/>
          </a:prstGeom>
        </p:spPr>
        <p:txBody>
          <a:bodyPr anchor="t" rtlCol="false" tIns="0" lIns="0" bIns="0" rIns="0">
            <a:spAutoFit/>
          </a:bodyPr>
          <a:lstStyle/>
          <a:p>
            <a:pPr algn="l">
              <a:lnSpc>
                <a:spcPts val="6019"/>
              </a:lnSpc>
              <a:spcBef>
                <a:spcPct val="0"/>
              </a:spcBef>
            </a:pPr>
            <a:r>
              <a:rPr lang="en-US" sz="4299">
                <a:solidFill>
                  <a:srgbClr val="000000"/>
                </a:solidFill>
                <a:latin typeface="Josefin Sans"/>
                <a:ea typeface="Josefin Sans"/>
                <a:cs typeface="Josefin Sans"/>
                <a:sym typeface="Josefin Sans"/>
              </a:rPr>
              <a:t>Ở bước này chọn các đặc trưng đầu vào gồm thông tin cá nhân và những yếu tố có ảnh hưởng rõ rệt đến điểm cuối kỳ.</a:t>
            </a:r>
          </a:p>
        </p:txBody>
      </p:sp>
      <p:sp>
        <p:nvSpPr>
          <p:cNvPr name="Freeform 10" id="10"/>
          <p:cNvSpPr/>
          <p:nvPr/>
        </p:nvSpPr>
        <p:spPr>
          <a:xfrm flipH="false" flipV="false" rot="0">
            <a:off x="833759" y="6638854"/>
            <a:ext cx="15734084" cy="688366"/>
          </a:xfrm>
          <a:custGeom>
            <a:avLst/>
            <a:gdLst/>
            <a:ahLst/>
            <a:cxnLst/>
            <a:rect r="r" b="b" t="t" l="l"/>
            <a:pathLst>
              <a:path h="688366" w="15734084">
                <a:moveTo>
                  <a:pt x="0" y="0"/>
                </a:moveTo>
                <a:lnTo>
                  <a:pt x="15734084" y="0"/>
                </a:lnTo>
                <a:lnTo>
                  <a:pt x="15734084" y="688366"/>
                </a:lnTo>
                <a:lnTo>
                  <a:pt x="0" y="688366"/>
                </a:lnTo>
                <a:lnTo>
                  <a:pt x="0" y="0"/>
                </a:lnTo>
                <a:close/>
              </a:path>
            </a:pathLst>
          </a:custGeom>
          <a:blipFill>
            <a:blip r:embed="rId13"/>
            <a:stretch>
              <a:fillRect l="0" t="0" r="0" b="0"/>
            </a:stretch>
          </a:blipFill>
        </p:spPr>
      </p:sp>
      <p:sp>
        <p:nvSpPr>
          <p:cNvPr name="TextBox 11" id="11"/>
          <p:cNvSpPr txBox="true"/>
          <p:nvPr/>
        </p:nvSpPr>
        <p:spPr>
          <a:xfrm rot="0">
            <a:off x="895596" y="5609669"/>
            <a:ext cx="16363704" cy="748031"/>
          </a:xfrm>
          <a:prstGeom prst="rect">
            <a:avLst/>
          </a:prstGeom>
        </p:spPr>
        <p:txBody>
          <a:bodyPr anchor="t" rtlCol="false" tIns="0" lIns="0" bIns="0" rIns="0">
            <a:spAutoFit/>
          </a:bodyPr>
          <a:lstStyle/>
          <a:p>
            <a:pPr algn="l">
              <a:lnSpc>
                <a:spcPts val="6019"/>
              </a:lnSpc>
              <a:spcBef>
                <a:spcPct val="0"/>
              </a:spcBef>
            </a:pPr>
            <a:r>
              <a:rPr lang="en-US" sz="4299">
                <a:solidFill>
                  <a:srgbClr val="000000"/>
                </a:solidFill>
                <a:latin typeface="Josefin Sans"/>
                <a:ea typeface="Josefin Sans"/>
                <a:cs typeface="Josefin Sans"/>
                <a:sym typeface="Josefin Sans"/>
              </a:rPr>
              <a:t>Chia dữ liệu để tiến hành huấn luyện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0">
            <a:off x="11451748" y="119656"/>
            <a:ext cx="8141160" cy="4589579"/>
          </a:xfrm>
          <a:custGeom>
            <a:avLst/>
            <a:gdLst/>
            <a:ahLst/>
            <a:cxnLst/>
            <a:rect r="r" b="b" t="t" l="l"/>
            <a:pathLst>
              <a:path h="4589579" w="8141160">
                <a:moveTo>
                  <a:pt x="0" y="0"/>
                </a:moveTo>
                <a:lnTo>
                  <a:pt x="8141160" y="0"/>
                </a:lnTo>
                <a:lnTo>
                  <a:pt x="8141160" y="4589578"/>
                </a:lnTo>
                <a:lnTo>
                  <a:pt x="0" y="45895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5230" y="5404200"/>
            <a:ext cx="19637161" cy="10287000"/>
            <a:chOff x="0" y="0"/>
            <a:chExt cx="26182882" cy="13716000"/>
          </a:xfrm>
        </p:grpSpPr>
        <p:sp>
          <p:nvSpPr>
            <p:cNvPr name="Freeform 4" id="4"/>
            <p:cNvSpPr/>
            <p:nvPr/>
          </p:nvSpPr>
          <p:spPr>
            <a:xfrm flipH="false" flipV="false" rot="0">
              <a:off x="0" y="0"/>
              <a:ext cx="13733166" cy="13716000"/>
            </a:xfrm>
            <a:custGeom>
              <a:avLst/>
              <a:gdLst/>
              <a:ahLst/>
              <a:cxnLst/>
              <a:rect r="r" b="b" t="t" l="l"/>
              <a:pathLst>
                <a:path h="13716000" w="13733166">
                  <a:moveTo>
                    <a:pt x="0" y="0"/>
                  </a:moveTo>
                  <a:lnTo>
                    <a:pt x="13733166" y="0"/>
                  </a:lnTo>
                  <a:lnTo>
                    <a:pt x="13733166"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0">
              <a:off x="12449715" y="0"/>
              <a:ext cx="13733166" cy="13716000"/>
            </a:xfrm>
            <a:custGeom>
              <a:avLst/>
              <a:gdLst/>
              <a:ahLst/>
              <a:cxnLst/>
              <a:rect r="r" b="b" t="t" l="l"/>
              <a:pathLst>
                <a:path h="13716000" w="13733166">
                  <a:moveTo>
                    <a:pt x="0" y="0"/>
                  </a:moveTo>
                  <a:lnTo>
                    <a:pt x="13733167" y="0"/>
                  </a:lnTo>
                  <a:lnTo>
                    <a:pt x="13733167"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grpSp>
        <p:nvGrpSpPr>
          <p:cNvPr name="Group 6" id="6"/>
          <p:cNvGrpSpPr/>
          <p:nvPr/>
        </p:nvGrpSpPr>
        <p:grpSpPr>
          <a:xfrm rot="0">
            <a:off x="-266411" y="5404200"/>
            <a:ext cx="18765082" cy="7568456"/>
            <a:chOff x="0" y="0"/>
            <a:chExt cx="4942244" cy="1993338"/>
          </a:xfrm>
        </p:grpSpPr>
        <p:sp>
          <p:nvSpPr>
            <p:cNvPr name="Freeform 7" id="7"/>
            <p:cNvSpPr/>
            <p:nvPr/>
          </p:nvSpPr>
          <p:spPr>
            <a:xfrm flipH="false" flipV="false" rot="0">
              <a:off x="0" y="0"/>
              <a:ext cx="4942244" cy="1993338"/>
            </a:xfrm>
            <a:custGeom>
              <a:avLst/>
              <a:gdLst/>
              <a:ahLst/>
              <a:cxnLst/>
              <a:rect r="r" b="b" t="t" l="l"/>
              <a:pathLst>
                <a:path h="1993338" w="4942244">
                  <a:moveTo>
                    <a:pt x="0" y="0"/>
                  </a:moveTo>
                  <a:lnTo>
                    <a:pt x="4942244" y="0"/>
                  </a:lnTo>
                  <a:lnTo>
                    <a:pt x="4942244" y="1993338"/>
                  </a:lnTo>
                  <a:lnTo>
                    <a:pt x="0" y="1993338"/>
                  </a:lnTo>
                  <a:close/>
                </a:path>
              </a:pathLst>
            </a:custGeom>
            <a:gradFill rotWithShape="true">
              <a:gsLst>
                <a:gs pos="0">
                  <a:srgbClr val="F9F4EA">
                    <a:alpha val="100000"/>
                  </a:srgbClr>
                </a:gs>
                <a:gs pos="100000">
                  <a:srgbClr val="F9F4EA">
                    <a:alpha val="0"/>
                  </a:srgbClr>
                </a:gs>
              </a:gsLst>
              <a:lin ang="5400000"/>
            </a:gradFill>
          </p:spPr>
        </p:sp>
        <p:sp>
          <p:nvSpPr>
            <p:cNvPr name="TextBox 8" id="8"/>
            <p:cNvSpPr txBox="true"/>
            <p:nvPr/>
          </p:nvSpPr>
          <p:spPr>
            <a:xfrm>
              <a:off x="0" y="-47625"/>
              <a:ext cx="4942244" cy="2040963"/>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true" flipV="false" rot="0">
            <a:off x="-185626" y="6860480"/>
            <a:ext cx="6239530" cy="3665724"/>
          </a:xfrm>
          <a:custGeom>
            <a:avLst/>
            <a:gdLst/>
            <a:ahLst/>
            <a:cxnLst/>
            <a:rect r="r" b="b" t="t" l="l"/>
            <a:pathLst>
              <a:path h="3665724" w="6239530">
                <a:moveTo>
                  <a:pt x="6239530" y="0"/>
                </a:moveTo>
                <a:lnTo>
                  <a:pt x="0" y="0"/>
                </a:lnTo>
                <a:lnTo>
                  <a:pt x="0" y="3665724"/>
                </a:lnTo>
                <a:lnTo>
                  <a:pt x="6239530" y="3665724"/>
                </a:lnTo>
                <a:lnTo>
                  <a:pt x="623953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0" id="10"/>
          <p:cNvSpPr/>
          <p:nvPr/>
        </p:nvSpPr>
        <p:spPr>
          <a:xfrm flipH="false" flipV="false" rot="0">
            <a:off x="1983625" y="1672226"/>
            <a:ext cx="14117692" cy="7111787"/>
          </a:xfrm>
          <a:custGeom>
            <a:avLst/>
            <a:gdLst/>
            <a:ahLst/>
            <a:cxnLst/>
            <a:rect r="r" b="b" t="t" l="l"/>
            <a:pathLst>
              <a:path h="7111787" w="14117692">
                <a:moveTo>
                  <a:pt x="0" y="0"/>
                </a:moveTo>
                <a:lnTo>
                  <a:pt x="14117692" y="0"/>
                </a:lnTo>
                <a:lnTo>
                  <a:pt x="14117692" y="7111788"/>
                </a:lnTo>
                <a:lnTo>
                  <a:pt x="0" y="71117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w="38100" cap="rnd">
            <a:solidFill>
              <a:srgbClr val="000000"/>
            </a:solidFill>
            <a:prstDash val="lgDash"/>
            <a:round/>
          </a:ln>
        </p:spPr>
      </p:sp>
      <p:sp>
        <p:nvSpPr>
          <p:cNvPr name="Freeform 11" id="11"/>
          <p:cNvSpPr/>
          <p:nvPr/>
        </p:nvSpPr>
        <p:spPr>
          <a:xfrm flipH="false" flipV="false" rot="0">
            <a:off x="14967013" y="5143500"/>
            <a:ext cx="3113610" cy="5114759"/>
          </a:xfrm>
          <a:custGeom>
            <a:avLst/>
            <a:gdLst/>
            <a:ahLst/>
            <a:cxnLst/>
            <a:rect r="r" b="b" t="t" l="l"/>
            <a:pathLst>
              <a:path h="5114759" w="3113610">
                <a:moveTo>
                  <a:pt x="0" y="0"/>
                </a:moveTo>
                <a:lnTo>
                  <a:pt x="3113610" y="0"/>
                </a:lnTo>
                <a:lnTo>
                  <a:pt x="3113610" y="5114759"/>
                </a:lnTo>
                <a:lnTo>
                  <a:pt x="0" y="51147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2934139" y="2568517"/>
            <a:ext cx="4684136" cy="847725"/>
          </a:xfrm>
          <a:prstGeom prst="rect">
            <a:avLst/>
          </a:prstGeom>
        </p:spPr>
        <p:txBody>
          <a:bodyPr anchor="t" rtlCol="false" tIns="0" lIns="0" bIns="0" rIns="0">
            <a:spAutoFit/>
          </a:bodyPr>
          <a:lstStyle/>
          <a:p>
            <a:pPr algn="l" marL="0" indent="0" lvl="0">
              <a:lnSpc>
                <a:spcPts val="6599"/>
              </a:lnSpc>
              <a:spcBef>
                <a:spcPct val="0"/>
              </a:spcBef>
            </a:pPr>
            <a:r>
              <a:rPr lang="en-US" sz="5999">
                <a:solidFill>
                  <a:srgbClr val="58856D"/>
                </a:solidFill>
                <a:latin typeface="Paytone One"/>
                <a:ea typeface="Paytone One"/>
                <a:cs typeface="Paytone One"/>
                <a:sym typeface="Paytone One"/>
              </a:rPr>
              <a:t>3.</a:t>
            </a:r>
            <a:r>
              <a:rPr lang="en-US" sz="5999">
                <a:solidFill>
                  <a:srgbClr val="58856D"/>
                </a:solidFill>
                <a:latin typeface="Paytone One"/>
                <a:ea typeface="Paytone One"/>
                <a:cs typeface="Paytone One"/>
                <a:sym typeface="Paytone One"/>
              </a:rPr>
              <a:t> </a:t>
            </a:r>
            <a:r>
              <a:rPr lang="en-US" sz="5999">
                <a:solidFill>
                  <a:srgbClr val="58856D"/>
                </a:solidFill>
                <a:latin typeface="Paytone One"/>
                <a:ea typeface="Paytone One"/>
                <a:cs typeface="Paytone One"/>
                <a:sym typeface="Paytone One"/>
              </a:rPr>
              <a:t>MỤC TIÊU</a:t>
            </a:r>
          </a:p>
        </p:txBody>
      </p:sp>
      <p:sp>
        <p:nvSpPr>
          <p:cNvPr name="Freeform 13" id="13"/>
          <p:cNvSpPr/>
          <p:nvPr/>
        </p:nvSpPr>
        <p:spPr>
          <a:xfrm flipH="true" flipV="false" rot="8273529">
            <a:off x="8181641" y="1885064"/>
            <a:ext cx="858036" cy="1252607"/>
          </a:xfrm>
          <a:custGeom>
            <a:avLst/>
            <a:gdLst/>
            <a:ahLst/>
            <a:cxnLst/>
            <a:rect r="r" b="b" t="t" l="l"/>
            <a:pathLst>
              <a:path h="1252607" w="858036">
                <a:moveTo>
                  <a:pt x="858036" y="0"/>
                </a:moveTo>
                <a:lnTo>
                  <a:pt x="0" y="0"/>
                </a:lnTo>
                <a:lnTo>
                  <a:pt x="0" y="1252607"/>
                </a:lnTo>
                <a:lnTo>
                  <a:pt x="858036" y="1252607"/>
                </a:lnTo>
                <a:lnTo>
                  <a:pt x="858036"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1006836">
            <a:off x="924286" y="1001613"/>
            <a:ext cx="2779914" cy="2057137"/>
          </a:xfrm>
          <a:custGeom>
            <a:avLst/>
            <a:gdLst/>
            <a:ahLst/>
            <a:cxnLst/>
            <a:rect r="r" b="b" t="t" l="l"/>
            <a:pathLst>
              <a:path h="2057137" w="2779914">
                <a:moveTo>
                  <a:pt x="0" y="0"/>
                </a:moveTo>
                <a:lnTo>
                  <a:pt x="2779914" y="0"/>
                </a:lnTo>
                <a:lnTo>
                  <a:pt x="2779914" y="2057137"/>
                </a:lnTo>
                <a:lnTo>
                  <a:pt x="0" y="205713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0822526" y="2414445"/>
            <a:ext cx="3882069" cy="3790311"/>
          </a:xfrm>
          <a:custGeom>
            <a:avLst/>
            <a:gdLst/>
            <a:ahLst/>
            <a:cxnLst/>
            <a:rect r="r" b="b" t="t" l="l"/>
            <a:pathLst>
              <a:path h="3790311" w="3882069">
                <a:moveTo>
                  <a:pt x="0" y="0"/>
                </a:moveTo>
                <a:lnTo>
                  <a:pt x="3882069" y="0"/>
                </a:lnTo>
                <a:lnTo>
                  <a:pt x="3882069" y="3790312"/>
                </a:lnTo>
                <a:lnTo>
                  <a:pt x="0" y="379031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0">
            <a:off x="10294603" y="6410942"/>
            <a:ext cx="4937915" cy="1629512"/>
          </a:xfrm>
          <a:custGeom>
            <a:avLst/>
            <a:gdLst/>
            <a:ahLst/>
            <a:cxnLst/>
            <a:rect r="r" b="b" t="t" l="l"/>
            <a:pathLst>
              <a:path h="1629512" w="4937915">
                <a:moveTo>
                  <a:pt x="0" y="0"/>
                </a:moveTo>
                <a:lnTo>
                  <a:pt x="4937915" y="0"/>
                </a:lnTo>
                <a:lnTo>
                  <a:pt x="4937915" y="1629512"/>
                </a:lnTo>
                <a:lnTo>
                  <a:pt x="0" y="162951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7" id="17"/>
          <p:cNvSpPr txBox="true"/>
          <p:nvPr/>
        </p:nvSpPr>
        <p:spPr>
          <a:xfrm rot="0">
            <a:off x="2452345" y="3936468"/>
            <a:ext cx="7575558" cy="4210050"/>
          </a:xfrm>
          <a:prstGeom prst="rect">
            <a:avLst/>
          </a:prstGeom>
        </p:spPr>
        <p:txBody>
          <a:bodyPr anchor="t" rtlCol="false" tIns="0" lIns="0" bIns="0" rIns="0">
            <a:spAutoFit/>
          </a:bodyPr>
          <a:lstStyle/>
          <a:p>
            <a:pPr algn="l" marL="669076" indent="-334538" lvl="1">
              <a:lnSpc>
                <a:spcPts val="3718"/>
              </a:lnSpc>
              <a:spcBef>
                <a:spcPct val="0"/>
              </a:spcBef>
              <a:buFont typeface="Arial"/>
              <a:buChar char="•"/>
            </a:pPr>
            <a:r>
              <a:rPr lang="en-US" sz="3099" spc="-99">
                <a:solidFill>
                  <a:srgbClr val="082314"/>
                </a:solidFill>
                <a:latin typeface="Josefin Sans"/>
                <a:ea typeface="Josefin Sans"/>
                <a:cs typeface="Josefin Sans"/>
                <a:sym typeface="Josefin Sans"/>
              </a:rPr>
              <a:t>Phân</a:t>
            </a:r>
            <a:r>
              <a:rPr lang="en-US" sz="3099" spc="-99" strike="noStrike" u="none">
                <a:solidFill>
                  <a:srgbClr val="082314"/>
                </a:solidFill>
                <a:latin typeface="Josefin Sans"/>
                <a:ea typeface="Josefin Sans"/>
                <a:cs typeface="Josefin Sans"/>
                <a:sym typeface="Josefin Sans"/>
              </a:rPr>
              <a:t> </a:t>
            </a:r>
            <a:r>
              <a:rPr lang="en-US" sz="3099" spc="-99" strike="noStrike" u="none">
                <a:solidFill>
                  <a:srgbClr val="082314"/>
                </a:solidFill>
                <a:latin typeface="Josefin Sans"/>
                <a:ea typeface="Josefin Sans"/>
                <a:cs typeface="Josefin Sans"/>
                <a:sym typeface="Josefin Sans"/>
              </a:rPr>
              <a:t>tí</a:t>
            </a:r>
            <a:r>
              <a:rPr lang="en-US" sz="3099" spc="-99" strike="noStrike" u="none">
                <a:solidFill>
                  <a:srgbClr val="082314"/>
                </a:solidFill>
                <a:latin typeface="Josefin Sans"/>
                <a:ea typeface="Josefin Sans"/>
                <a:cs typeface="Josefin Sans"/>
                <a:sym typeface="Josefin Sans"/>
              </a:rPr>
              <a:t>ch</a:t>
            </a:r>
            <a:r>
              <a:rPr lang="en-US" sz="3099" spc="-99" strike="noStrike" u="none">
                <a:solidFill>
                  <a:srgbClr val="082314"/>
                </a:solidFill>
                <a:latin typeface="Josefin Sans"/>
                <a:ea typeface="Josefin Sans"/>
                <a:cs typeface="Josefin Sans"/>
                <a:sym typeface="Josefin Sans"/>
              </a:rPr>
              <a:t>:</a:t>
            </a:r>
            <a:r>
              <a:rPr lang="en-US" sz="3099" spc="-99" strike="noStrike" u="none">
                <a:solidFill>
                  <a:srgbClr val="082314"/>
                </a:solidFill>
                <a:latin typeface="Josefin Sans"/>
                <a:ea typeface="Josefin Sans"/>
                <a:cs typeface="Josefin Sans"/>
                <a:sym typeface="Josefin Sans"/>
              </a:rPr>
              <a:t> </a:t>
            </a:r>
            <a:r>
              <a:rPr lang="en-US" sz="3099" spc="-99" strike="noStrike" u="none">
                <a:solidFill>
                  <a:srgbClr val="082314"/>
                </a:solidFill>
                <a:latin typeface="Josefin Sans"/>
                <a:ea typeface="Josefin Sans"/>
                <a:cs typeface="Josefin Sans"/>
                <a:sym typeface="Josefin Sans"/>
              </a:rPr>
              <a:t>Xá</a:t>
            </a:r>
            <a:r>
              <a:rPr lang="en-US" sz="3099" spc="-99" strike="noStrike" u="none">
                <a:solidFill>
                  <a:srgbClr val="082314"/>
                </a:solidFill>
                <a:latin typeface="Josefin Sans"/>
                <a:ea typeface="Josefin Sans"/>
                <a:cs typeface="Josefin Sans"/>
                <a:sym typeface="Josefin Sans"/>
              </a:rPr>
              <a:t>c </a:t>
            </a:r>
            <a:r>
              <a:rPr lang="en-US" sz="3099" spc="-99" strike="noStrike" u="none">
                <a:solidFill>
                  <a:srgbClr val="082314"/>
                </a:solidFill>
                <a:latin typeface="Josefin Sans"/>
                <a:ea typeface="Josefin Sans"/>
                <a:cs typeface="Josefin Sans"/>
                <a:sym typeface="Josefin Sans"/>
              </a:rPr>
              <a:t>định</a:t>
            </a:r>
            <a:r>
              <a:rPr lang="en-US" sz="3099" spc="-99" strike="noStrike" u="none">
                <a:solidFill>
                  <a:srgbClr val="082314"/>
                </a:solidFill>
                <a:latin typeface="Josefin Sans"/>
                <a:ea typeface="Josefin Sans"/>
                <a:cs typeface="Josefin Sans"/>
                <a:sym typeface="Josefin Sans"/>
              </a:rPr>
              <a:t> c</a:t>
            </a:r>
            <a:r>
              <a:rPr lang="en-US" sz="3099" spc="-99" strike="noStrike" u="none">
                <a:solidFill>
                  <a:srgbClr val="082314"/>
                </a:solidFill>
                <a:latin typeface="Josefin Sans"/>
                <a:ea typeface="Josefin Sans"/>
                <a:cs typeface="Josefin Sans"/>
                <a:sym typeface="Josefin Sans"/>
              </a:rPr>
              <a:t>ác</a:t>
            </a:r>
            <a:r>
              <a:rPr lang="en-US" sz="3099" spc="-99" strike="noStrike" u="none">
                <a:solidFill>
                  <a:srgbClr val="082314"/>
                </a:solidFill>
                <a:latin typeface="Josefin Sans"/>
                <a:ea typeface="Josefin Sans"/>
                <a:cs typeface="Josefin Sans"/>
                <a:sym typeface="Josefin Sans"/>
              </a:rPr>
              <a:t> </a:t>
            </a:r>
            <a:r>
              <a:rPr lang="en-US" sz="3099" spc="-99" strike="noStrike" u="none">
                <a:solidFill>
                  <a:srgbClr val="082314"/>
                </a:solidFill>
                <a:latin typeface="Josefin Sans"/>
                <a:ea typeface="Josefin Sans"/>
                <a:cs typeface="Josefin Sans"/>
                <a:sym typeface="Josefin Sans"/>
              </a:rPr>
              <a:t>yếu</a:t>
            </a:r>
            <a:r>
              <a:rPr lang="en-US" sz="3099" spc="-99" strike="noStrike" u="none">
                <a:solidFill>
                  <a:srgbClr val="082314"/>
                </a:solidFill>
                <a:latin typeface="Josefin Sans"/>
                <a:ea typeface="Josefin Sans"/>
                <a:cs typeface="Josefin Sans"/>
                <a:sym typeface="Josefin Sans"/>
              </a:rPr>
              <a:t> t</a:t>
            </a:r>
            <a:r>
              <a:rPr lang="en-US" sz="3099" spc="-99" strike="noStrike" u="none">
                <a:solidFill>
                  <a:srgbClr val="082314"/>
                </a:solidFill>
                <a:latin typeface="Josefin Sans"/>
                <a:ea typeface="Josefin Sans"/>
                <a:cs typeface="Josefin Sans"/>
                <a:sym typeface="Josefin Sans"/>
              </a:rPr>
              <a:t>ố</a:t>
            </a:r>
            <a:r>
              <a:rPr lang="en-US" sz="3099" spc="-99" strike="noStrike" u="none">
                <a:solidFill>
                  <a:srgbClr val="082314"/>
                </a:solidFill>
                <a:latin typeface="Josefin Sans"/>
                <a:ea typeface="Josefin Sans"/>
                <a:cs typeface="Josefin Sans"/>
                <a:sym typeface="Josefin Sans"/>
              </a:rPr>
              <a:t> t</a:t>
            </a:r>
            <a:r>
              <a:rPr lang="en-US" sz="3099" spc="-99" strike="noStrike" u="none">
                <a:solidFill>
                  <a:srgbClr val="082314"/>
                </a:solidFill>
                <a:latin typeface="Josefin Sans"/>
                <a:ea typeface="Josefin Sans"/>
                <a:cs typeface="Josefin Sans"/>
                <a:sym typeface="Josefin Sans"/>
              </a:rPr>
              <a:t>hen</a:t>
            </a:r>
            <a:r>
              <a:rPr lang="en-US" sz="3099" spc="-99" strike="noStrike" u="none">
                <a:solidFill>
                  <a:srgbClr val="082314"/>
                </a:solidFill>
                <a:latin typeface="Josefin Sans"/>
                <a:ea typeface="Josefin Sans"/>
                <a:cs typeface="Josefin Sans"/>
                <a:sym typeface="Josefin Sans"/>
              </a:rPr>
              <a:t> </a:t>
            </a:r>
            <a:r>
              <a:rPr lang="en-US" sz="3099" spc="-99" strike="noStrike" u="none">
                <a:solidFill>
                  <a:srgbClr val="082314"/>
                </a:solidFill>
                <a:latin typeface="Josefin Sans"/>
                <a:ea typeface="Josefin Sans"/>
                <a:cs typeface="Josefin Sans"/>
                <a:sym typeface="Josefin Sans"/>
              </a:rPr>
              <a:t>chố</a:t>
            </a:r>
            <a:r>
              <a:rPr lang="en-US" sz="3099" spc="-99" strike="noStrike" u="none">
                <a:solidFill>
                  <a:srgbClr val="082314"/>
                </a:solidFill>
                <a:latin typeface="Josefin Sans"/>
                <a:ea typeface="Josefin Sans"/>
                <a:cs typeface="Josefin Sans"/>
                <a:sym typeface="Josefin Sans"/>
              </a:rPr>
              <a:t>t </a:t>
            </a:r>
            <a:r>
              <a:rPr lang="en-US" sz="3099" spc="-99" strike="noStrike" u="none">
                <a:solidFill>
                  <a:srgbClr val="082314"/>
                </a:solidFill>
                <a:latin typeface="Josefin Sans"/>
                <a:ea typeface="Josefin Sans"/>
                <a:cs typeface="Josefin Sans"/>
                <a:sym typeface="Josefin Sans"/>
              </a:rPr>
              <a:t>ả</a:t>
            </a:r>
            <a:r>
              <a:rPr lang="en-US" sz="3099" spc="-99" strike="noStrike" u="none">
                <a:solidFill>
                  <a:srgbClr val="082314"/>
                </a:solidFill>
                <a:latin typeface="Josefin Sans"/>
                <a:ea typeface="Josefin Sans"/>
                <a:cs typeface="Josefin Sans"/>
                <a:sym typeface="Josefin Sans"/>
              </a:rPr>
              <a:t>n</a:t>
            </a:r>
            <a:r>
              <a:rPr lang="en-US" sz="3099" spc="-99" strike="noStrike" u="none">
                <a:solidFill>
                  <a:srgbClr val="082314"/>
                </a:solidFill>
                <a:latin typeface="Josefin Sans"/>
                <a:ea typeface="Josefin Sans"/>
                <a:cs typeface="Josefin Sans"/>
                <a:sym typeface="Josefin Sans"/>
              </a:rPr>
              <a:t>h</a:t>
            </a:r>
            <a:r>
              <a:rPr lang="en-US" sz="3099" spc="-99" strike="noStrike" u="none">
                <a:solidFill>
                  <a:srgbClr val="082314"/>
                </a:solidFill>
                <a:latin typeface="Josefin Sans"/>
                <a:ea typeface="Josefin Sans"/>
                <a:cs typeface="Josefin Sans"/>
                <a:sym typeface="Josefin Sans"/>
              </a:rPr>
              <a:t> </a:t>
            </a:r>
            <a:r>
              <a:rPr lang="en-US" sz="3099" spc="-99" strike="noStrike" u="none">
                <a:solidFill>
                  <a:srgbClr val="082314"/>
                </a:solidFill>
                <a:latin typeface="Josefin Sans"/>
                <a:ea typeface="Josefin Sans"/>
                <a:cs typeface="Josefin Sans"/>
                <a:sym typeface="Josefin Sans"/>
              </a:rPr>
              <a:t>hưở</a:t>
            </a:r>
            <a:r>
              <a:rPr lang="en-US" sz="3099" spc="-99" strike="noStrike" u="none">
                <a:solidFill>
                  <a:srgbClr val="082314"/>
                </a:solidFill>
                <a:latin typeface="Josefin Sans"/>
                <a:ea typeface="Josefin Sans"/>
                <a:cs typeface="Josefin Sans"/>
                <a:sym typeface="Josefin Sans"/>
              </a:rPr>
              <a:t>ng</a:t>
            </a:r>
            <a:r>
              <a:rPr lang="en-US" sz="3099" spc="-99" strike="noStrike" u="none">
                <a:solidFill>
                  <a:srgbClr val="082314"/>
                </a:solidFill>
                <a:latin typeface="Josefin Sans"/>
                <a:ea typeface="Josefin Sans"/>
                <a:cs typeface="Josefin Sans"/>
                <a:sym typeface="Josefin Sans"/>
              </a:rPr>
              <a:t> đến kết</a:t>
            </a:r>
            <a:r>
              <a:rPr lang="en-US" sz="3099" spc="-99" strike="noStrike" u="none">
                <a:solidFill>
                  <a:srgbClr val="082314"/>
                </a:solidFill>
                <a:latin typeface="Josefin Sans"/>
                <a:ea typeface="Josefin Sans"/>
                <a:cs typeface="Josefin Sans"/>
                <a:sym typeface="Josefin Sans"/>
              </a:rPr>
              <a:t> qu</a:t>
            </a:r>
            <a:r>
              <a:rPr lang="en-US" sz="3099" spc="-99" strike="noStrike" u="none">
                <a:solidFill>
                  <a:srgbClr val="082314"/>
                </a:solidFill>
                <a:latin typeface="Josefin Sans"/>
                <a:ea typeface="Josefin Sans"/>
                <a:cs typeface="Josefin Sans"/>
                <a:sym typeface="Josefin Sans"/>
              </a:rPr>
              <a:t>ả học tập</a:t>
            </a:r>
            <a:r>
              <a:rPr lang="en-US" sz="3099" spc="-99" strike="noStrike" u="none">
                <a:solidFill>
                  <a:srgbClr val="082314"/>
                </a:solidFill>
                <a:latin typeface="Josefin Sans"/>
                <a:ea typeface="Josefin Sans"/>
                <a:cs typeface="Josefin Sans"/>
                <a:sym typeface="Josefin Sans"/>
              </a:rPr>
              <a:t>.</a:t>
            </a:r>
          </a:p>
          <a:p>
            <a:pPr algn="l">
              <a:lnSpc>
                <a:spcPts val="3718"/>
              </a:lnSpc>
              <a:spcBef>
                <a:spcPct val="0"/>
              </a:spcBef>
            </a:pPr>
          </a:p>
          <a:p>
            <a:pPr algn="l" marL="669076" indent="-334538" lvl="1">
              <a:lnSpc>
                <a:spcPts val="3718"/>
              </a:lnSpc>
              <a:spcBef>
                <a:spcPct val="0"/>
              </a:spcBef>
              <a:buFont typeface="Arial"/>
              <a:buChar char="•"/>
            </a:pPr>
            <a:r>
              <a:rPr lang="en-US" sz="3099" spc="-99" strike="noStrike" u="none">
                <a:solidFill>
                  <a:srgbClr val="082314"/>
                </a:solidFill>
                <a:latin typeface="Josefin Sans"/>
                <a:ea typeface="Josefin Sans"/>
                <a:cs typeface="Josefin Sans"/>
                <a:sym typeface="Josefin Sans"/>
              </a:rPr>
              <a:t>Mô</a:t>
            </a:r>
            <a:r>
              <a:rPr lang="en-US" sz="3099" spc="-99" strike="noStrike" u="none">
                <a:solidFill>
                  <a:srgbClr val="082314"/>
                </a:solidFill>
                <a:latin typeface="Josefin Sans"/>
                <a:ea typeface="Josefin Sans"/>
                <a:cs typeface="Josefin Sans"/>
                <a:sym typeface="Josefin Sans"/>
              </a:rPr>
              <a:t> </a:t>
            </a:r>
            <a:r>
              <a:rPr lang="en-US" sz="3099" spc="-99" strike="noStrike" u="none">
                <a:solidFill>
                  <a:srgbClr val="082314"/>
                </a:solidFill>
                <a:latin typeface="Josefin Sans"/>
                <a:ea typeface="Josefin Sans"/>
                <a:cs typeface="Josefin Sans"/>
                <a:sym typeface="Josefin Sans"/>
              </a:rPr>
              <a:t>hình: Xây dựng </a:t>
            </a:r>
            <a:r>
              <a:rPr lang="en-US" sz="3099" spc="-99" strike="noStrike" u="none">
                <a:solidFill>
                  <a:srgbClr val="082314"/>
                </a:solidFill>
                <a:latin typeface="Josefin Sans"/>
                <a:ea typeface="Josefin Sans"/>
                <a:cs typeface="Josefin Sans"/>
                <a:sym typeface="Josefin Sans"/>
              </a:rPr>
              <a:t>m</a:t>
            </a:r>
            <a:r>
              <a:rPr lang="en-US" sz="3099" spc="-99" strike="noStrike" u="none">
                <a:solidFill>
                  <a:srgbClr val="082314"/>
                </a:solidFill>
                <a:latin typeface="Josefin Sans"/>
                <a:ea typeface="Josefin Sans"/>
                <a:cs typeface="Josefin Sans"/>
                <a:sym typeface="Josefin Sans"/>
              </a:rPr>
              <a:t>ô hì</a:t>
            </a:r>
            <a:r>
              <a:rPr lang="en-US" sz="3099" spc="-99" strike="noStrike" u="none">
                <a:solidFill>
                  <a:srgbClr val="082314"/>
                </a:solidFill>
                <a:latin typeface="Josefin Sans"/>
                <a:ea typeface="Josefin Sans"/>
                <a:cs typeface="Josefin Sans"/>
                <a:sym typeface="Josefin Sans"/>
              </a:rPr>
              <a:t>n</a:t>
            </a:r>
            <a:r>
              <a:rPr lang="en-US" sz="3099" spc="-99" strike="noStrike" u="none">
                <a:solidFill>
                  <a:srgbClr val="082314"/>
                </a:solidFill>
                <a:latin typeface="Josefin Sans"/>
                <a:ea typeface="Josefin Sans"/>
                <a:cs typeface="Josefin Sans"/>
                <a:sym typeface="Josefin Sans"/>
              </a:rPr>
              <a:t>h</a:t>
            </a:r>
            <a:r>
              <a:rPr lang="en-US" sz="3099" spc="-99" strike="noStrike" u="none">
                <a:solidFill>
                  <a:srgbClr val="082314"/>
                </a:solidFill>
                <a:latin typeface="Josefin Sans"/>
                <a:ea typeface="Josefin Sans"/>
                <a:cs typeface="Josefin Sans"/>
                <a:sym typeface="Josefin Sans"/>
              </a:rPr>
              <a:t> </a:t>
            </a:r>
            <a:r>
              <a:rPr lang="en-US" sz="3099" spc="-99" strike="noStrike" u="none">
                <a:solidFill>
                  <a:srgbClr val="082314"/>
                </a:solidFill>
                <a:latin typeface="Josefin Sans"/>
                <a:ea typeface="Josefin Sans"/>
                <a:cs typeface="Josefin Sans"/>
                <a:sym typeface="Josefin Sans"/>
              </a:rPr>
              <a:t>dự</a:t>
            </a:r>
            <a:r>
              <a:rPr lang="en-US" sz="3099" spc="-99" strike="noStrike" u="none">
                <a:solidFill>
                  <a:srgbClr val="082314"/>
                </a:solidFill>
                <a:latin typeface="Josefin Sans"/>
                <a:ea typeface="Josefin Sans"/>
                <a:cs typeface="Josefin Sans"/>
                <a:sym typeface="Josefin Sans"/>
              </a:rPr>
              <a:t> </a:t>
            </a:r>
            <a:r>
              <a:rPr lang="en-US" sz="3099" spc="-99" strike="noStrike" u="none">
                <a:solidFill>
                  <a:srgbClr val="082314"/>
                </a:solidFill>
                <a:latin typeface="Josefin Sans"/>
                <a:ea typeface="Josefin Sans"/>
                <a:cs typeface="Josefin Sans"/>
                <a:sym typeface="Josefin Sans"/>
              </a:rPr>
              <a:t>đ</a:t>
            </a:r>
            <a:r>
              <a:rPr lang="en-US" sz="3099" spc="-99" strike="noStrike" u="none">
                <a:solidFill>
                  <a:srgbClr val="082314"/>
                </a:solidFill>
                <a:latin typeface="Josefin Sans"/>
                <a:ea typeface="Josefin Sans"/>
                <a:cs typeface="Josefin Sans"/>
                <a:sym typeface="Josefin Sans"/>
              </a:rPr>
              <a:t>o</a:t>
            </a:r>
            <a:r>
              <a:rPr lang="en-US" sz="3099" spc="-99" strike="noStrike" u="none">
                <a:solidFill>
                  <a:srgbClr val="082314"/>
                </a:solidFill>
                <a:latin typeface="Josefin Sans"/>
                <a:ea typeface="Josefin Sans"/>
                <a:cs typeface="Josefin Sans"/>
                <a:sym typeface="Josefin Sans"/>
              </a:rPr>
              <a:t>án</a:t>
            </a:r>
            <a:r>
              <a:rPr lang="en-US" sz="3099" spc="-99" strike="noStrike" u="none">
                <a:solidFill>
                  <a:srgbClr val="082314"/>
                </a:solidFill>
                <a:latin typeface="Josefin Sans"/>
                <a:ea typeface="Josefin Sans"/>
                <a:cs typeface="Josefin Sans"/>
                <a:sym typeface="Josefin Sans"/>
              </a:rPr>
              <a:t> ch</a:t>
            </a:r>
            <a:r>
              <a:rPr lang="en-US" sz="3099" spc="-99" strike="noStrike" u="none">
                <a:solidFill>
                  <a:srgbClr val="082314"/>
                </a:solidFill>
                <a:latin typeface="Josefin Sans"/>
                <a:ea typeface="Josefin Sans"/>
                <a:cs typeface="Josefin Sans"/>
                <a:sym typeface="Josefin Sans"/>
              </a:rPr>
              <a:t>ính</a:t>
            </a:r>
            <a:r>
              <a:rPr lang="en-US" sz="3099" spc="-99" strike="noStrike" u="none">
                <a:solidFill>
                  <a:srgbClr val="082314"/>
                </a:solidFill>
                <a:latin typeface="Josefin Sans"/>
                <a:ea typeface="Josefin Sans"/>
                <a:cs typeface="Josefin Sans"/>
                <a:sym typeface="Josefin Sans"/>
              </a:rPr>
              <a:t> </a:t>
            </a:r>
            <a:r>
              <a:rPr lang="en-US" sz="3099" spc="-99" strike="noStrike" u="none">
                <a:solidFill>
                  <a:srgbClr val="082314"/>
                </a:solidFill>
                <a:latin typeface="Josefin Sans"/>
                <a:ea typeface="Josefin Sans"/>
                <a:cs typeface="Josefin Sans"/>
                <a:sym typeface="Josefin Sans"/>
              </a:rPr>
              <a:t>xác cao (RMSE ≤1 &amp; </a:t>
            </a:r>
            <a:r>
              <a:rPr lang="en-US" sz="3099" spc="-99" strike="noStrike" u="none">
                <a:solidFill>
                  <a:srgbClr val="082314"/>
                </a:solidFill>
                <a:latin typeface="Josefin Sans"/>
                <a:ea typeface="Josefin Sans"/>
                <a:cs typeface="Josefin Sans"/>
                <a:sym typeface="Josefin Sans"/>
              </a:rPr>
              <a:t>R</a:t>
            </a:r>
            <a:r>
              <a:rPr lang="en-US" sz="3099" spc="-99" strike="noStrike" u="none">
                <a:solidFill>
                  <a:srgbClr val="082314"/>
                </a:solidFill>
                <a:latin typeface="Josefin Sans"/>
                <a:ea typeface="Josefin Sans"/>
                <a:cs typeface="Josefin Sans"/>
                <a:sym typeface="Josefin Sans"/>
              </a:rPr>
              <a:t>2</a:t>
            </a:r>
            <a:r>
              <a:rPr lang="en-US" sz="3099" spc="-99" strike="noStrike" u="none">
                <a:solidFill>
                  <a:srgbClr val="082314"/>
                </a:solidFill>
                <a:latin typeface="Josefin Sans"/>
                <a:ea typeface="Josefin Sans"/>
                <a:cs typeface="Josefin Sans"/>
                <a:sym typeface="Josefin Sans"/>
              </a:rPr>
              <a:t>≥0.8).</a:t>
            </a:r>
          </a:p>
          <a:p>
            <a:pPr algn="l">
              <a:lnSpc>
                <a:spcPts val="3718"/>
              </a:lnSpc>
              <a:spcBef>
                <a:spcPct val="0"/>
              </a:spcBef>
            </a:pPr>
          </a:p>
          <a:p>
            <a:pPr algn="l" marL="669076" indent="-334538" lvl="1">
              <a:lnSpc>
                <a:spcPts val="3718"/>
              </a:lnSpc>
              <a:spcBef>
                <a:spcPct val="0"/>
              </a:spcBef>
              <a:buFont typeface="Arial"/>
              <a:buChar char="•"/>
            </a:pPr>
            <a:r>
              <a:rPr lang="en-US" sz="3099" spc="-99" strike="noStrike" u="none">
                <a:solidFill>
                  <a:srgbClr val="082314"/>
                </a:solidFill>
                <a:latin typeface="Josefin Sans"/>
                <a:ea typeface="Josefin Sans"/>
                <a:cs typeface="Josefin Sans"/>
                <a:sym typeface="Josefin Sans"/>
              </a:rPr>
              <a:t>Cô</a:t>
            </a:r>
            <a:r>
              <a:rPr lang="en-US" sz="3099" spc="-99" strike="noStrike" u="none">
                <a:solidFill>
                  <a:srgbClr val="082314"/>
                </a:solidFill>
                <a:latin typeface="Josefin Sans"/>
                <a:ea typeface="Josefin Sans"/>
                <a:cs typeface="Josefin Sans"/>
                <a:sym typeface="Josefin Sans"/>
              </a:rPr>
              <a:t>n</a:t>
            </a:r>
            <a:r>
              <a:rPr lang="en-US" sz="3099" spc="-99" strike="noStrike" u="none">
                <a:solidFill>
                  <a:srgbClr val="082314"/>
                </a:solidFill>
                <a:latin typeface="Josefin Sans"/>
                <a:ea typeface="Josefin Sans"/>
                <a:cs typeface="Josefin Sans"/>
                <a:sym typeface="Josefin Sans"/>
              </a:rPr>
              <a:t>g cụ:</a:t>
            </a:r>
            <a:r>
              <a:rPr lang="en-US" sz="3099" spc="-99" strike="noStrike" u="none">
                <a:solidFill>
                  <a:srgbClr val="082314"/>
                </a:solidFill>
                <a:latin typeface="Josefin Sans"/>
                <a:ea typeface="Josefin Sans"/>
                <a:cs typeface="Josefin Sans"/>
                <a:sym typeface="Josefin Sans"/>
              </a:rPr>
              <a:t> </a:t>
            </a:r>
            <a:r>
              <a:rPr lang="en-US" sz="3099" spc="-99" strike="noStrike" u="none">
                <a:solidFill>
                  <a:srgbClr val="082314"/>
                </a:solidFill>
                <a:latin typeface="Josefin Sans"/>
                <a:ea typeface="Josefin Sans"/>
                <a:cs typeface="Josefin Sans"/>
                <a:sym typeface="Josefin Sans"/>
              </a:rPr>
              <a:t>C</a:t>
            </a:r>
            <a:r>
              <a:rPr lang="en-US" sz="3099" spc="-99" strike="noStrike" u="none">
                <a:solidFill>
                  <a:srgbClr val="082314"/>
                </a:solidFill>
                <a:latin typeface="Josefin Sans"/>
                <a:ea typeface="Josefin Sans"/>
                <a:cs typeface="Josefin Sans"/>
                <a:sym typeface="Josefin Sans"/>
              </a:rPr>
              <a:t>un</a:t>
            </a:r>
            <a:r>
              <a:rPr lang="en-US" sz="3099" spc="-99" strike="noStrike" u="none">
                <a:solidFill>
                  <a:srgbClr val="082314"/>
                </a:solidFill>
                <a:latin typeface="Josefin Sans"/>
                <a:ea typeface="Josefin Sans"/>
                <a:cs typeface="Josefin Sans"/>
                <a:sym typeface="Josefin Sans"/>
              </a:rPr>
              <a:t>g</a:t>
            </a:r>
            <a:r>
              <a:rPr lang="en-US" sz="3099" spc="-99" strike="noStrike" u="none">
                <a:solidFill>
                  <a:srgbClr val="082314"/>
                </a:solidFill>
                <a:latin typeface="Josefin Sans"/>
                <a:ea typeface="Josefin Sans"/>
                <a:cs typeface="Josefin Sans"/>
                <a:sym typeface="Josefin Sans"/>
              </a:rPr>
              <a:t> c</a:t>
            </a:r>
            <a:r>
              <a:rPr lang="en-US" sz="3099" spc="-99" strike="noStrike" u="none">
                <a:solidFill>
                  <a:srgbClr val="082314"/>
                </a:solidFill>
                <a:latin typeface="Josefin Sans"/>
                <a:ea typeface="Josefin Sans"/>
                <a:cs typeface="Josefin Sans"/>
                <a:sym typeface="Josefin Sans"/>
              </a:rPr>
              <a:t>ấ</a:t>
            </a:r>
            <a:r>
              <a:rPr lang="en-US" sz="3099" spc="-99" strike="noStrike" u="none">
                <a:solidFill>
                  <a:srgbClr val="082314"/>
                </a:solidFill>
                <a:latin typeface="Josefin Sans"/>
                <a:ea typeface="Josefin Sans"/>
                <a:cs typeface="Josefin Sans"/>
                <a:sym typeface="Josefin Sans"/>
              </a:rPr>
              <a:t>p </a:t>
            </a:r>
            <a:r>
              <a:rPr lang="en-US" sz="3099" spc="-99" strike="noStrike" u="none">
                <a:solidFill>
                  <a:srgbClr val="082314"/>
                </a:solidFill>
                <a:latin typeface="Josefin Sans"/>
                <a:ea typeface="Josefin Sans"/>
                <a:cs typeface="Josefin Sans"/>
                <a:sym typeface="Josefin Sans"/>
              </a:rPr>
              <a:t>công</a:t>
            </a:r>
            <a:r>
              <a:rPr lang="en-US" sz="3099" spc="-99" strike="noStrike" u="none">
                <a:solidFill>
                  <a:srgbClr val="082314"/>
                </a:solidFill>
                <a:latin typeface="Josefin Sans"/>
                <a:ea typeface="Josefin Sans"/>
                <a:cs typeface="Josefin Sans"/>
                <a:sym typeface="Josefin Sans"/>
              </a:rPr>
              <a:t> c</a:t>
            </a:r>
            <a:r>
              <a:rPr lang="en-US" sz="3099" spc="-99" strike="noStrike" u="none">
                <a:solidFill>
                  <a:srgbClr val="082314"/>
                </a:solidFill>
                <a:latin typeface="Josefin Sans"/>
                <a:ea typeface="Josefin Sans"/>
                <a:cs typeface="Josefin Sans"/>
                <a:sym typeface="Josefin Sans"/>
              </a:rPr>
              <a:t>ụ hỗ </a:t>
            </a:r>
            <a:r>
              <a:rPr lang="en-US" sz="3099" spc="-99" strike="noStrike" u="none">
                <a:solidFill>
                  <a:srgbClr val="082314"/>
                </a:solidFill>
                <a:latin typeface="Josefin Sans"/>
                <a:ea typeface="Josefin Sans"/>
                <a:cs typeface="Josefin Sans"/>
                <a:sym typeface="Josefin Sans"/>
              </a:rPr>
              <a:t>tr</a:t>
            </a:r>
            <a:r>
              <a:rPr lang="en-US" sz="3099" spc="-99" strike="noStrike" u="none">
                <a:solidFill>
                  <a:srgbClr val="082314"/>
                </a:solidFill>
                <a:latin typeface="Josefin Sans"/>
                <a:ea typeface="Josefin Sans"/>
                <a:cs typeface="Josefin Sans"/>
                <a:sym typeface="Josefin Sans"/>
              </a:rPr>
              <a:t>ợ ra quyết đị</a:t>
            </a:r>
            <a:r>
              <a:rPr lang="en-US" sz="3099" spc="-99" strike="noStrike" u="none">
                <a:solidFill>
                  <a:srgbClr val="082314"/>
                </a:solidFill>
                <a:latin typeface="Josefin Sans"/>
                <a:ea typeface="Josefin Sans"/>
                <a:cs typeface="Josefin Sans"/>
                <a:sym typeface="Josefin Sans"/>
              </a:rPr>
              <a:t>n</a:t>
            </a:r>
            <a:r>
              <a:rPr lang="en-US" sz="3099" spc="-99" strike="noStrike" u="none">
                <a:solidFill>
                  <a:srgbClr val="082314"/>
                </a:solidFill>
                <a:latin typeface="Josefin Sans"/>
                <a:ea typeface="Josefin Sans"/>
                <a:cs typeface="Josefin Sans"/>
                <a:sym typeface="Josefin Sans"/>
              </a:rPr>
              <a:t>h (dự</a:t>
            </a:r>
            <a:r>
              <a:rPr lang="en-US" sz="3099" spc="-99" strike="noStrike" u="none">
                <a:solidFill>
                  <a:srgbClr val="082314"/>
                </a:solidFill>
                <a:latin typeface="Josefin Sans"/>
                <a:ea typeface="Josefin Sans"/>
                <a:cs typeface="Josefin Sans"/>
                <a:sym typeface="Josefin Sans"/>
              </a:rPr>
              <a:t> </a:t>
            </a:r>
            <a:r>
              <a:rPr lang="en-US" sz="3099" spc="-99" strike="noStrike" u="none">
                <a:solidFill>
                  <a:srgbClr val="082314"/>
                </a:solidFill>
                <a:latin typeface="Josefin Sans"/>
                <a:ea typeface="Josefin Sans"/>
                <a:cs typeface="Josefin Sans"/>
                <a:sym typeface="Josefin Sans"/>
              </a:rPr>
              <a:t>bá</a:t>
            </a:r>
            <a:r>
              <a:rPr lang="en-US" sz="3099" spc="-99" strike="noStrike" u="none">
                <a:solidFill>
                  <a:srgbClr val="082314"/>
                </a:solidFill>
                <a:latin typeface="Josefin Sans"/>
                <a:ea typeface="Josefin Sans"/>
                <a:cs typeface="Josefin Sans"/>
                <a:sym typeface="Josefin Sans"/>
              </a:rPr>
              <a:t>o v</a:t>
            </a:r>
            <a:r>
              <a:rPr lang="en-US" sz="3099" spc="-99" strike="noStrike" u="none">
                <a:solidFill>
                  <a:srgbClr val="082314"/>
                </a:solidFill>
                <a:latin typeface="Josefin Sans"/>
                <a:ea typeface="Josefin Sans"/>
                <a:cs typeface="Josefin Sans"/>
                <a:sym typeface="Josefin Sans"/>
              </a:rPr>
              <a:t>à ch</a:t>
            </a:r>
            <a:r>
              <a:rPr lang="en-US" sz="3099" spc="-99" strike="noStrike" u="none">
                <a:solidFill>
                  <a:srgbClr val="082314"/>
                </a:solidFill>
                <a:latin typeface="Josefin Sans"/>
                <a:ea typeface="Josefin Sans"/>
                <a:cs typeface="Josefin Sans"/>
                <a:sym typeface="Josefin Sans"/>
              </a:rPr>
              <a:t>i</a:t>
            </a:r>
            <a:r>
              <a:rPr lang="en-US" sz="3099" spc="-99" strike="noStrike" u="none">
                <a:solidFill>
                  <a:srgbClr val="082314"/>
                </a:solidFill>
                <a:latin typeface="Josefin Sans"/>
                <a:ea typeface="Josefin Sans"/>
                <a:cs typeface="Josefin Sans"/>
                <a:sym typeface="Josefin Sans"/>
              </a:rPr>
              <a:t>ế</a:t>
            </a:r>
            <a:r>
              <a:rPr lang="en-US" sz="3099" spc="-99" strike="noStrike" u="none">
                <a:solidFill>
                  <a:srgbClr val="082314"/>
                </a:solidFill>
                <a:latin typeface="Josefin Sans"/>
                <a:ea typeface="Josefin Sans"/>
                <a:cs typeface="Josefin Sans"/>
                <a:sym typeface="Josefin Sans"/>
              </a:rPr>
              <a:t>n</a:t>
            </a:r>
            <a:r>
              <a:rPr lang="en-US" sz="3099" spc="-99" strike="noStrike" u="none">
                <a:solidFill>
                  <a:srgbClr val="082314"/>
                </a:solidFill>
                <a:latin typeface="Josefin Sans"/>
                <a:ea typeface="Josefin Sans"/>
                <a:cs typeface="Josefin Sans"/>
                <a:sym typeface="Josefin Sans"/>
              </a:rPr>
              <a:t> lược</a:t>
            </a:r>
            <a:r>
              <a:rPr lang="en-US" sz="3099" spc="-99" strike="noStrike" u="none">
                <a:solidFill>
                  <a:srgbClr val="082314"/>
                </a:solidFill>
                <a:latin typeface="Josefin Sans"/>
                <a:ea typeface="Josefin Sans"/>
                <a:cs typeface="Josefin Sans"/>
                <a:sym typeface="Josefin Sans"/>
              </a:rPr>
              <a:t> </a:t>
            </a:r>
            <a:r>
              <a:rPr lang="en-US" sz="3099" spc="-99" strike="noStrike" u="none">
                <a:solidFill>
                  <a:srgbClr val="082314"/>
                </a:solidFill>
                <a:latin typeface="Josefin Sans"/>
                <a:ea typeface="Josefin Sans"/>
                <a:cs typeface="Josefin Sans"/>
                <a:sym typeface="Josefin Sans"/>
              </a:rPr>
              <a:t>hỗ</a:t>
            </a:r>
            <a:r>
              <a:rPr lang="en-US" sz="3099" spc="-99" strike="noStrike" u="none">
                <a:solidFill>
                  <a:srgbClr val="082314"/>
                </a:solidFill>
                <a:latin typeface="Josefin Sans"/>
                <a:ea typeface="Josefin Sans"/>
                <a:cs typeface="Josefin Sans"/>
                <a:sym typeface="Josefin Sans"/>
              </a:rPr>
              <a:t> </a:t>
            </a:r>
            <a:r>
              <a:rPr lang="en-US" sz="3099" spc="-99" strike="noStrike" u="none">
                <a:solidFill>
                  <a:srgbClr val="082314"/>
                </a:solidFill>
                <a:latin typeface="Josefin Sans"/>
                <a:ea typeface="Josefin Sans"/>
                <a:cs typeface="Josefin Sans"/>
                <a:sym typeface="Josefin Sans"/>
              </a:rPr>
              <a:t>t</a:t>
            </a:r>
            <a:r>
              <a:rPr lang="en-US" sz="3099" spc="-99" strike="noStrike" u="none">
                <a:solidFill>
                  <a:srgbClr val="082314"/>
                </a:solidFill>
                <a:latin typeface="Josefin Sans"/>
                <a:ea typeface="Josefin Sans"/>
                <a:cs typeface="Josefin Sans"/>
                <a:sym typeface="Josefin Sans"/>
              </a:rPr>
              <a:t>r</a:t>
            </a:r>
            <a:r>
              <a:rPr lang="en-US" sz="3099" spc="-99" strike="noStrike" u="none">
                <a:solidFill>
                  <a:srgbClr val="082314"/>
                </a:solidFill>
                <a:latin typeface="Josefin Sans"/>
                <a:ea typeface="Josefin Sans"/>
                <a:cs typeface="Josefin Sans"/>
                <a:sym typeface="Josefin Sans"/>
              </a:rPr>
              <a:t>ợ).</a:t>
            </a:r>
          </a:p>
          <a:p>
            <a:pPr algn="l" marL="0" indent="0" lvl="0">
              <a:lnSpc>
                <a:spcPts val="3718"/>
              </a:lnSpc>
              <a:spcBef>
                <a:spcPct val="0"/>
              </a:spcBef>
            </a:pP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1698984">
            <a:off x="-2113783" y="-973577"/>
            <a:ext cx="8283373" cy="4348771"/>
          </a:xfrm>
          <a:custGeom>
            <a:avLst/>
            <a:gdLst/>
            <a:ahLst/>
            <a:cxnLst/>
            <a:rect r="r" b="b" t="t" l="l"/>
            <a:pathLst>
              <a:path h="4348771" w="8283373">
                <a:moveTo>
                  <a:pt x="0" y="0"/>
                </a:moveTo>
                <a:lnTo>
                  <a:pt x="8283373" y="0"/>
                </a:lnTo>
                <a:lnTo>
                  <a:pt x="8283373" y="4348771"/>
                </a:lnTo>
                <a:lnTo>
                  <a:pt x="0" y="4348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2276338" y="8675152"/>
            <a:ext cx="6418501" cy="3177158"/>
          </a:xfrm>
          <a:custGeom>
            <a:avLst/>
            <a:gdLst/>
            <a:ahLst/>
            <a:cxnLst/>
            <a:rect r="r" b="b" t="t" l="l"/>
            <a:pathLst>
              <a:path h="3177158" w="6418501">
                <a:moveTo>
                  <a:pt x="0" y="0"/>
                </a:moveTo>
                <a:lnTo>
                  <a:pt x="6418500" y="0"/>
                </a:lnTo>
                <a:lnTo>
                  <a:pt x="6418500" y="3177158"/>
                </a:lnTo>
                <a:lnTo>
                  <a:pt x="0" y="3177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5874408" y="442003"/>
            <a:ext cx="1802140" cy="2207828"/>
          </a:xfrm>
          <a:custGeom>
            <a:avLst/>
            <a:gdLst/>
            <a:ahLst/>
            <a:cxnLst/>
            <a:rect r="r" b="b" t="t" l="l"/>
            <a:pathLst>
              <a:path h="2207828" w="1802140">
                <a:moveTo>
                  <a:pt x="0" y="0"/>
                </a:moveTo>
                <a:lnTo>
                  <a:pt x="1802139" y="0"/>
                </a:lnTo>
                <a:lnTo>
                  <a:pt x="1802139" y="2207827"/>
                </a:lnTo>
                <a:lnTo>
                  <a:pt x="0" y="22078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856116" y="7928159"/>
            <a:ext cx="3838722" cy="2791798"/>
          </a:xfrm>
          <a:custGeom>
            <a:avLst/>
            <a:gdLst/>
            <a:ahLst/>
            <a:cxnLst/>
            <a:rect r="r" b="b" t="t" l="l"/>
            <a:pathLst>
              <a:path h="2791798" w="3838722">
                <a:moveTo>
                  <a:pt x="0" y="0"/>
                </a:moveTo>
                <a:lnTo>
                  <a:pt x="3838722" y="0"/>
                </a:lnTo>
                <a:lnTo>
                  <a:pt x="3838722" y="2791798"/>
                </a:lnTo>
                <a:lnTo>
                  <a:pt x="0" y="27917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33759" y="8361117"/>
            <a:ext cx="2175115" cy="1925883"/>
          </a:xfrm>
          <a:custGeom>
            <a:avLst/>
            <a:gdLst/>
            <a:ahLst/>
            <a:cxnLst/>
            <a:rect r="r" b="b" t="t" l="l"/>
            <a:pathLst>
              <a:path h="1925883" w="2175115">
                <a:moveTo>
                  <a:pt x="0" y="0"/>
                </a:moveTo>
                <a:lnTo>
                  <a:pt x="2175115" y="0"/>
                </a:lnTo>
                <a:lnTo>
                  <a:pt x="2175115" y="1925883"/>
                </a:lnTo>
                <a:lnTo>
                  <a:pt x="0" y="19258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92026" y="1725618"/>
            <a:ext cx="8851974" cy="8066361"/>
          </a:xfrm>
          <a:custGeom>
            <a:avLst/>
            <a:gdLst/>
            <a:ahLst/>
            <a:cxnLst/>
            <a:rect r="r" b="b" t="t" l="l"/>
            <a:pathLst>
              <a:path h="8066361" w="8851974">
                <a:moveTo>
                  <a:pt x="0" y="0"/>
                </a:moveTo>
                <a:lnTo>
                  <a:pt x="8851974" y="0"/>
                </a:lnTo>
                <a:lnTo>
                  <a:pt x="8851974" y="8066362"/>
                </a:lnTo>
                <a:lnTo>
                  <a:pt x="0" y="8066362"/>
                </a:lnTo>
                <a:lnTo>
                  <a:pt x="0" y="0"/>
                </a:lnTo>
                <a:close/>
              </a:path>
            </a:pathLst>
          </a:custGeom>
          <a:blipFill>
            <a:blip r:embed="rId12"/>
            <a:stretch>
              <a:fillRect l="0" t="0" r="0" b="0"/>
            </a:stretch>
          </a:blipFill>
        </p:spPr>
      </p:sp>
      <p:sp>
        <p:nvSpPr>
          <p:cNvPr name="TextBox 8" id="8"/>
          <p:cNvSpPr txBox="true"/>
          <p:nvPr/>
        </p:nvSpPr>
        <p:spPr>
          <a:xfrm rot="0">
            <a:off x="1057166" y="726137"/>
            <a:ext cx="5262292" cy="854093"/>
          </a:xfrm>
          <a:prstGeom prst="rect">
            <a:avLst/>
          </a:prstGeom>
        </p:spPr>
        <p:txBody>
          <a:bodyPr anchor="t" rtlCol="false" tIns="0" lIns="0" bIns="0" rIns="0">
            <a:spAutoFit/>
          </a:bodyPr>
          <a:lstStyle/>
          <a:p>
            <a:pPr algn="just">
              <a:lnSpc>
                <a:spcPts val="7000"/>
              </a:lnSpc>
            </a:pPr>
            <a:r>
              <a:rPr lang="en-US" sz="5000">
                <a:solidFill>
                  <a:srgbClr val="58856D"/>
                </a:solidFill>
                <a:latin typeface="Paytone One"/>
                <a:ea typeface="Paytone One"/>
                <a:cs typeface="Paytone One"/>
                <a:sym typeface="Paytone One"/>
              </a:rPr>
              <a:t>03. HUẤN LUYỆN</a:t>
            </a:r>
          </a:p>
        </p:txBody>
      </p:sp>
      <p:sp>
        <p:nvSpPr>
          <p:cNvPr name="TextBox 9" id="9"/>
          <p:cNvSpPr txBox="true"/>
          <p:nvPr/>
        </p:nvSpPr>
        <p:spPr>
          <a:xfrm rot="0">
            <a:off x="9144000" y="2955071"/>
            <a:ext cx="9144000" cy="5320031"/>
          </a:xfrm>
          <a:prstGeom prst="rect">
            <a:avLst/>
          </a:prstGeom>
        </p:spPr>
        <p:txBody>
          <a:bodyPr anchor="t" rtlCol="false" tIns="0" lIns="0" bIns="0" rIns="0">
            <a:spAutoFit/>
          </a:bodyPr>
          <a:lstStyle/>
          <a:p>
            <a:pPr algn="l">
              <a:lnSpc>
                <a:spcPts val="6019"/>
              </a:lnSpc>
            </a:pPr>
            <a:r>
              <a:rPr lang="en-US" sz="4299">
                <a:solidFill>
                  <a:srgbClr val="000000"/>
                </a:solidFill>
                <a:latin typeface="Josefin Sans"/>
                <a:ea typeface="Josefin Sans"/>
                <a:cs typeface="Josefin Sans"/>
                <a:sym typeface="Josefin Sans"/>
              </a:rPr>
              <a:t>Khởi tạo các mô hình để huấn luyện</a:t>
            </a:r>
          </a:p>
          <a:p>
            <a:pPr algn="l">
              <a:lnSpc>
                <a:spcPts val="6019"/>
              </a:lnSpc>
            </a:pPr>
          </a:p>
          <a:p>
            <a:pPr algn="l">
              <a:lnSpc>
                <a:spcPts val="6019"/>
              </a:lnSpc>
            </a:pPr>
            <a:r>
              <a:rPr lang="en-US" sz="4299">
                <a:solidFill>
                  <a:srgbClr val="000000"/>
                </a:solidFill>
                <a:latin typeface="Josefin Sans"/>
                <a:ea typeface="Josefin Sans"/>
                <a:cs typeface="Josefin Sans"/>
                <a:sym typeface="Josefin Sans"/>
              </a:rPr>
              <a:t>Bao gồm</a:t>
            </a:r>
          </a:p>
          <a:p>
            <a:pPr algn="l" marL="928358" indent="-464179" lvl="1">
              <a:lnSpc>
                <a:spcPts val="6019"/>
              </a:lnSpc>
              <a:buFont typeface="Arial"/>
              <a:buChar char="•"/>
            </a:pPr>
            <a:r>
              <a:rPr lang="en-US" sz="4299">
                <a:solidFill>
                  <a:srgbClr val="000000"/>
                </a:solidFill>
                <a:latin typeface="Josefin Sans"/>
                <a:ea typeface="Josefin Sans"/>
                <a:cs typeface="Josefin Sans"/>
                <a:sym typeface="Josefin Sans"/>
              </a:rPr>
              <a:t>Dummy Regressor (Baseline)</a:t>
            </a:r>
          </a:p>
          <a:p>
            <a:pPr algn="l" marL="928358" indent="-464179" lvl="1">
              <a:lnSpc>
                <a:spcPts val="6019"/>
              </a:lnSpc>
              <a:buFont typeface="Arial"/>
              <a:buChar char="•"/>
            </a:pPr>
            <a:r>
              <a:rPr lang="en-US" sz="4299">
                <a:solidFill>
                  <a:srgbClr val="000000"/>
                </a:solidFill>
                <a:latin typeface="Josefin Sans"/>
                <a:ea typeface="Josefin Sans"/>
                <a:cs typeface="Josefin Sans"/>
                <a:sym typeface="Josefin Sans"/>
              </a:rPr>
              <a:t>Linear Regression</a:t>
            </a:r>
          </a:p>
          <a:p>
            <a:pPr algn="l" marL="928358" indent="-464179" lvl="1">
              <a:lnSpc>
                <a:spcPts val="6019"/>
              </a:lnSpc>
              <a:buFont typeface="Arial"/>
              <a:buChar char="•"/>
            </a:pPr>
            <a:r>
              <a:rPr lang="en-US" sz="4299">
                <a:solidFill>
                  <a:srgbClr val="000000"/>
                </a:solidFill>
                <a:latin typeface="Josefin Sans"/>
                <a:ea typeface="Josefin Sans"/>
                <a:cs typeface="Josefin Sans"/>
                <a:sym typeface="Josefin Sans"/>
              </a:rPr>
              <a:t>Decision Tree</a:t>
            </a:r>
          </a:p>
          <a:p>
            <a:pPr algn="l" marL="928358" indent="-464179" lvl="1">
              <a:lnSpc>
                <a:spcPts val="6019"/>
              </a:lnSpc>
              <a:buFont typeface="Arial"/>
              <a:buChar char="•"/>
            </a:pPr>
            <a:r>
              <a:rPr lang="en-US" sz="4299">
                <a:solidFill>
                  <a:srgbClr val="000000"/>
                </a:solidFill>
                <a:latin typeface="Josefin Sans"/>
                <a:ea typeface="Josefin Sans"/>
                <a:cs typeface="Josefin Sans"/>
                <a:sym typeface="Josefin Sans"/>
              </a:rPr>
              <a:t>Random Forest</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1698984">
            <a:off x="-2113783" y="-973577"/>
            <a:ext cx="8283373" cy="4348771"/>
          </a:xfrm>
          <a:custGeom>
            <a:avLst/>
            <a:gdLst/>
            <a:ahLst/>
            <a:cxnLst/>
            <a:rect r="r" b="b" t="t" l="l"/>
            <a:pathLst>
              <a:path h="4348771" w="8283373">
                <a:moveTo>
                  <a:pt x="0" y="0"/>
                </a:moveTo>
                <a:lnTo>
                  <a:pt x="8283373" y="0"/>
                </a:lnTo>
                <a:lnTo>
                  <a:pt x="8283373" y="4348771"/>
                </a:lnTo>
                <a:lnTo>
                  <a:pt x="0" y="4348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1526301" y="8203401"/>
            <a:ext cx="6418501" cy="3177158"/>
          </a:xfrm>
          <a:custGeom>
            <a:avLst/>
            <a:gdLst/>
            <a:ahLst/>
            <a:cxnLst/>
            <a:rect r="r" b="b" t="t" l="l"/>
            <a:pathLst>
              <a:path h="3177158" w="6418501">
                <a:moveTo>
                  <a:pt x="0" y="0"/>
                </a:moveTo>
                <a:lnTo>
                  <a:pt x="6418501" y="0"/>
                </a:lnTo>
                <a:lnTo>
                  <a:pt x="6418501" y="3177158"/>
                </a:lnTo>
                <a:lnTo>
                  <a:pt x="0" y="3177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833759" y="8361117"/>
            <a:ext cx="2175115" cy="1925883"/>
          </a:xfrm>
          <a:custGeom>
            <a:avLst/>
            <a:gdLst/>
            <a:ahLst/>
            <a:cxnLst/>
            <a:rect r="r" b="b" t="t" l="l"/>
            <a:pathLst>
              <a:path h="1925883" w="2175115">
                <a:moveTo>
                  <a:pt x="0" y="0"/>
                </a:moveTo>
                <a:lnTo>
                  <a:pt x="2175115" y="0"/>
                </a:lnTo>
                <a:lnTo>
                  <a:pt x="2175115" y="1925883"/>
                </a:lnTo>
                <a:lnTo>
                  <a:pt x="0" y="19258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757186" y="269857"/>
            <a:ext cx="2317687" cy="2317687"/>
          </a:xfrm>
          <a:custGeom>
            <a:avLst/>
            <a:gdLst/>
            <a:ahLst/>
            <a:cxnLst/>
            <a:rect r="r" b="b" t="t" l="l"/>
            <a:pathLst>
              <a:path h="2317687" w="2317687">
                <a:moveTo>
                  <a:pt x="0" y="0"/>
                </a:moveTo>
                <a:lnTo>
                  <a:pt x="2317687" y="0"/>
                </a:lnTo>
                <a:lnTo>
                  <a:pt x="2317687" y="2317687"/>
                </a:lnTo>
                <a:lnTo>
                  <a:pt x="0" y="23176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965857" y="8161123"/>
            <a:ext cx="2404838" cy="2125877"/>
          </a:xfrm>
          <a:custGeom>
            <a:avLst/>
            <a:gdLst/>
            <a:ahLst/>
            <a:cxnLst/>
            <a:rect r="r" b="b" t="t" l="l"/>
            <a:pathLst>
              <a:path h="2125877" w="2404838">
                <a:moveTo>
                  <a:pt x="0" y="0"/>
                </a:moveTo>
                <a:lnTo>
                  <a:pt x="2404838" y="0"/>
                </a:lnTo>
                <a:lnTo>
                  <a:pt x="2404838" y="2125877"/>
                </a:lnTo>
                <a:lnTo>
                  <a:pt x="0" y="21258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028700" y="1428701"/>
            <a:ext cx="10879123" cy="840586"/>
          </a:xfrm>
          <a:custGeom>
            <a:avLst/>
            <a:gdLst/>
            <a:ahLst/>
            <a:cxnLst/>
            <a:rect r="r" b="b" t="t" l="l"/>
            <a:pathLst>
              <a:path h="840586" w="10879123">
                <a:moveTo>
                  <a:pt x="0" y="0"/>
                </a:moveTo>
                <a:lnTo>
                  <a:pt x="10879123" y="0"/>
                </a:lnTo>
                <a:lnTo>
                  <a:pt x="10879123" y="840586"/>
                </a:lnTo>
                <a:lnTo>
                  <a:pt x="0" y="840586"/>
                </a:lnTo>
                <a:lnTo>
                  <a:pt x="0" y="0"/>
                </a:lnTo>
                <a:close/>
              </a:path>
            </a:pathLst>
          </a:custGeom>
          <a:blipFill>
            <a:blip r:embed="rId12"/>
            <a:stretch>
              <a:fillRect l="0" t="0" r="0" b="0"/>
            </a:stretch>
          </a:blipFill>
        </p:spPr>
      </p:sp>
      <p:sp>
        <p:nvSpPr>
          <p:cNvPr name="Freeform 8" id="8"/>
          <p:cNvSpPr/>
          <p:nvPr/>
        </p:nvSpPr>
        <p:spPr>
          <a:xfrm flipH="false" flipV="false" rot="0">
            <a:off x="1028700" y="4464411"/>
            <a:ext cx="11147147" cy="1230337"/>
          </a:xfrm>
          <a:custGeom>
            <a:avLst/>
            <a:gdLst/>
            <a:ahLst/>
            <a:cxnLst/>
            <a:rect r="r" b="b" t="t" l="l"/>
            <a:pathLst>
              <a:path h="1230337" w="11147147">
                <a:moveTo>
                  <a:pt x="0" y="0"/>
                </a:moveTo>
                <a:lnTo>
                  <a:pt x="11147147" y="0"/>
                </a:lnTo>
                <a:lnTo>
                  <a:pt x="11147147" y="1230337"/>
                </a:lnTo>
                <a:lnTo>
                  <a:pt x="0" y="1230337"/>
                </a:lnTo>
                <a:lnTo>
                  <a:pt x="0" y="0"/>
                </a:lnTo>
                <a:close/>
              </a:path>
            </a:pathLst>
          </a:custGeom>
          <a:blipFill>
            <a:blip r:embed="rId13"/>
            <a:stretch>
              <a:fillRect l="0" t="0" r="0" b="0"/>
            </a:stretch>
          </a:blipFill>
        </p:spPr>
      </p:sp>
      <p:sp>
        <p:nvSpPr>
          <p:cNvPr name="TextBox 9" id="9"/>
          <p:cNvSpPr txBox="true"/>
          <p:nvPr/>
        </p:nvSpPr>
        <p:spPr>
          <a:xfrm rot="0">
            <a:off x="687962" y="174607"/>
            <a:ext cx="5262292" cy="854093"/>
          </a:xfrm>
          <a:prstGeom prst="rect">
            <a:avLst/>
          </a:prstGeom>
        </p:spPr>
        <p:txBody>
          <a:bodyPr anchor="t" rtlCol="false" tIns="0" lIns="0" bIns="0" rIns="0">
            <a:spAutoFit/>
          </a:bodyPr>
          <a:lstStyle/>
          <a:p>
            <a:pPr algn="just">
              <a:lnSpc>
                <a:spcPts val="7000"/>
              </a:lnSpc>
            </a:pPr>
            <a:r>
              <a:rPr lang="en-US" sz="5000">
                <a:solidFill>
                  <a:srgbClr val="58856D"/>
                </a:solidFill>
                <a:latin typeface="Paytone One"/>
                <a:ea typeface="Paytone One"/>
                <a:cs typeface="Paytone One"/>
                <a:sym typeface="Paytone One"/>
              </a:rPr>
              <a:t>03. HUẤN LUYỆN</a:t>
            </a:r>
          </a:p>
        </p:txBody>
      </p:sp>
      <p:sp>
        <p:nvSpPr>
          <p:cNvPr name="TextBox 10" id="10"/>
          <p:cNvSpPr txBox="true"/>
          <p:nvPr/>
        </p:nvSpPr>
        <p:spPr>
          <a:xfrm rot="0">
            <a:off x="1028700" y="2724870"/>
            <a:ext cx="16363704" cy="1510031"/>
          </a:xfrm>
          <a:prstGeom prst="rect">
            <a:avLst/>
          </a:prstGeom>
        </p:spPr>
        <p:txBody>
          <a:bodyPr anchor="t" rtlCol="false" tIns="0" lIns="0" bIns="0" rIns="0">
            <a:spAutoFit/>
          </a:bodyPr>
          <a:lstStyle/>
          <a:p>
            <a:pPr algn="l">
              <a:lnSpc>
                <a:spcPts val="6019"/>
              </a:lnSpc>
              <a:spcBef>
                <a:spcPct val="0"/>
              </a:spcBef>
            </a:pPr>
            <a:r>
              <a:rPr lang="en-US" sz="4299">
                <a:solidFill>
                  <a:srgbClr val="000000"/>
                </a:solidFill>
                <a:latin typeface="Josefin Sans"/>
                <a:ea typeface="Josefin Sans"/>
                <a:cs typeface="Josefin Sans"/>
                <a:sym typeface="Josefin Sans"/>
              </a:rPr>
              <a:t>Danh sách này được dùng để lưu lại kết quả huấn luyện tốt nhất của từng mô hình</a:t>
            </a:r>
          </a:p>
        </p:txBody>
      </p:sp>
      <p:sp>
        <p:nvSpPr>
          <p:cNvPr name="TextBox 11" id="11"/>
          <p:cNvSpPr txBox="true"/>
          <p:nvPr/>
        </p:nvSpPr>
        <p:spPr>
          <a:xfrm rot="0">
            <a:off x="1028700" y="5931369"/>
            <a:ext cx="16230600" cy="2272031"/>
          </a:xfrm>
          <a:prstGeom prst="rect">
            <a:avLst/>
          </a:prstGeom>
        </p:spPr>
        <p:txBody>
          <a:bodyPr anchor="t" rtlCol="false" tIns="0" lIns="0" bIns="0" rIns="0">
            <a:spAutoFit/>
          </a:bodyPr>
          <a:lstStyle/>
          <a:p>
            <a:pPr algn="l">
              <a:lnSpc>
                <a:spcPts val="6019"/>
              </a:lnSpc>
              <a:spcBef>
                <a:spcPct val="0"/>
              </a:spcBef>
            </a:pPr>
            <a:r>
              <a:rPr lang="en-US" sz="4299">
                <a:solidFill>
                  <a:srgbClr val="000000"/>
                </a:solidFill>
                <a:latin typeface="Josefin Sans"/>
                <a:ea typeface="Josefin Sans"/>
                <a:cs typeface="Josefin Sans"/>
                <a:sym typeface="Josefin Sans"/>
              </a:rPr>
              <a:t>Danh sách này được dung để lưu lại thước đo đánh giá của từng mô hình</a:t>
            </a:r>
          </a:p>
          <a:p>
            <a:pPr algn="l">
              <a:lnSpc>
                <a:spcPts val="6019"/>
              </a:lnSpc>
              <a:spcBef>
                <a:spcPct val="0"/>
              </a:spcBef>
            </a:pP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1698984">
            <a:off x="-2113783" y="-973577"/>
            <a:ext cx="8283373" cy="4348771"/>
          </a:xfrm>
          <a:custGeom>
            <a:avLst/>
            <a:gdLst/>
            <a:ahLst/>
            <a:cxnLst/>
            <a:rect r="r" b="b" t="t" l="l"/>
            <a:pathLst>
              <a:path h="4348771" w="8283373">
                <a:moveTo>
                  <a:pt x="0" y="0"/>
                </a:moveTo>
                <a:lnTo>
                  <a:pt x="8283373" y="0"/>
                </a:lnTo>
                <a:lnTo>
                  <a:pt x="8283373" y="4348771"/>
                </a:lnTo>
                <a:lnTo>
                  <a:pt x="0" y="4348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1526301" y="8203401"/>
            <a:ext cx="6418501" cy="3177158"/>
          </a:xfrm>
          <a:custGeom>
            <a:avLst/>
            <a:gdLst/>
            <a:ahLst/>
            <a:cxnLst/>
            <a:rect r="r" b="b" t="t" l="l"/>
            <a:pathLst>
              <a:path h="3177158" w="6418501">
                <a:moveTo>
                  <a:pt x="0" y="0"/>
                </a:moveTo>
                <a:lnTo>
                  <a:pt x="6418501" y="0"/>
                </a:lnTo>
                <a:lnTo>
                  <a:pt x="6418501" y="3177158"/>
                </a:lnTo>
                <a:lnTo>
                  <a:pt x="0" y="3177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5874408" y="442003"/>
            <a:ext cx="1802140" cy="2207828"/>
          </a:xfrm>
          <a:custGeom>
            <a:avLst/>
            <a:gdLst/>
            <a:ahLst/>
            <a:cxnLst/>
            <a:rect r="r" b="b" t="t" l="l"/>
            <a:pathLst>
              <a:path h="2207828" w="1802140">
                <a:moveTo>
                  <a:pt x="0" y="0"/>
                </a:moveTo>
                <a:lnTo>
                  <a:pt x="1802139" y="0"/>
                </a:lnTo>
                <a:lnTo>
                  <a:pt x="1802139" y="2207827"/>
                </a:lnTo>
                <a:lnTo>
                  <a:pt x="0" y="22078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837825" y="7641203"/>
            <a:ext cx="3838722" cy="2791798"/>
          </a:xfrm>
          <a:custGeom>
            <a:avLst/>
            <a:gdLst/>
            <a:ahLst/>
            <a:cxnLst/>
            <a:rect r="r" b="b" t="t" l="l"/>
            <a:pathLst>
              <a:path h="2791798" w="3838722">
                <a:moveTo>
                  <a:pt x="0" y="0"/>
                </a:moveTo>
                <a:lnTo>
                  <a:pt x="3838722" y="0"/>
                </a:lnTo>
                <a:lnTo>
                  <a:pt x="3838722" y="2791798"/>
                </a:lnTo>
                <a:lnTo>
                  <a:pt x="0" y="27917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33759" y="8361117"/>
            <a:ext cx="2175115" cy="1925883"/>
          </a:xfrm>
          <a:custGeom>
            <a:avLst/>
            <a:gdLst/>
            <a:ahLst/>
            <a:cxnLst/>
            <a:rect r="r" b="b" t="t" l="l"/>
            <a:pathLst>
              <a:path h="1925883" w="2175115">
                <a:moveTo>
                  <a:pt x="0" y="0"/>
                </a:moveTo>
                <a:lnTo>
                  <a:pt x="2175115" y="0"/>
                </a:lnTo>
                <a:lnTo>
                  <a:pt x="2175115" y="1925883"/>
                </a:lnTo>
                <a:lnTo>
                  <a:pt x="0" y="19258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470670" y="2360188"/>
            <a:ext cx="12469462" cy="6000928"/>
          </a:xfrm>
          <a:custGeom>
            <a:avLst/>
            <a:gdLst/>
            <a:ahLst/>
            <a:cxnLst/>
            <a:rect r="r" b="b" t="t" l="l"/>
            <a:pathLst>
              <a:path h="6000928" w="12469462">
                <a:moveTo>
                  <a:pt x="0" y="0"/>
                </a:moveTo>
                <a:lnTo>
                  <a:pt x="12469462" y="0"/>
                </a:lnTo>
                <a:lnTo>
                  <a:pt x="12469462" y="6000929"/>
                </a:lnTo>
                <a:lnTo>
                  <a:pt x="0" y="6000929"/>
                </a:lnTo>
                <a:lnTo>
                  <a:pt x="0" y="0"/>
                </a:lnTo>
                <a:close/>
              </a:path>
            </a:pathLst>
          </a:custGeom>
          <a:blipFill>
            <a:blip r:embed="rId12"/>
            <a:stretch>
              <a:fillRect l="0" t="0" r="0" b="0"/>
            </a:stretch>
          </a:blipFill>
        </p:spPr>
      </p:sp>
      <p:sp>
        <p:nvSpPr>
          <p:cNvPr name="TextBox 8" id="8"/>
          <p:cNvSpPr txBox="true"/>
          <p:nvPr/>
        </p:nvSpPr>
        <p:spPr>
          <a:xfrm rot="0">
            <a:off x="1028700" y="933450"/>
            <a:ext cx="5262292" cy="854093"/>
          </a:xfrm>
          <a:prstGeom prst="rect">
            <a:avLst/>
          </a:prstGeom>
        </p:spPr>
        <p:txBody>
          <a:bodyPr anchor="t" rtlCol="false" tIns="0" lIns="0" bIns="0" rIns="0">
            <a:spAutoFit/>
          </a:bodyPr>
          <a:lstStyle/>
          <a:p>
            <a:pPr algn="just">
              <a:lnSpc>
                <a:spcPts val="7000"/>
              </a:lnSpc>
            </a:pPr>
            <a:r>
              <a:rPr lang="en-US" sz="5000">
                <a:solidFill>
                  <a:srgbClr val="58856D"/>
                </a:solidFill>
                <a:latin typeface="Paytone One"/>
                <a:ea typeface="Paytone One"/>
                <a:cs typeface="Paytone One"/>
                <a:sym typeface="Paytone One"/>
              </a:rPr>
              <a:t>03. HUẤN LUYỆN</a:t>
            </a:r>
          </a:p>
        </p:txBody>
      </p:sp>
      <p:sp>
        <p:nvSpPr>
          <p:cNvPr name="TextBox 9" id="9"/>
          <p:cNvSpPr txBox="true"/>
          <p:nvPr/>
        </p:nvSpPr>
        <p:spPr>
          <a:xfrm rot="0">
            <a:off x="13367489" y="4170223"/>
            <a:ext cx="4577313" cy="1713939"/>
          </a:xfrm>
          <a:prstGeom prst="rect">
            <a:avLst/>
          </a:prstGeom>
        </p:spPr>
        <p:txBody>
          <a:bodyPr anchor="t" rtlCol="false" tIns="0" lIns="0" bIns="0" rIns="0">
            <a:spAutoFit/>
          </a:bodyPr>
          <a:lstStyle/>
          <a:p>
            <a:pPr algn="l">
              <a:lnSpc>
                <a:spcPts val="6859"/>
              </a:lnSpc>
              <a:spcBef>
                <a:spcPct val="0"/>
              </a:spcBef>
            </a:pPr>
            <a:r>
              <a:rPr lang="en-US" sz="4899">
                <a:solidFill>
                  <a:srgbClr val="000000"/>
                </a:solidFill>
                <a:latin typeface="Josefin Sans"/>
                <a:ea typeface="Josefin Sans"/>
                <a:cs typeface="Josefin Sans"/>
                <a:sym typeface="Josefin Sans"/>
              </a:rPr>
              <a:t>In ra kết quả của mô hình</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1698984">
            <a:off x="-2113783" y="-973577"/>
            <a:ext cx="8283373" cy="4348771"/>
          </a:xfrm>
          <a:custGeom>
            <a:avLst/>
            <a:gdLst/>
            <a:ahLst/>
            <a:cxnLst/>
            <a:rect r="r" b="b" t="t" l="l"/>
            <a:pathLst>
              <a:path h="4348771" w="8283373">
                <a:moveTo>
                  <a:pt x="0" y="0"/>
                </a:moveTo>
                <a:lnTo>
                  <a:pt x="8283373" y="0"/>
                </a:lnTo>
                <a:lnTo>
                  <a:pt x="8283373" y="4348771"/>
                </a:lnTo>
                <a:lnTo>
                  <a:pt x="0" y="4348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1526301" y="8203401"/>
            <a:ext cx="6418501" cy="3177158"/>
          </a:xfrm>
          <a:custGeom>
            <a:avLst/>
            <a:gdLst/>
            <a:ahLst/>
            <a:cxnLst/>
            <a:rect r="r" b="b" t="t" l="l"/>
            <a:pathLst>
              <a:path h="3177158" w="6418501">
                <a:moveTo>
                  <a:pt x="0" y="0"/>
                </a:moveTo>
                <a:lnTo>
                  <a:pt x="6418501" y="0"/>
                </a:lnTo>
                <a:lnTo>
                  <a:pt x="6418501" y="3177158"/>
                </a:lnTo>
                <a:lnTo>
                  <a:pt x="0" y="3177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5874408" y="442003"/>
            <a:ext cx="1802140" cy="2207828"/>
          </a:xfrm>
          <a:custGeom>
            <a:avLst/>
            <a:gdLst/>
            <a:ahLst/>
            <a:cxnLst/>
            <a:rect r="r" b="b" t="t" l="l"/>
            <a:pathLst>
              <a:path h="2207828" w="1802140">
                <a:moveTo>
                  <a:pt x="0" y="0"/>
                </a:moveTo>
                <a:lnTo>
                  <a:pt x="1802139" y="0"/>
                </a:lnTo>
                <a:lnTo>
                  <a:pt x="1802139" y="2207827"/>
                </a:lnTo>
                <a:lnTo>
                  <a:pt x="0" y="22078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837825" y="7641203"/>
            <a:ext cx="3838722" cy="2791798"/>
          </a:xfrm>
          <a:custGeom>
            <a:avLst/>
            <a:gdLst/>
            <a:ahLst/>
            <a:cxnLst/>
            <a:rect r="r" b="b" t="t" l="l"/>
            <a:pathLst>
              <a:path h="2791798" w="3838722">
                <a:moveTo>
                  <a:pt x="0" y="0"/>
                </a:moveTo>
                <a:lnTo>
                  <a:pt x="3838722" y="0"/>
                </a:lnTo>
                <a:lnTo>
                  <a:pt x="3838722" y="2791798"/>
                </a:lnTo>
                <a:lnTo>
                  <a:pt x="0" y="27917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33759" y="8361117"/>
            <a:ext cx="2175115" cy="1925883"/>
          </a:xfrm>
          <a:custGeom>
            <a:avLst/>
            <a:gdLst/>
            <a:ahLst/>
            <a:cxnLst/>
            <a:rect r="r" b="b" t="t" l="l"/>
            <a:pathLst>
              <a:path h="1925883" w="2175115">
                <a:moveTo>
                  <a:pt x="0" y="0"/>
                </a:moveTo>
                <a:lnTo>
                  <a:pt x="2175115" y="0"/>
                </a:lnTo>
                <a:lnTo>
                  <a:pt x="2175115" y="1925883"/>
                </a:lnTo>
                <a:lnTo>
                  <a:pt x="0" y="19258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445947" y="3685762"/>
            <a:ext cx="11301259" cy="3955441"/>
          </a:xfrm>
          <a:custGeom>
            <a:avLst/>
            <a:gdLst/>
            <a:ahLst/>
            <a:cxnLst/>
            <a:rect r="r" b="b" t="t" l="l"/>
            <a:pathLst>
              <a:path h="3955441" w="11301259">
                <a:moveTo>
                  <a:pt x="0" y="0"/>
                </a:moveTo>
                <a:lnTo>
                  <a:pt x="11301259" y="0"/>
                </a:lnTo>
                <a:lnTo>
                  <a:pt x="11301259" y="3955441"/>
                </a:lnTo>
                <a:lnTo>
                  <a:pt x="0" y="3955441"/>
                </a:lnTo>
                <a:lnTo>
                  <a:pt x="0" y="0"/>
                </a:lnTo>
                <a:close/>
              </a:path>
            </a:pathLst>
          </a:custGeom>
          <a:blipFill>
            <a:blip r:embed="rId12"/>
            <a:stretch>
              <a:fillRect l="0" t="0" r="0" b="0"/>
            </a:stretch>
          </a:blipFill>
        </p:spPr>
      </p:sp>
      <p:sp>
        <p:nvSpPr>
          <p:cNvPr name="TextBox 8" id="8"/>
          <p:cNvSpPr txBox="true"/>
          <p:nvPr/>
        </p:nvSpPr>
        <p:spPr>
          <a:xfrm rot="0">
            <a:off x="1028700" y="933450"/>
            <a:ext cx="5262292" cy="854093"/>
          </a:xfrm>
          <a:prstGeom prst="rect">
            <a:avLst/>
          </a:prstGeom>
        </p:spPr>
        <p:txBody>
          <a:bodyPr anchor="t" rtlCol="false" tIns="0" lIns="0" bIns="0" rIns="0">
            <a:spAutoFit/>
          </a:bodyPr>
          <a:lstStyle/>
          <a:p>
            <a:pPr algn="just">
              <a:lnSpc>
                <a:spcPts val="7000"/>
              </a:lnSpc>
            </a:pPr>
            <a:r>
              <a:rPr lang="en-US" sz="5000">
                <a:solidFill>
                  <a:srgbClr val="58856D"/>
                </a:solidFill>
                <a:latin typeface="Paytone One"/>
                <a:ea typeface="Paytone One"/>
                <a:cs typeface="Paytone One"/>
                <a:sym typeface="Paytone One"/>
              </a:rPr>
              <a:t>03. HUẤN LUYỆN</a:t>
            </a:r>
          </a:p>
        </p:txBody>
      </p:sp>
      <p:sp>
        <p:nvSpPr>
          <p:cNvPr name="TextBox 9" id="9"/>
          <p:cNvSpPr txBox="true"/>
          <p:nvPr/>
        </p:nvSpPr>
        <p:spPr>
          <a:xfrm rot="0">
            <a:off x="1445947" y="2554580"/>
            <a:ext cx="16230600" cy="748031"/>
          </a:xfrm>
          <a:prstGeom prst="rect">
            <a:avLst/>
          </a:prstGeom>
        </p:spPr>
        <p:txBody>
          <a:bodyPr anchor="t" rtlCol="false" tIns="0" lIns="0" bIns="0" rIns="0">
            <a:spAutoFit/>
          </a:bodyPr>
          <a:lstStyle/>
          <a:p>
            <a:pPr algn="l">
              <a:lnSpc>
                <a:spcPts val="6019"/>
              </a:lnSpc>
              <a:spcBef>
                <a:spcPct val="0"/>
              </a:spcBef>
            </a:pPr>
            <a:r>
              <a:rPr lang="en-US" sz="4299">
                <a:solidFill>
                  <a:srgbClr val="000000"/>
                </a:solidFill>
                <a:latin typeface="Josefin Sans"/>
                <a:ea typeface="Josefin Sans"/>
                <a:cs typeface="Josefin Sans"/>
                <a:sym typeface="Josefin Sans"/>
              </a:rPr>
              <a:t>Chuyển sang dạng bảng để dễ dàng quan sát hơn</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1698984">
            <a:off x="-2113783" y="-973577"/>
            <a:ext cx="8283373" cy="4348771"/>
          </a:xfrm>
          <a:custGeom>
            <a:avLst/>
            <a:gdLst/>
            <a:ahLst/>
            <a:cxnLst/>
            <a:rect r="r" b="b" t="t" l="l"/>
            <a:pathLst>
              <a:path h="4348771" w="8283373">
                <a:moveTo>
                  <a:pt x="0" y="0"/>
                </a:moveTo>
                <a:lnTo>
                  <a:pt x="8283373" y="0"/>
                </a:lnTo>
                <a:lnTo>
                  <a:pt x="8283373" y="4348771"/>
                </a:lnTo>
                <a:lnTo>
                  <a:pt x="0" y="4348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1526301" y="8203401"/>
            <a:ext cx="6418501" cy="3177158"/>
          </a:xfrm>
          <a:custGeom>
            <a:avLst/>
            <a:gdLst/>
            <a:ahLst/>
            <a:cxnLst/>
            <a:rect r="r" b="b" t="t" l="l"/>
            <a:pathLst>
              <a:path h="3177158" w="6418501">
                <a:moveTo>
                  <a:pt x="0" y="0"/>
                </a:moveTo>
                <a:lnTo>
                  <a:pt x="6418501" y="0"/>
                </a:lnTo>
                <a:lnTo>
                  <a:pt x="6418501" y="3177158"/>
                </a:lnTo>
                <a:lnTo>
                  <a:pt x="0" y="3177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5874408" y="442003"/>
            <a:ext cx="1802140" cy="2207828"/>
          </a:xfrm>
          <a:custGeom>
            <a:avLst/>
            <a:gdLst/>
            <a:ahLst/>
            <a:cxnLst/>
            <a:rect r="r" b="b" t="t" l="l"/>
            <a:pathLst>
              <a:path h="2207828" w="1802140">
                <a:moveTo>
                  <a:pt x="0" y="0"/>
                </a:moveTo>
                <a:lnTo>
                  <a:pt x="1802139" y="0"/>
                </a:lnTo>
                <a:lnTo>
                  <a:pt x="1802139" y="2207827"/>
                </a:lnTo>
                <a:lnTo>
                  <a:pt x="0" y="22078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837825" y="7641203"/>
            <a:ext cx="3838722" cy="2791798"/>
          </a:xfrm>
          <a:custGeom>
            <a:avLst/>
            <a:gdLst/>
            <a:ahLst/>
            <a:cxnLst/>
            <a:rect r="r" b="b" t="t" l="l"/>
            <a:pathLst>
              <a:path h="2791798" w="3838722">
                <a:moveTo>
                  <a:pt x="0" y="0"/>
                </a:moveTo>
                <a:lnTo>
                  <a:pt x="3838722" y="0"/>
                </a:lnTo>
                <a:lnTo>
                  <a:pt x="3838722" y="2791798"/>
                </a:lnTo>
                <a:lnTo>
                  <a:pt x="0" y="27917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33759" y="8361117"/>
            <a:ext cx="2175115" cy="1925883"/>
          </a:xfrm>
          <a:custGeom>
            <a:avLst/>
            <a:gdLst/>
            <a:ahLst/>
            <a:cxnLst/>
            <a:rect r="r" b="b" t="t" l="l"/>
            <a:pathLst>
              <a:path h="1925883" w="2175115">
                <a:moveTo>
                  <a:pt x="0" y="0"/>
                </a:moveTo>
                <a:lnTo>
                  <a:pt x="2175115" y="0"/>
                </a:lnTo>
                <a:lnTo>
                  <a:pt x="2175115" y="1925883"/>
                </a:lnTo>
                <a:lnTo>
                  <a:pt x="0" y="19258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445947" y="3257602"/>
            <a:ext cx="15329530" cy="5116231"/>
          </a:xfrm>
          <a:custGeom>
            <a:avLst/>
            <a:gdLst/>
            <a:ahLst/>
            <a:cxnLst/>
            <a:rect r="r" b="b" t="t" l="l"/>
            <a:pathLst>
              <a:path h="5116231" w="15329530">
                <a:moveTo>
                  <a:pt x="0" y="0"/>
                </a:moveTo>
                <a:lnTo>
                  <a:pt x="15329530" y="0"/>
                </a:lnTo>
                <a:lnTo>
                  <a:pt x="15329530" y="5116231"/>
                </a:lnTo>
                <a:lnTo>
                  <a:pt x="0" y="5116231"/>
                </a:lnTo>
                <a:lnTo>
                  <a:pt x="0" y="0"/>
                </a:lnTo>
                <a:close/>
              </a:path>
            </a:pathLst>
          </a:custGeom>
          <a:blipFill>
            <a:blip r:embed="rId12"/>
            <a:stretch>
              <a:fillRect l="0" t="0" r="0" b="0"/>
            </a:stretch>
          </a:blipFill>
        </p:spPr>
      </p:sp>
      <p:sp>
        <p:nvSpPr>
          <p:cNvPr name="TextBox 8" id="8"/>
          <p:cNvSpPr txBox="true"/>
          <p:nvPr/>
        </p:nvSpPr>
        <p:spPr>
          <a:xfrm rot="0">
            <a:off x="1028700" y="933450"/>
            <a:ext cx="5262292" cy="854093"/>
          </a:xfrm>
          <a:prstGeom prst="rect">
            <a:avLst/>
          </a:prstGeom>
        </p:spPr>
        <p:txBody>
          <a:bodyPr anchor="t" rtlCol="false" tIns="0" lIns="0" bIns="0" rIns="0">
            <a:spAutoFit/>
          </a:bodyPr>
          <a:lstStyle/>
          <a:p>
            <a:pPr algn="just">
              <a:lnSpc>
                <a:spcPts val="7000"/>
              </a:lnSpc>
            </a:pPr>
            <a:r>
              <a:rPr lang="en-US" sz="5000">
                <a:solidFill>
                  <a:srgbClr val="58856D"/>
                </a:solidFill>
                <a:latin typeface="Paytone One"/>
                <a:ea typeface="Paytone One"/>
                <a:cs typeface="Paytone One"/>
                <a:sym typeface="Paytone One"/>
              </a:rPr>
              <a:t>03. HUẤN LUYỆN</a:t>
            </a:r>
          </a:p>
        </p:txBody>
      </p:sp>
      <p:sp>
        <p:nvSpPr>
          <p:cNvPr name="TextBox 9" id="9"/>
          <p:cNvSpPr txBox="true"/>
          <p:nvPr/>
        </p:nvSpPr>
        <p:spPr>
          <a:xfrm rot="0">
            <a:off x="1445947" y="2228190"/>
            <a:ext cx="16230600" cy="748031"/>
          </a:xfrm>
          <a:prstGeom prst="rect">
            <a:avLst/>
          </a:prstGeom>
        </p:spPr>
        <p:txBody>
          <a:bodyPr anchor="t" rtlCol="false" tIns="0" lIns="0" bIns="0" rIns="0">
            <a:spAutoFit/>
          </a:bodyPr>
          <a:lstStyle/>
          <a:p>
            <a:pPr algn="l">
              <a:lnSpc>
                <a:spcPts val="6019"/>
              </a:lnSpc>
              <a:spcBef>
                <a:spcPct val="0"/>
              </a:spcBef>
            </a:pPr>
            <a:r>
              <a:rPr lang="en-US" sz="4299">
                <a:solidFill>
                  <a:srgbClr val="000000"/>
                </a:solidFill>
                <a:latin typeface="Josefin Sans"/>
                <a:ea typeface="Josefin Sans"/>
                <a:cs typeface="Josefin Sans"/>
                <a:sym typeface="Josefin Sans"/>
              </a:rPr>
              <a:t>In ra mô hình tối ưu và các siêu tham số của mô hình</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1698984">
            <a:off x="-2113783" y="-973577"/>
            <a:ext cx="8283373" cy="4348771"/>
          </a:xfrm>
          <a:custGeom>
            <a:avLst/>
            <a:gdLst/>
            <a:ahLst/>
            <a:cxnLst/>
            <a:rect r="r" b="b" t="t" l="l"/>
            <a:pathLst>
              <a:path h="4348771" w="8283373">
                <a:moveTo>
                  <a:pt x="0" y="0"/>
                </a:moveTo>
                <a:lnTo>
                  <a:pt x="8283373" y="0"/>
                </a:lnTo>
                <a:lnTo>
                  <a:pt x="8283373" y="4348771"/>
                </a:lnTo>
                <a:lnTo>
                  <a:pt x="0" y="4348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1526301" y="8203401"/>
            <a:ext cx="6418501" cy="3177158"/>
          </a:xfrm>
          <a:custGeom>
            <a:avLst/>
            <a:gdLst/>
            <a:ahLst/>
            <a:cxnLst/>
            <a:rect r="r" b="b" t="t" l="l"/>
            <a:pathLst>
              <a:path h="3177158" w="6418501">
                <a:moveTo>
                  <a:pt x="0" y="0"/>
                </a:moveTo>
                <a:lnTo>
                  <a:pt x="6418501" y="0"/>
                </a:lnTo>
                <a:lnTo>
                  <a:pt x="6418501" y="3177158"/>
                </a:lnTo>
                <a:lnTo>
                  <a:pt x="0" y="3177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5874408" y="442003"/>
            <a:ext cx="1802140" cy="2207828"/>
          </a:xfrm>
          <a:custGeom>
            <a:avLst/>
            <a:gdLst/>
            <a:ahLst/>
            <a:cxnLst/>
            <a:rect r="r" b="b" t="t" l="l"/>
            <a:pathLst>
              <a:path h="2207828" w="1802140">
                <a:moveTo>
                  <a:pt x="0" y="0"/>
                </a:moveTo>
                <a:lnTo>
                  <a:pt x="1802139" y="0"/>
                </a:lnTo>
                <a:lnTo>
                  <a:pt x="1802139" y="2207827"/>
                </a:lnTo>
                <a:lnTo>
                  <a:pt x="0" y="22078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837825" y="7641203"/>
            <a:ext cx="3838722" cy="2791798"/>
          </a:xfrm>
          <a:custGeom>
            <a:avLst/>
            <a:gdLst/>
            <a:ahLst/>
            <a:cxnLst/>
            <a:rect r="r" b="b" t="t" l="l"/>
            <a:pathLst>
              <a:path h="2791798" w="3838722">
                <a:moveTo>
                  <a:pt x="0" y="0"/>
                </a:moveTo>
                <a:lnTo>
                  <a:pt x="3838722" y="0"/>
                </a:lnTo>
                <a:lnTo>
                  <a:pt x="3838722" y="2791798"/>
                </a:lnTo>
                <a:lnTo>
                  <a:pt x="0" y="27917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33759" y="8361117"/>
            <a:ext cx="2175115" cy="1925883"/>
          </a:xfrm>
          <a:custGeom>
            <a:avLst/>
            <a:gdLst/>
            <a:ahLst/>
            <a:cxnLst/>
            <a:rect r="r" b="b" t="t" l="l"/>
            <a:pathLst>
              <a:path h="1925883" w="2175115">
                <a:moveTo>
                  <a:pt x="0" y="0"/>
                </a:moveTo>
                <a:lnTo>
                  <a:pt x="2175115" y="0"/>
                </a:lnTo>
                <a:lnTo>
                  <a:pt x="2175115" y="1925883"/>
                </a:lnTo>
                <a:lnTo>
                  <a:pt x="0" y="19258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237951" y="3841666"/>
            <a:ext cx="14636457" cy="1656957"/>
          </a:xfrm>
          <a:custGeom>
            <a:avLst/>
            <a:gdLst/>
            <a:ahLst/>
            <a:cxnLst/>
            <a:rect r="r" b="b" t="t" l="l"/>
            <a:pathLst>
              <a:path h="1656957" w="14636457">
                <a:moveTo>
                  <a:pt x="0" y="0"/>
                </a:moveTo>
                <a:lnTo>
                  <a:pt x="14636457" y="0"/>
                </a:lnTo>
                <a:lnTo>
                  <a:pt x="14636457" y="1656958"/>
                </a:lnTo>
                <a:lnTo>
                  <a:pt x="0" y="1656958"/>
                </a:lnTo>
                <a:lnTo>
                  <a:pt x="0" y="0"/>
                </a:lnTo>
                <a:close/>
              </a:path>
            </a:pathLst>
          </a:custGeom>
          <a:blipFill>
            <a:blip r:embed="rId12"/>
            <a:stretch>
              <a:fillRect l="0" t="0" r="0" b="0"/>
            </a:stretch>
          </a:blipFill>
        </p:spPr>
      </p:sp>
      <p:sp>
        <p:nvSpPr>
          <p:cNvPr name="TextBox 8" id="8"/>
          <p:cNvSpPr txBox="true"/>
          <p:nvPr/>
        </p:nvSpPr>
        <p:spPr>
          <a:xfrm rot="0">
            <a:off x="1028700" y="933450"/>
            <a:ext cx="5262292" cy="854093"/>
          </a:xfrm>
          <a:prstGeom prst="rect">
            <a:avLst/>
          </a:prstGeom>
        </p:spPr>
        <p:txBody>
          <a:bodyPr anchor="t" rtlCol="false" tIns="0" lIns="0" bIns="0" rIns="0">
            <a:spAutoFit/>
          </a:bodyPr>
          <a:lstStyle/>
          <a:p>
            <a:pPr algn="just">
              <a:lnSpc>
                <a:spcPts val="7000"/>
              </a:lnSpc>
            </a:pPr>
            <a:r>
              <a:rPr lang="en-US" sz="5000">
                <a:solidFill>
                  <a:srgbClr val="58856D"/>
                </a:solidFill>
                <a:latin typeface="Paytone One"/>
                <a:ea typeface="Paytone One"/>
                <a:cs typeface="Paytone One"/>
                <a:sym typeface="Paytone One"/>
              </a:rPr>
              <a:t>03. HUẤN LUYỆN</a:t>
            </a:r>
          </a:p>
        </p:txBody>
      </p:sp>
      <p:sp>
        <p:nvSpPr>
          <p:cNvPr name="TextBox 9" id="9"/>
          <p:cNvSpPr txBox="true"/>
          <p:nvPr/>
        </p:nvSpPr>
        <p:spPr>
          <a:xfrm rot="0">
            <a:off x="1237951" y="2554580"/>
            <a:ext cx="16230600" cy="748031"/>
          </a:xfrm>
          <a:prstGeom prst="rect">
            <a:avLst/>
          </a:prstGeom>
        </p:spPr>
        <p:txBody>
          <a:bodyPr anchor="t" rtlCol="false" tIns="0" lIns="0" bIns="0" rIns="0">
            <a:spAutoFit/>
          </a:bodyPr>
          <a:lstStyle/>
          <a:p>
            <a:pPr algn="l">
              <a:lnSpc>
                <a:spcPts val="6019"/>
              </a:lnSpc>
              <a:spcBef>
                <a:spcPct val="0"/>
              </a:spcBef>
            </a:pPr>
            <a:r>
              <a:rPr lang="en-US" sz="4299">
                <a:solidFill>
                  <a:srgbClr val="000000"/>
                </a:solidFill>
                <a:latin typeface="Josefin Sans"/>
                <a:ea typeface="Josefin Sans"/>
                <a:cs typeface="Josefin Sans"/>
                <a:sym typeface="Josefin Sans"/>
              </a:rPr>
              <a:t>Lưu lại mô hình để sử dụng</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grpSp>
        <p:nvGrpSpPr>
          <p:cNvPr name="Group 2" id="2"/>
          <p:cNvGrpSpPr/>
          <p:nvPr/>
        </p:nvGrpSpPr>
        <p:grpSpPr>
          <a:xfrm rot="0">
            <a:off x="-175230" y="5404200"/>
            <a:ext cx="19637161" cy="10287000"/>
            <a:chOff x="0" y="0"/>
            <a:chExt cx="26182882" cy="13716000"/>
          </a:xfrm>
        </p:grpSpPr>
        <p:sp>
          <p:nvSpPr>
            <p:cNvPr name="Freeform 3" id="3"/>
            <p:cNvSpPr/>
            <p:nvPr/>
          </p:nvSpPr>
          <p:spPr>
            <a:xfrm flipH="false" flipV="false" rot="0">
              <a:off x="0" y="0"/>
              <a:ext cx="13733166" cy="13716000"/>
            </a:xfrm>
            <a:custGeom>
              <a:avLst/>
              <a:gdLst/>
              <a:ahLst/>
              <a:cxnLst/>
              <a:rect r="r" b="b" t="t" l="l"/>
              <a:pathLst>
                <a:path h="13716000" w="13733166">
                  <a:moveTo>
                    <a:pt x="0" y="0"/>
                  </a:moveTo>
                  <a:lnTo>
                    <a:pt x="13733166" y="0"/>
                  </a:lnTo>
                  <a:lnTo>
                    <a:pt x="13733166"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2449715" y="0"/>
              <a:ext cx="13733166" cy="13716000"/>
            </a:xfrm>
            <a:custGeom>
              <a:avLst/>
              <a:gdLst/>
              <a:ahLst/>
              <a:cxnLst/>
              <a:rect r="r" b="b" t="t" l="l"/>
              <a:pathLst>
                <a:path h="13716000" w="13733166">
                  <a:moveTo>
                    <a:pt x="0" y="0"/>
                  </a:moveTo>
                  <a:lnTo>
                    <a:pt x="13733167" y="0"/>
                  </a:lnTo>
                  <a:lnTo>
                    <a:pt x="13733167"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5" id="5"/>
          <p:cNvGrpSpPr/>
          <p:nvPr/>
        </p:nvGrpSpPr>
        <p:grpSpPr>
          <a:xfrm rot="0">
            <a:off x="-266411" y="5404200"/>
            <a:ext cx="18765082" cy="7568456"/>
            <a:chOff x="0" y="0"/>
            <a:chExt cx="4942244" cy="1993338"/>
          </a:xfrm>
        </p:grpSpPr>
        <p:sp>
          <p:nvSpPr>
            <p:cNvPr name="Freeform 6" id="6"/>
            <p:cNvSpPr/>
            <p:nvPr/>
          </p:nvSpPr>
          <p:spPr>
            <a:xfrm flipH="false" flipV="false" rot="0">
              <a:off x="0" y="0"/>
              <a:ext cx="4942244" cy="1993338"/>
            </a:xfrm>
            <a:custGeom>
              <a:avLst/>
              <a:gdLst/>
              <a:ahLst/>
              <a:cxnLst/>
              <a:rect r="r" b="b" t="t" l="l"/>
              <a:pathLst>
                <a:path h="1993338" w="4942244">
                  <a:moveTo>
                    <a:pt x="0" y="0"/>
                  </a:moveTo>
                  <a:lnTo>
                    <a:pt x="4942244" y="0"/>
                  </a:lnTo>
                  <a:lnTo>
                    <a:pt x="4942244" y="1993338"/>
                  </a:lnTo>
                  <a:lnTo>
                    <a:pt x="0" y="1993338"/>
                  </a:lnTo>
                  <a:close/>
                </a:path>
              </a:pathLst>
            </a:custGeom>
            <a:gradFill rotWithShape="true">
              <a:gsLst>
                <a:gs pos="0">
                  <a:srgbClr val="F9F4EA">
                    <a:alpha val="100000"/>
                  </a:srgbClr>
                </a:gs>
                <a:gs pos="100000">
                  <a:srgbClr val="F9F4EA">
                    <a:alpha val="0"/>
                  </a:srgbClr>
                </a:gs>
              </a:gsLst>
              <a:lin ang="5400000"/>
            </a:gradFill>
          </p:spPr>
        </p:sp>
        <p:sp>
          <p:nvSpPr>
            <p:cNvPr name="TextBox 7" id="7"/>
            <p:cNvSpPr txBox="true"/>
            <p:nvPr/>
          </p:nvSpPr>
          <p:spPr>
            <a:xfrm>
              <a:off x="0" y="-47625"/>
              <a:ext cx="4942244" cy="204096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698984">
            <a:off x="-1454033" y="-636772"/>
            <a:ext cx="8283373" cy="4348771"/>
          </a:xfrm>
          <a:custGeom>
            <a:avLst/>
            <a:gdLst/>
            <a:ahLst/>
            <a:cxnLst/>
            <a:rect r="r" b="b" t="t" l="l"/>
            <a:pathLst>
              <a:path h="4348771" w="8283373">
                <a:moveTo>
                  <a:pt x="0" y="0"/>
                </a:moveTo>
                <a:lnTo>
                  <a:pt x="8283374" y="0"/>
                </a:lnTo>
                <a:lnTo>
                  <a:pt x="8283374" y="4348771"/>
                </a:lnTo>
                <a:lnTo>
                  <a:pt x="0" y="4348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9" id="9"/>
          <p:cNvSpPr/>
          <p:nvPr/>
        </p:nvSpPr>
        <p:spPr>
          <a:xfrm flipH="false" flipV="false" rot="0">
            <a:off x="11580460" y="6902011"/>
            <a:ext cx="7315200" cy="3621024"/>
          </a:xfrm>
          <a:custGeom>
            <a:avLst/>
            <a:gdLst/>
            <a:ahLst/>
            <a:cxnLst/>
            <a:rect r="r" b="b" t="t" l="l"/>
            <a:pathLst>
              <a:path h="3621024" w="7315200">
                <a:moveTo>
                  <a:pt x="0" y="0"/>
                </a:moveTo>
                <a:lnTo>
                  <a:pt x="7315200" y="0"/>
                </a:lnTo>
                <a:lnTo>
                  <a:pt x="7315200" y="3621024"/>
                </a:lnTo>
                <a:lnTo>
                  <a:pt x="0" y="36210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0" id="10"/>
          <p:cNvSpPr/>
          <p:nvPr/>
        </p:nvSpPr>
        <p:spPr>
          <a:xfrm flipH="false" flipV="false" rot="0">
            <a:off x="2085154" y="1587606"/>
            <a:ext cx="14117692" cy="7111787"/>
          </a:xfrm>
          <a:custGeom>
            <a:avLst/>
            <a:gdLst/>
            <a:ahLst/>
            <a:cxnLst/>
            <a:rect r="r" b="b" t="t" l="l"/>
            <a:pathLst>
              <a:path h="7111787" w="14117692">
                <a:moveTo>
                  <a:pt x="0" y="0"/>
                </a:moveTo>
                <a:lnTo>
                  <a:pt x="14117692" y="0"/>
                </a:lnTo>
                <a:lnTo>
                  <a:pt x="14117692" y="7111788"/>
                </a:lnTo>
                <a:lnTo>
                  <a:pt x="0" y="71117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w="38100" cap="rnd">
            <a:solidFill>
              <a:srgbClr val="000000"/>
            </a:solidFill>
            <a:prstDash val="lgDash"/>
            <a:round/>
          </a:ln>
        </p:spPr>
      </p:sp>
      <p:sp>
        <p:nvSpPr>
          <p:cNvPr name="Freeform 11" id="11"/>
          <p:cNvSpPr/>
          <p:nvPr/>
        </p:nvSpPr>
        <p:spPr>
          <a:xfrm flipH="false" flipV="false" rot="0">
            <a:off x="0" y="6252058"/>
            <a:ext cx="5165178" cy="4248359"/>
          </a:xfrm>
          <a:custGeom>
            <a:avLst/>
            <a:gdLst/>
            <a:ahLst/>
            <a:cxnLst/>
            <a:rect r="r" b="b" t="t" l="l"/>
            <a:pathLst>
              <a:path h="4248359" w="5165178">
                <a:moveTo>
                  <a:pt x="0" y="0"/>
                </a:moveTo>
                <a:lnTo>
                  <a:pt x="5165178" y="0"/>
                </a:lnTo>
                <a:lnTo>
                  <a:pt x="5165178" y="4248359"/>
                </a:lnTo>
                <a:lnTo>
                  <a:pt x="0" y="42483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true" flipV="false" rot="2085979">
            <a:off x="14433263" y="1286523"/>
            <a:ext cx="2761512" cy="1356593"/>
          </a:xfrm>
          <a:custGeom>
            <a:avLst/>
            <a:gdLst/>
            <a:ahLst/>
            <a:cxnLst/>
            <a:rect r="r" b="b" t="t" l="l"/>
            <a:pathLst>
              <a:path h="1356593" w="2761512">
                <a:moveTo>
                  <a:pt x="2761512" y="0"/>
                </a:moveTo>
                <a:lnTo>
                  <a:pt x="0" y="0"/>
                </a:lnTo>
                <a:lnTo>
                  <a:pt x="0" y="1356592"/>
                </a:lnTo>
                <a:lnTo>
                  <a:pt x="2761512" y="1356592"/>
                </a:lnTo>
                <a:lnTo>
                  <a:pt x="2761512"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true" flipV="false" rot="-177889">
            <a:off x="13047498" y="8103049"/>
            <a:ext cx="2445736" cy="978294"/>
          </a:xfrm>
          <a:custGeom>
            <a:avLst/>
            <a:gdLst/>
            <a:ahLst/>
            <a:cxnLst/>
            <a:rect r="r" b="b" t="t" l="l"/>
            <a:pathLst>
              <a:path h="978294" w="2445736">
                <a:moveTo>
                  <a:pt x="2445736" y="0"/>
                </a:moveTo>
                <a:lnTo>
                  <a:pt x="0" y="0"/>
                </a:lnTo>
                <a:lnTo>
                  <a:pt x="0" y="978294"/>
                </a:lnTo>
                <a:lnTo>
                  <a:pt x="2445736" y="978294"/>
                </a:lnTo>
                <a:lnTo>
                  <a:pt x="2445736"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2772826">
            <a:off x="13785436" y="8136683"/>
            <a:ext cx="846806" cy="1003621"/>
          </a:xfrm>
          <a:custGeom>
            <a:avLst/>
            <a:gdLst/>
            <a:ahLst/>
            <a:cxnLst/>
            <a:rect r="r" b="b" t="t" l="l"/>
            <a:pathLst>
              <a:path h="1003621" w="846806">
                <a:moveTo>
                  <a:pt x="0" y="0"/>
                </a:moveTo>
                <a:lnTo>
                  <a:pt x="846806" y="0"/>
                </a:lnTo>
                <a:lnTo>
                  <a:pt x="846806" y="1003621"/>
                </a:lnTo>
                <a:lnTo>
                  <a:pt x="0" y="100362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5" id="15"/>
          <p:cNvSpPr txBox="true"/>
          <p:nvPr/>
        </p:nvSpPr>
        <p:spPr>
          <a:xfrm rot="0">
            <a:off x="2085154" y="2483221"/>
            <a:ext cx="14117692" cy="1038244"/>
          </a:xfrm>
          <a:prstGeom prst="rect">
            <a:avLst/>
          </a:prstGeom>
        </p:spPr>
        <p:txBody>
          <a:bodyPr anchor="t" rtlCol="false" tIns="0" lIns="0" bIns="0" rIns="0">
            <a:spAutoFit/>
          </a:bodyPr>
          <a:lstStyle/>
          <a:p>
            <a:pPr algn="ctr">
              <a:lnSpc>
                <a:spcPts val="8400"/>
              </a:lnSpc>
              <a:spcBef>
                <a:spcPct val="0"/>
              </a:spcBef>
            </a:pPr>
            <a:r>
              <a:rPr lang="en-US" sz="6000">
                <a:solidFill>
                  <a:srgbClr val="58856D"/>
                </a:solidFill>
                <a:latin typeface="Paytone One"/>
                <a:ea typeface="Paytone One"/>
                <a:cs typeface="Paytone One"/>
                <a:sym typeface="Paytone One"/>
              </a:rPr>
              <a:t>VI. Phân tích kết quả</a:t>
            </a:r>
          </a:p>
        </p:txBody>
      </p:sp>
      <p:grpSp>
        <p:nvGrpSpPr>
          <p:cNvPr name="Group 16" id="16"/>
          <p:cNvGrpSpPr/>
          <p:nvPr/>
        </p:nvGrpSpPr>
        <p:grpSpPr>
          <a:xfrm rot="0">
            <a:off x="5657782" y="4337308"/>
            <a:ext cx="6972437" cy="2133783"/>
            <a:chOff x="0" y="0"/>
            <a:chExt cx="9296582" cy="2845044"/>
          </a:xfrm>
        </p:grpSpPr>
        <p:sp>
          <p:nvSpPr>
            <p:cNvPr name="TextBox 17" id="17"/>
            <p:cNvSpPr txBox="true"/>
            <p:nvPr/>
          </p:nvSpPr>
          <p:spPr>
            <a:xfrm rot="0">
              <a:off x="0" y="-66675"/>
              <a:ext cx="7321848" cy="6762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Josefin Sans"/>
                  <a:ea typeface="Josefin Sans"/>
                  <a:cs typeface="Josefin Sans"/>
                  <a:sym typeface="Josefin Sans"/>
                </a:rPr>
                <a:t> 1. </a:t>
              </a:r>
              <a:r>
                <a:rPr lang="en-US" sz="3000">
                  <a:solidFill>
                    <a:srgbClr val="000000"/>
                  </a:solidFill>
                  <a:latin typeface="Josefin Sans"/>
                  <a:ea typeface="Josefin Sans"/>
                  <a:cs typeface="Josefin Sans"/>
                  <a:sym typeface="Josefin Sans"/>
                </a:rPr>
                <a:t>Bảng so sánh kết quả metrics</a:t>
              </a:r>
            </a:p>
          </p:txBody>
        </p:sp>
        <p:sp>
          <p:nvSpPr>
            <p:cNvPr name="TextBox 18" id="18"/>
            <p:cNvSpPr txBox="true"/>
            <p:nvPr/>
          </p:nvSpPr>
          <p:spPr>
            <a:xfrm rot="0">
              <a:off x="161722" y="1051269"/>
              <a:ext cx="9050224" cy="676225"/>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Josefin Sans"/>
                  <a:ea typeface="Josefin Sans"/>
                  <a:cs typeface="Josefin Sans"/>
                  <a:sym typeface="Josefin Sans"/>
                </a:rPr>
                <a:t>2. </a:t>
              </a:r>
              <a:r>
                <a:rPr lang="en-US" sz="3000">
                  <a:solidFill>
                    <a:srgbClr val="000000"/>
                  </a:solidFill>
                  <a:latin typeface="Josefin Sans"/>
                  <a:ea typeface="Josefin Sans"/>
                  <a:cs typeface="Josefin Sans"/>
                  <a:sym typeface="Josefin Sans"/>
                </a:rPr>
                <a:t>Các biến ảnh hưởng đến kết quả</a:t>
              </a:r>
            </a:p>
          </p:txBody>
        </p:sp>
        <p:sp>
          <p:nvSpPr>
            <p:cNvPr name="TextBox 19" id="19"/>
            <p:cNvSpPr txBox="true"/>
            <p:nvPr/>
          </p:nvSpPr>
          <p:spPr>
            <a:xfrm rot="0">
              <a:off x="161722" y="2168819"/>
              <a:ext cx="9134860" cy="676225"/>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Josefin Sans"/>
                  <a:ea typeface="Josefin Sans"/>
                  <a:cs typeface="Josefin Sans"/>
                  <a:sym typeface="Josefin Sans"/>
                </a:rPr>
                <a:t>3. </a:t>
              </a:r>
              <a:r>
                <a:rPr lang="en-US" sz="3000">
                  <a:solidFill>
                    <a:srgbClr val="000000"/>
                  </a:solidFill>
                  <a:latin typeface="Josefin Sans"/>
                  <a:ea typeface="Josefin Sans"/>
                  <a:cs typeface="Josefin Sans"/>
                  <a:sym typeface="Josefin Sans"/>
                </a:rPr>
                <a:t>Hạn chế và Hướng phát triển</a:t>
              </a:r>
            </a:p>
          </p:txBody>
        </p:sp>
      </p:gr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grpSp>
        <p:nvGrpSpPr>
          <p:cNvPr name="Group 2" id="2"/>
          <p:cNvGrpSpPr/>
          <p:nvPr/>
        </p:nvGrpSpPr>
        <p:grpSpPr>
          <a:xfrm rot="0">
            <a:off x="-175230" y="5404200"/>
            <a:ext cx="19637161" cy="10287000"/>
            <a:chOff x="0" y="0"/>
            <a:chExt cx="26182882" cy="13716000"/>
          </a:xfrm>
        </p:grpSpPr>
        <p:sp>
          <p:nvSpPr>
            <p:cNvPr name="Freeform 3" id="3"/>
            <p:cNvSpPr/>
            <p:nvPr/>
          </p:nvSpPr>
          <p:spPr>
            <a:xfrm flipH="false" flipV="false" rot="0">
              <a:off x="0" y="0"/>
              <a:ext cx="13733166" cy="13716000"/>
            </a:xfrm>
            <a:custGeom>
              <a:avLst/>
              <a:gdLst/>
              <a:ahLst/>
              <a:cxnLst/>
              <a:rect r="r" b="b" t="t" l="l"/>
              <a:pathLst>
                <a:path h="13716000" w="13733166">
                  <a:moveTo>
                    <a:pt x="0" y="0"/>
                  </a:moveTo>
                  <a:lnTo>
                    <a:pt x="13733166" y="0"/>
                  </a:lnTo>
                  <a:lnTo>
                    <a:pt x="13733166"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2449715" y="0"/>
              <a:ext cx="13733166" cy="13716000"/>
            </a:xfrm>
            <a:custGeom>
              <a:avLst/>
              <a:gdLst/>
              <a:ahLst/>
              <a:cxnLst/>
              <a:rect r="r" b="b" t="t" l="l"/>
              <a:pathLst>
                <a:path h="13716000" w="13733166">
                  <a:moveTo>
                    <a:pt x="0" y="0"/>
                  </a:moveTo>
                  <a:lnTo>
                    <a:pt x="13733167" y="0"/>
                  </a:lnTo>
                  <a:lnTo>
                    <a:pt x="13733167"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5" id="5"/>
          <p:cNvGrpSpPr/>
          <p:nvPr/>
        </p:nvGrpSpPr>
        <p:grpSpPr>
          <a:xfrm rot="0">
            <a:off x="-266411" y="5404200"/>
            <a:ext cx="18765082" cy="7568456"/>
            <a:chOff x="0" y="0"/>
            <a:chExt cx="4942244" cy="1993338"/>
          </a:xfrm>
        </p:grpSpPr>
        <p:sp>
          <p:nvSpPr>
            <p:cNvPr name="Freeform 6" id="6"/>
            <p:cNvSpPr/>
            <p:nvPr/>
          </p:nvSpPr>
          <p:spPr>
            <a:xfrm flipH="false" flipV="false" rot="0">
              <a:off x="0" y="0"/>
              <a:ext cx="4942244" cy="1993338"/>
            </a:xfrm>
            <a:custGeom>
              <a:avLst/>
              <a:gdLst/>
              <a:ahLst/>
              <a:cxnLst/>
              <a:rect r="r" b="b" t="t" l="l"/>
              <a:pathLst>
                <a:path h="1993338" w="4942244">
                  <a:moveTo>
                    <a:pt x="0" y="0"/>
                  </a:moveTo>
                  <a:lnTo>
                    <a:pt x="4942244" y="0"/>
                  </a:lnTo>
                  <a:lnTo>
                    <a:pt x="4942244" y="1993338"/>
                  </a:lnTo>
                  <a:lnTo>
                    <a:pt x="0" y="1993338"/>
                  </a:lnTo>
                  <a:close/>
                </a:path>
              </a:pathLst>
            </a:custGeom>
            <a:gradFill rotWithShape="true">
              <a:gsLst>
                <a:gs pos="0">
                  <a:srgbClr val="F9F4EA">
                    <a:alpha val="100000"/>
                  </a:srgbClr>
                </a:gs>
                <a:gs pos="100000">
                  <a:srgbClr val="F9F4EA">
                    <a:alpha val="0"/>
                  </a:srgbClr>
                </a:gs>
              </a:gsLst>
              <a:lin ang="5400000"/>
            </a:gradFill>
          </p:spPr>
        </p:sp>
        <p:sp>
          <p:nvSpPr>
            <p:cNvPr name="TextBox 7" id="7"/>
            <p:cNvSpPr txBox="true"/>
            <p:nvPr/>
          </p:nvSpPr>
          <p:spPr>
            <a:xfrm>
              <a:off x="0" y="-47625"/>
              <a:ext cx="4942244" cy="204096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698984">
            <a:off x="-1454033" y="-636772"/>
            <a:ext cx="8283373" cy="4348771"/>
          </a:xfrm>
          <a:custGeom>
            <a:avLst/>
            <a:gdLst/>
            <a:ahLst/>
            <a:cxnLst/>
            <a:rect r="r" b="b" t="t" l="l"/>
            <a:pathLst>
              <a:path h="4348771" w="8283373">
                <a:moveTo>
                  <a:pt x="0" y="0"/>
                </a:moveTo>
                <a:lnTo>
                  <a:pt x="8283374" y="0"/>
                </a:lnTo>
                <a:lnTo>
                  <a:pt x="8283374" y="4348771"/>
                </a:lnTo>
                <a:lnTo>
                  <a:pt x="0" y="4348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9" id="9"/>
          <p:cNvSpPr/>
          <p:nvPr/>
        </p:nvSpPr>
        <p:spPr>
          <a:xfrm flipH="false" flipV="false" rot="0">
            <a:off x="11580460" y="6902011"/>
            <a:ext cx="7315200" cy="3621024"/>
          </a:xfrm>
          <a:custGeom>
            <a:avLst/>
            <a:gdLst/>
            <a:ahLst/>
            <a:cxnLst/>
            <a:rect r="r" b="b" t="t" l="l"/>
            <a:pathLst>
              <a:path h="3621024" w="7315200">
                <a:moveTo>
                  <a:pt x="0" y="0"/>
                </a:moveTo>
                <a:lnTo>
                  <a:pt x="7315200" y="0"/>
                </a:lnTo>
                <a:lnTo>
                  <a:pt x="7315200" y="3621024"/>
                </a:lnTo>
                <a:lnTo>
                  <a:pt x="0" y="36210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0" id="10"/>
          <p:cNvSpPr/>
          <p:nvPr/>
        </p:nvSpPr>
        <p:spPr>
          <a:xfrm flipH="false" flipV="false" rot="0">
            <a:off x="7760911" y="1309013"/>
            <a:ext cx="9677516" cy="6101542"/>
          </a:xfrm>
          <a:custGeom>
            <a:avLst/>
            <a:gdLst/>
            <a:ahLst/>
            <a:cxnLst/>
            <a:rect r="r" b="b" t="t" l="l"/>
            <a:pathLst>
              <a:path h="6101542" w="9677516">
                <a:moveTo>
                  <a:pt x="0" y="0"/>
                </a:moveTo>
                <a:lnTo>
                  <a:pt x="9677517" y="0"/>
                </a:lnTo>
                <a:lnTo>
                  <a:pt x="9677517" y="6101542"/>
                </a:lnTo>
                <a:lnTo>
                  <a:pt x="0" y="6101542"/>
                </a:lnTo>
                <a:lnTo>
                  <a:pt x="0" y="0"/>
                </a:lnTo>
                <a:close/>
              </a:path>
            </a:pathLst>
          </a:custGeom>
          <a:blipFill>
            <a:blip r:embed="rId8"/>
            <a:stretch>
              <a:fillRect l="0" t="0" r="-1079" b="0"/>
            </a:stretch>
          </a:blipFill>
        </p:spPr>
      </p:sp>
      <p:sp>
        <p:nvSpPr>
          <p:cNvPr name="Freeform 11" id="11"/>
          <p:cNvSpPr/>
          <p:nvPr/>
        </p:nvSpPr>
        <p:spPr>
          <a:xfrm flipH="false" flipV="false" rot="0">
            <a:off x="849572" y="2040424"/>
            <a:ext cx="6732211" cy="3375960"/>
          </a:xfrm>
          <a:custGeom>
            <a:avLst/>
            <a:gdLst/>
            <a:ahLst/>
            <a:cxnLst/>
            <a:rect r="r" b="b" t="t" l="l"/>
            <a:pathLst>
              <a:path h="3375960" w="6732211">
                <a:moveTo>
                  <a:pt x="0" y="0"/>
                </a:moveTo>
                <a:lnTo>
                  <a:pt x="6732212" y="0"/>
                </a:lnTo>
                <a:lnTo>
                  <a:pt x="6732212" y="3375960"/>
                </a:lnTo>
                <a:lnTo>
                  <a:pt x="0" y="3375960"/>
                </a:lnTo>
                <a:lnTo>
                  <a:pt x="0" y="0"/>
                </a:lnTo>
                <a:close/>
              </a:path>
            </a:pathLst>
          </a:custGeom>
          <a:blipFill>
            <a:blip r:embed="rId9"/>
            <a:stretch>
              <a:fillRect l="-793" t="0" r="-16713" b="0"/>
            </a:stretch>
          </a:blipFill>
        </p:spPr>
      </p:sp>
      <p:grpSp>
        <p:nvGrpSpPr>
          <p:cNvPr name="Group 12" id="12"/>
          <p:cNvGrpSpPr/>
          <p:nvPr/>
        </p:nvGrpSpPr>
        <p:grpSpPr>
          <a:xfrm rot="0">
            <a:off x="282311" y="171438"/>
            <a:ext cx="17774557" cy="9841802"/>
            <a:chOff x="0" y="0"/>
            <a:chExt cx="4681347" cy="2592070"/>
          </a:xfrm>
        </p:grpSpPr>
        <p:sp>
          <p:nvSpPr>
            <p:cNvPr name="Freeform 13" id="13"/>
            <p:cNvSpPr/>
            <p:nvPr/>
          </p:nvSpPr>
          <p:spPr>
            <a:xfrm flipH="false" flipV="false" rot="0">
              <a:off x="0" y="0"/>
              <a:ext cx="4681347" cy="2592070"/>
            </a:xfrm>
            <a:custGeom>
              <a:avLst/>
              <a:gdLst/>
              <a:ahLst/>
              <a:cxnLst/>
              <a:rect r="r" b="b" t="t" l="l"/>
              <a:pathLst>
                <a:path h="2592070" w="4681347">
                  <a:moveTo>
                    <a:pt x="4681347" y="43556"/>
                  </a:moveTo>
                  <a:lnTo>
                    <a:pt x="4681347" y="2548514"/>
                  </a:lnTo>
                  <a:cubicBezTo>
                    <a:pt x="4681347" y="2572569"/>
                    <a:pt x="4661846" y="2592070"/>
                    <a:pt x="4637791" y="2592070"/>
                  </a:cubicBezTo>
                  <a:lnTo>
                    <a:pt x="43556" y="2592070"/>
                  </a:lnTo>
                  <a:cubicBezTo>
                    <a:pt x="19501" y="2592070"/>
                    <a:pt x="0" y="2572569"/>
                    <a:pt x="0" y="2548514"/>
                  </a:cubicBezTo>
                  <a:lnTo>
                    <a:pt x="0" y="43556"/>
                  </a:lnTo>
                  <a:cubicBezTo>
                    <a:pt x="0" y="19501"/>
                    <a:pt x="19501" y="0"/>
                    <a:pt x="43556" y="0"/>
                  </a:cubicBezTo>
                  <a:lnTo>
                    <a:pt x="4637791" y="0"/>
                  </a:lnTo>
                  <a:cubicBezTo>
                    <a:pt x="4661846" y="0"/>
                    <a:pt x="4681347" y="19501"/>
                    <a:pt x="4681347" y="43556"/>
                  </a:cubicBezTo>
                  <a:close/>
                </a:path>
              </a:pathLst>
            </a:custGeom>
            <a:solidFill>
              <a:srgbClr val="FEFEFE"/>
            </a:solidFill>
          </p:spPr>
        </p:sp>
        <p:sp>
          <p:nvSpPr>
            <p:cNvPr name="TextBox 14" id="14"/>
            <p:cNvSpPr txBox="true"/>
            <p:nvPr/>
          </p:nvSpPr>
          <p:spPr>
            <a:xfrm>
              <a:off x="0" y="-47625"/>
              <a:ext cx="4681347" cy="2639695"/>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0005392" y="4177033"/>
            <a:ext cx="7707369" cy="4807497"/>
          </a:xfrm>
          <a:custGeom>
            <a:avLst/>
            <a:gdLst/>
            <a:ahLst/>
            <a:cxnLst/>
            <a:rect r="r" b="b" t="t" l="l"/>
            <a:pathLst>
              <a:path h="4807497" w="7707369">
                <a:moveTo>
                  <a:pt x="0" y="0"/>
                </a:moveTo>
                <a:lnTo>
                  <a:pt x="7707368" y="0"/>
                </a:lnTo>
                <a:lnTo>
                  <a:pt x="7707368" y="4807497"/>
                </a:lnTo>
                <a:lnTo>
                  <a:pt x="0" y="4807497"/>
                </a:lnTo>
                <a:lnTo>
                  <a:pt x="0" y="0"/>
                </a:lnTo>
                <a:close/>
              </a:path>
            </a:pathLst>
          </a:custGeom>
          <a:blipFill>
            <a:blip r:embed="rId8"/>
            <a:stretch>
              <a:fillRect l="0" t="0" r="0" b="0"/>
            </a:stretch>
          </a:blipFill>
        </p:spPr>
      </p:sp>
      <p:sp>
        <p:nvSpPr>
          <p:cNvPr name="Freeform 16" id="16"/>
          <p:cNvSpPr/>
          <p:nvPr/>
        </p:nvSpPr>
        <p:spPr>
          <a:xfrm flipH="false" flipV="false" rot="0">
            <a:off x="1503585" y="4201803"/>
            <a:ext cx="7694256" cy="4782727"/>
          </a:xfrm>
          <a:custGeom>
            <a:avLst/>
            <a:gdLst/>
            <a:ahLst/>
            <a:cxnLst/>
            <a:rect r="r" b="b" t="t" l="l"/>
            <a:pathLst>
              <a:path h="4782727" w="7694256">
                <a:moveTo>
                  <a:pt x="0" y="0"/>
                </a:moveTo>
                <a:lnTo>
                  <a:pt x="7694256" y="0"/>
                </a:lnTo>
                <a:lnTo>
                  <a:pt x="7694256" y="4782727"/>
                </a:lnTo>
                <a:lnTo>
                  <a:pt x="0" y="4782727"/>
                </a:lnTo>
                <a:lnTo>
                  <a:pt x="0" y="0"/>
                </a:lnTo>
                <a:close/>
              </a:path>
            </a:pathLst>
          </a:custGeom>
          <a:blipFill>
            <a:blip r:embed="rId10"/>
            <a:stretch>
              <a:fillRect l="0" t="0" r="0" b="0"/>
            </a:stretch>
          </a:blipFill>
        </p:spPr>
      </p:sp>
      <p:sp>
        <p:nvSpPr>
          <p:cNvPr name="Freeform 17" id="17"/>
          <p:cNvSpPr/>
          <p:nvPr/>
        </p:nvSpPr>
        <p:spPr>
          <a:xfrm flipH="false" flipV="false" rot="0">
            <a:off x="6133790" y="1151803"/>
            <a:ext cx="5964680" cy="2948831"/>
          </a:xfrm>
          <a:custGeom>
            <a:avLst/>
            <a:gdLst/>
            <a:ahLst/>
            <a:cxnLst/>
            <a:rect r="r" b="b" t="t" l="l"/>
            <a:pathLst>
              <a:path h="2948831" w="5964680">
                <a:moveTo>
                  <a:pt x="0" y="0"/>
                </a:moveTo>
                <a:lnTo>
                  <a:pt x="5964681" y="0"/>
                </a:lnTo>
                <a:lnTo>
                  <a:pt x="5964681" y="2948831"/>
                </a:lnTo>
                <a:lnTo>
                  <a:pt x="0" y="2948831"/>
                </a:lnTo>
                <a:lnTo>
                  <a:pt x="0" y="0"/>
                </a:lnTo>
                <a:close/>
              </a:path>
            </a:pathLst>
          </a:custGeom>
          <a:blipFill>
            <a:blip r:embed="rId11"/>
            <a:stretch>
              <a:fillRect l="0" t="0" r="0" b="0"/>
            </a:stretch>
          </a:blipFill>
        </p:spPr>
      </p:sp>
      <p:sp>
        <p:nvSpPr>
          <p:cNvPr name="TextBox 18" id="18"/>
          <p:cNvSpPr txBox="true"/>
          <p:nvPr/>
        </p:nvSpPr>
        <p:spPr>
          <a:xfrm rot="0">
            <a:off x="282311" y="320191"/>
            <a:ext cx="9851324" cy="755213"/>
          </a:xfrm>
          <a:prstGeom prst="rect">
            <a:avLst/>
          </a:prstGeom>
        </p:spPr>
        <p:txBody>
          <a:bodyPr anchor="t" rtlCol="false" tIns="0" lIns="0" bIns="0" rIns="0">
            <a:spAutoFit/>
          </a:bodyPr>
          <a:lstStyle/>
          <a:p>
            <a:pPr algn="ctr">
              <a:lnSpc>
                <a:spcPts val="6150"/>
              </a:lnSpc>
              <a:spcBef>
                <a:spcPct val="0"/>
              </a:spcBef>
            </a:pPr>
            <a:r>
              <a:rPr lang="en-US" sz="4392">
                <a:solidFill>
                  <a:srgbClr val="58856D"/>
                </a:solidFill>
                <a:latin typeface="Paytone One"/>
                <a:ea typeface="Paytone One"/>
                <a:cs typeface="Paytone One"/>
                <a:sym typeface="Paytone One"/>
              </a:rPr>
              <a:t> 1. </a:t>
            </a:r>
            <a:r>
              <a:rPr lang="en-US" sz="4392">
                <a:solidFill>
                  <a:srgbClr val="58856D"/>
                </a:solidFill>
                <a:latin typeface="Paytone One"/>
                <a:ea typeface="Paytone One"/>
                <a:cs typeface="Paytone One"/>
                <a:sym typeface="Paytone One"/>
              </a:rPr>
              <a:t>Bảng so sánh kết quả metrics</a:t>
            </a:r>
          </a:p>
        </p:txBody>
      </p:sp>
      <p:sp>
        <p:nvSpPr>
          <p:cNvPr name="TextBox 19" id="19"/>
          <p:cNvSpPr txBox="true"/>
          <p:nvPr/>
        </p:nvSpPr>
        <p:spPr>
          <a:xfrm rot="0">
            <a:off x="11580460" y="9121753"/>
            <a:ext cx="4231035"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Josefin Sans"/>
                <a:ea typeface="Josefin Sans"/>
                <a:cs typeface="Josefin Sans"/>
                <a:sym typeface="Josefin Sans"/>
              </a:rPr>
              <a:t>Bảng so sánh giá trị R^2</a:t>
            </a:r>
          </a:p>
        </p:txBody>
      </p:sp>
      <p:sp>
        <p:nvSpPr>
          <p:cNvPr name="TextBox 20" id="20"/>
          <p:cNvSpPr txBox="true"/>
          <p:nvPr/>
        </p:nvSpPr>
        <p:spPr>
          <a:xfrm rot="0">
            <a:off x="2916022" y="9127405"/>
            <a:ext cx="4665762"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Josefin Sans"/>
                <a:ea typeface="Josefin Sans"/>
                <a:cs typeface="Josefin Sans"/>
                <a:sym typeface="Josefin Sans"/>
              </a:rPr>
              <a:t>Bảng so sánh giá trị RMSE</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grpSp>
        <p:nvGrpSpPr>
          <p:cNvPr name="Group 2" id="2"/>
          <p:cNvGrpSpPr/>
          <p:nvPr/>
        </p:nvGrpSpPr>
        <p:grpSpPr>
          <a:xfrm rot="0">
            <a:off x="-175230" y="5404200"/>
            <a:ext cx="19637161" cy="10287000"/>
            <a:chOff x="0" y="0"/>
            <a:chExt cx="26182882" cy="13716000"/>
          </a:xfrm>
        </p:grpSpPr>
        <p:sp>
          <p:nvSpPr>
            <p:cNvPr name="Freeform 3" id="3"/>
            <p:cNvSpPr/>
            <p:nvPr/>
          </p:nvSpPr>
          <p:spPr>
            <a:xfrm flipH="false" flipV="false" rot="0">
              <a:off x="0" y="0"/>
              <a:ext cx="13733166" cy="13716000"/>
            </a:xfrm>
            <a:custGeom>
              <a:avLst/>
              <a:gdLst/>
              <a:ahLst/>
              <a:cxnLst/>
              <a:rect r="r" b="b" t="t" l="l"/>
              <a:pathLst>
                <a:path h="13716000" w="13733166">
                  <a:moveTo>
                    <a:pt x="0" y="0"/>
                  </a:moveTo>
                  <a:lnTo>
                    <a:pt x="13733166" y="0"/>
                  </a:lnTo>
                  <a:lnTo>
                    <a:pt x="13733166"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2449715" y="0"/>
              <a:ext cx="13733166" cy="13716000"/>
            </a:xfrm>
            <a:custGeom>
              <a:avLst/>
              <a:gdLst/>
              <a:ahLst/>
              <a:cxnLst/>
              <a:rect r="r" b="b" t="t" l="l"/>
              <a:pathLst>
                <a:path h="13716000" w="13733166">
                  <a:moveTo>
                    <a:pt x="0" y="0"/>
                  </a:moveTo>
                  <a:lnTo>
                    <a:pt x="13733167" y="0"/>
                  </a:lnTo>
                  <a:lnTo>
                    <a:pt x="13733167"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5" id="5"/>
          <p:cNvGrpSpPr/>
          <p:nvPr/>
        </p:nvGrpSpPr>
        <p:grpSpPr>
          <a:xfrm rot="0">
            <a:off x="-266411" y="5404200"/>
            <a:ext cx="18765082" cy="7568456"/>
            <a:chOff x="0" y="0"/>
            <a:chExt cx="4942244" cy="1993338"/>
          </a:xfrm>
        </p:grpSpPr>
        <p:sp>
          <p:nvSpPr>
            <p:cNvPr name="Freeform 6" id="6"/>
            <p:cNvSpPr/>
            <p:nvPr/>
          </p:nvSpPr>
          <p:spPr>
            <a:xfrm flipH="false" flipV="false" rot="0">
              <a:off x="0" y="0"/>
              <a:ext cx="4942244" cy="1993338"/>
            </a:xfrm>
            <a:custGeom>
              <a:avLst/>
              <a:gdLst/>
              <a:ahLst/>
              <a:cxnLst/>
              <a:rect r="r" b="b" t="t" l="l"/>
              <a:pathLst>
                <a:path h="1993338" w="4942244">
                  <a:moveTo>
                    <a:pt x="0" y="0"/>
                  </a:moveTo>
                  <a:lnTo>
                    <a:pt x="4942244" y="0"/>
                  </a:lnTo>
                  <a:lnTo>
                    <a:pt x="4942244" y="1993338"/>
                  </a:lnTo>
                  <a:lnTo>
                    <a:pt x="0" y="1993338"/>
                  </a:lnTo>
                  <a:close/>
                </a:path>
              </a:pathLst>
            </a:custGeom>
            <a:gradFill rotWithShape="true">
              <a:gsLst>
                <a:gs pos="0">
                  <a:srgbClr val="F9F4EA">
                    <a:alpha val="100000"/>
                  </a:srgbClr>
                </a:gs>
                <a:gs pos="100000">
                  <a:srgbClr val="F9F4EA">
                    <a:alpha val="0"/>
                  </a:srgbClr>
                </a:gs>
              </a:gsLst>
              <a:lin ang="5400000"/>
            </a:gradFill>
          </p:spPr>
        </p:sp>
        <p:sp>
          <p:nvSpPr>
            <p:cNvPr name="TextBox 7" id="7"/>
            <p:cNvSpPr txBox="true"/>
            <p:nvPr/>
          </p:nvSpPr>
          <p:spPr>
            <a:xfrm>
              <a:off x="0" y="-47625"/>
              <a:ext cx="4942244" cy="204096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698984">
            <a:off x="-1454033" y="-636772"/>
            <a:ext cx="8283373" cy="4348771"/>
          </a:xfrm>
          <a:custGeom>
            <a:avLst/>
            <a:gdLst/>
            <a:ahLst/>
            <a:cxnLst/>
            <a:rect r="r" b="b" t="t" l="l"/>
            <a:pathLst>
              <a:path h="4348771" w="8283373">
                <a:moveTo>
                  <a:pt x="0" y="0"/>
                </a:moveTo>
                <a:lnTo>
                  <a:pt x="8283374" y="0"/>
                </a:lnTo>
                <a:lnTo>
                  <a:pt x="8283374" y="4348771"/>
                </a:lnTo>
                <a:lnTo>
                  <a:pt x="0" y="4348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9" id="9"/>
          <p:cNvSpPr/>
          <p:nvPr/>
        </p:nvSpPr>
        <p:spPr>
          <a:xfrm flipH="false" flipV="false" rot="0">
            <a:off x="11580460" y="6902011"/>
            <a:ext cx="7315200" cy="3621024"/>
          </a:xfrm>
          <a:custGeom>
            <a:avLst/>
            <a:gdLst/>
            <a:ahLst/>
            <a:cxnLst/>
            <a:rect r="r" b="b" t="t" l="l"/>
            <a:pathLst>
              <a:path h="3621024" w="7315200">
                <a:moveTo>
                  <a:pt x="0" y="0"/>
                </a:moveTo>
                <a:lnTo>
                  <a:pt x="7315200" y="0"/>
                </a:lnTo>
                <a:lnTo>
                  <a:pt x="7315200" y="3621024"/>
                </a:lnTo>
                <a:lnTo>
                  <a:pt x="0" y="36210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0" id="10"/>
          <p:cNvSpPr/>
          <p:nvPr/>
        </p:nvSpPr>
        <p:spPr>
          <a:xfrm flipH="false" flipV="false" rot="0">
            <a:off x="553709" y="816141"/>
            <a:ext cx="17180583" cy="8654719"/>
          </a:xfrm>
          <a:custGeom>
            <a:avLst/>
            <a:gdLst/>
            <a:ahLst/>
            <a:cxnLst/>
            <a:rect r="r" b="b" t="t" l="l"/>
            <a:pathLst>
              <a:path h="8654719" w="17180583">
                <a:moveTo>
                  <a:pt x="0" y="0"/>
                </a:moveTo>
                <a:lnTo>
                  <a:pt x="17180582" y="0"/>
                </a:lnTo>
                <a:lnTo>
                  <a:pt x="17180582" y="8654718"/>
                </a:lnTo>
                <a:lnTo>
                  <a:pt x="0" y="86547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w="38100" cap="rnd">
            <a:solidFill>
              <a:srgbClr val="000000"/>
            </a:solidFill>
            <a:prstDash val="lgDash"/>
            <a:round/>
          </a:ln>
        </p:spPr>
      </p:sp>
      <p:grpSp>
        <p:nvGrpSpPr>
          <p:cNvPr name="Group 11" id="11"/>
          <p:cNvGrpSpPr/>
          <p:nvPr/>
        </p:nvGrpSpPr>
        <p:grpSpPr>
          <a:xfrm rot="0">
            <a:off x="1207179" y="3261387"/>
            <a:ext cx="3764226" cy="376422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9421"/>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434508" y="4191429"/>
            <a:ext cx="10824792" cy="1904142"/>
            <a:chOff x="0" y="0"/>
            <a:chExt cx="2850974" cy="501502"/>
          </a:xfrm>
        </p:grpSpPr>
        <p:sp>
          <p:nvSpPr>
            <p:cNvPr name="Freeform 15" id="15"/>
            <p:cNvSpPr/>
            <p:nvPr/>
          </p:nvSpPr>
          <p:spPr>
            <a:xfrm flipH="false" flipV="false" rot="0">
              <a:off x="0" y="0"/>
              <a:ext cx="2850974" cy="501502"/>
            </a:xfrm>
            <a:custGeom>
              <a:avLst/>
              <a:gdLst/>
              <a:ahLst/>
              <a:cxnLst/>
              <a:rect r="r" b="b" t="t" l="l"/>
              <a:pathLst>
                <a:path h="501502" w="2850974">
                  <a:moveTo>
                    <a:pt x="71520" y="0"/>
                  </a:moveTo>
                  <a:lnTo>
                    <a:pt x="2779454" y="0"/>
                  </a:lnTo>
                  <a:cubicBezTo>
                    <a:pt x="2818953" y="0"/>
                    <a:pt x="2850974" y="32021"/>
                    <a:pt x="2850974" y="71520"/>
                  </a:cubicBezTo>
                  <a:lnTo>
                    <a:pt x="2850974" y="429982"/>
                  </a:lnTo>
                  <a:cubicBezTo>
                    <a:pt x="2850974" y="469482"/>
                    <a:pt x="2818953" y="501502"/>
                    <a:pt x="2779454" y="501502"/>
                  </a:cubicBezTo>
                  <a:lnTo>
                    <a:pt x="71520" y="501502"/>
                  </a:lnTo>
                  <a:cubicBezTo>
                    <a:pt x="32021" y="501502"/>
                    <a:pt x="0" y="469482"/>
                    <a:pt x="0" y="429982"/>
                  </a:cubicBezTo>
                  <a:lnTo>
                    <a:pt x="0" y="71520"/>
                  </a:lnTo>
                  <a:cubicBezTo>
                    <a:pt x="0" y="32021"/>
                    <a:pt x="32021" y="0"/>
                    <a:pt x="71520" y="0"/>
                  </a:cubicBezTo>
                  <a:close/>
                </a:path>
              </a:pathLst>
            </a:custGeom>
            <a:solidFill>
              <a:srgbClr val="E8E8DE"/>
            </a:solidFill>
          </p:spPr>
        </p:sp>
        <p:sp>
          <p:nvSpPr>
            <p:cNvPr name="TextBox 16" id="16"/>
            <p:cNvSpPr txBox="true"/>
            <p:nvPr/>
          </p:nvSpPr>
          <p:spPr>
            <a:xfrm>
              <a:off x="0" y="-47625"/>
              <a:ext cx="2850974" cy="549127"/>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6841253" y="4581525"/>
            <a:ext cx="13333889" cy="1057275"/>
          </a:xfrm>
          <a:prstGeom prst="rect">
            <a:avLst/>
          </a:prstGeom>
        </p:spPr>
        <p:txBody>
          <a:bodyPr anchor="t" rtlCol="false" tIns="0" lIns="0" bIns="0" rIns="0">
            <a:spAutoFit/>
          </a:bodyPr>
          <a:lstStyle/>
          <a:p>
            <a:pPr algn="just">
              <a:lnSpc>
                <a:spcPts val="4200"/>
              </a:lnSpc>
              <a:spcBef>
                <a:spcPct val="0"/>
              </a:spcBef>
            </a:pPr>
            <a:r>
              <a:rPr lang="en-US" sz="3000">
                <a:solidFill>
                  <a:srgbClr val="000000"/>
                </a:solidFill>
                <a:latin typeface="Josefin Sans"/>
                <a:ea typeface="Josefin Sans"/>
                <a:cs typeface="Josefin Sans"/>
                <a:sym typeface="Josefin Sans"/>
              </a:rPr>
              <a:t>là model tốt nhất với chỉ số RMSE thấp nhất ( 0,7936 )</a:t>
            </a:r>
          </a:p>
          <a:p>
            <a:pPr algn="just">
              <a:lnSpc>
                <a:spcPts val="4200"/>
              </a:lnSpc>
              <a:spcBef>
                <a:spcPct val="0"/>
              </a:spcBef>
            </a:pPr>
            <a:r>
              <a:rPr lang="en-US" sz="3000">
                <a:solidFill>
                  <a:srgbClr val="000000"/>
                </a:solidFill>
                <a:latin typeface="Josefin Sans"/>
                <a:ea typeface="Josefin Sans"/>
                <a:cs typeface="Josefin Sans"/>
                <a:sym typeface="Josefin Sans"/>
              </a:rPr>
              <a:t> đồng thời cả chỉ số R^2 là cao nhất ( 0,8714 ) .</a:t>
            </a:r>
          </a:p>
        </p:txBody>
      </p:sp>
      <p:sp>
        <p:nvSpPr>
          <p:cNvPr name="TextBox 18" id="18"/>
          <p:cNvSpPr txBox="true"/>
          <p:nvPr/>
        </p:nvSpPr>
        <p:spPr>
          <a:xfrm rot="0">
            <a:off x="-5516061" y="4767034"/>
            <a:ext cx="17180583" cy="688975"/>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Josefin Sans"/>
                <a:ea typeface="Josefin Sans"/>
                <a:cs typeface="Josefin Sans"/>
                <a:sym typeface="Josefin Sans"/>
              </a:rPr>
              <a:t>Decision Tree</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grpSp>
        <p:nvGrpSpPr>
          <p:cNvPr name="Group 2" id="2"/>
          <p:cNvGrpSpPr/>
          <p:nvPr/>
        </p:nvGrpSpPr>
        <p:grpSpPr>
          <a:xfrm rot="0">
            <a:off x="-175230" y="5404200"/>
            <a:ext cx="19637161" cy="10287000"/>
            <a:chOff x="0" y="0"/>
            <a:chExt cx="26182882" cy="13716000"/>
          </a:xfrm>
        </p:grpSpPr>
        <p:sp>
          <p:nvSpPr>
            <p:cNvPr name="Freeform 3" id="3"/>
            <p:cNvSpPr/>
            <p:nvPr/>
          </p:nvSpPr>
          <p:spPr>
            <a:xfrm flipH="false" flipV="false" rot="0">
              <a:off x="0" y="0"/>
              <a:ext cx="13733166" cy="13716000"/>
            </a:xfrm>
            <a:custGeom>
              <a:avLst/>
              <a:gdLst/>
              <a:ahLst/>
              <a:cxnLst/>
              <a:rect r="r" b="b" t="t" l="l"/>
              <a:pathLst>
                <a:path h="13716000" w="13733166">
                  <a:moveTo>
                    <a:pt x="0" y="0"/>
                  </a:moveTo>
                  <a:lnTo>
                    <a:pt x="13733166" y="0"/>
                  </a:lnTo>
                  <a:lnTo>
                    <a:pt x="13733166"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2449715" y="0"/>
              <a:ext cx="13733166" cy="13716000"/>
            </a:xfrm>
            <a:custGeom>
              <a:avLst/>
              <a:gdLst/>
              <a:ahLst/>
              <a:cxnLst/>
              <a:rect r="r" b="b" t="t" l="l"/>
              <a:pathLst>
                <a:path h="13716000" w="13733166">
                  <a:moveTo>
                    <a:pt x="0" y="0"/>
                  </a:moveTo>
                  <a:lnTo>
                    <a:pt x="13733167" y="0"/>
                  </a:lnTo>
                  <a:lnTo>
                    <a:pt x="13733167"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5" id="5"/>
          <p:cNvGrpSpPr/>
          <p:nvPr/>
        </p:nvGrpSpPr>
        <p:grpSpPr>
          <a:xfrm rot="0">
            <a:off x="-266411" y="5404200"/>
            <a:ext cx="18765082" cy="7568456"/>
            <a:chOff x="0" y="0"/>
            <a:chExt cx="4942244" cy="1993338"/>
          </a:xfrm>
        </p:grpSpPr>
        <p:sp>
          <p:nvSpPr>
            <p:cNvPr name="Freeform 6" id="6"/>
            <p:cNvSpPr/>
            <p:nvPr/>
          </p:nvSpPr>
          <p:spPr>
            <a:xfrm flipH="false" flipV="false" rot="0">
              <a:off x="0" y="0"/>
              <a:ext cx="4942244" cy="1993338"/>
            </a:xfrm>
            <a:custGeom>
              <a:avLst/>
              <a:gdLst/>
              <a:ahLst/>
              <a:cxnLst/>
              <a:rect r="r" b="b" t="t" l="l"/>
              <a:pathLst>
                <a:path h="1993338" w="4942244">
                  <a:moveTo>
                    <a:pt x="0" y="0"/>
                  </a:moveTo>
                  <a:lnTo>
                    <a:pt x="4942244" y="0"/>
                  </a:lnTo>
                  <a:lnTo>
                    <a:pt x="4942244" y="1993338"/>
                  </a:lnTo>
                  <a:lnTo>
                    <a:pt x="0" y="1993338"/>
                  </a:lnTo>
                  <a:close/>
                </a:path>
              </a:pathLst>
            </a:custGeom>
            <a:gradFill rotWithShape="true">
              <a:gsLst>
                <a:gs pos="0">
                  <a:srgbClr val="F9F4EA">
                    <a:alpha val="100000"/>
                  </a:srgbClr>
                </a:gs>
                <a:gs pos="100000">
                  <a:srgbClr val="F9F4EA">
                    <a:alpha val="0"/>
                  </a:srgbClr>
                </a:gs>
              </a:gsLst>
              <a:lin ang="5400000"/>
            </a:gradFill>
          </p:spPr>
        </p:sp>
        <p:sp>
          <p:nvSpPr>
            <p:cNvPr name="TextBox 7" id="7"/>
            <p:cNvSpPr txBox="true"/>
            <p:nvPr/>
          </p:nvSpPr>
          <p:spPr>
            <a:xfrm>
              <a:off x="0" y="-47625"/>
              <a:ext cx="4942244" cy="204096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698984">
            <a:off x="-1454033" y="-636772"/>
            <a:ext cx="8283373" cy="4348771"/>
          </a:xfrm>
          <a:custGeom>
            <a:avLst/>
            <a:gdLst/>
            <a:ahLst/>
            <a:cxnLst/>
            <a:rect r="r" b="b" t="t" l="l"/>
            <a:pathLst>
              <a:path h="4348771" w="8283373">
                <a:moveTo>
                  <a:pt x="0" y="0"/>
                </a:moveTo>
                <a:lnTo>
                  <a:pt x="8283374" y="0"/>
                </a:lnTo>
                <a:lnTo>
                  <a:pt x="8283374" y="4348771"/>
                </a:lnTo>
                <a:lnTo>
                  <a:pt x="0" y="4348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9" id="9"/>
          <p:cNvSpPr/>
          <p:nvPr/>
        </p:nvSpPr>
        <p:spPr>
          <a:xfrm flipH="false" flipV="false" rot="0">
            <a:off x="11580460" y="6902011"/>
            <a:ext cx="7315200" cy="3621024"/>
          </a:xfrm>
          <a:custGeom>
            <a:avLst/>
            <a:gdLst/>
            <a:ahLst/>
            <a:cxnLst/>
            <a:rect r="r" b="b" t="t" l="l"/>
            <a:pathLst>
              <a:path h="3621024" w="7315200">
                <a:moveTo>
                  <a:pt x="0" y="0"/>
                </a:moveTo>
                <a:lnTo>
                  <a:pt x="7315200" y="0"/>
                </a:lnTo>
                <a:lnTo>
                  <a:pt x="7315200" y="3621024"/>
                </a:lnTo>
                <a:lnTo>
                  <a:pt x="0" y="36210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0" id="10"/>
          <p:cNvSpPr/>
          <p:nvPr/>
        </p:nvSpPr>
        <p:spPr>
          <a:xfrm flipH="false" flipV="false" rot="0">
            <a:off x="553709" y="816141"/>
            <a:ext cx="17180583" cy="8654719"/>
          </a:xfrm>
          <a:custGeom>
            <a:avLst/>
            <a:gdLst/>
            <a:ahLst/>
            <a:cxnLst/>
            <a:rect r="r" b="b" t="t" l="l"/>
            <a:pathLst>
              <a:path h="8654719" w="17180583">
                <a:moveTo>
                  <a:pt x="0" y="0"/>
                </a:moveTo>
                <a:lnTo>
                  <a:pt x="17180582" y="0"/>
                </a:lnTo>
                <a:lnTo>
                  <a:pt x="17180582" y="8654718"/>
                </a:lnTo>
                <a:lnTo>
                  <a:pt x="0" y="86547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w="38100" cap="rnd">
            <a:solidFill>
              <a:srgbClr val="000000"/>
            </a:solidFill>
            <a:prstDash val="lgDash"/>
            <a:round/>
          </a:ln>
        </p:spPr>
      </p:sp>
      <p:sp>
        <p:nvSpPr>
          <p:cNvPr name="Freeform 11" id="11"/>
          <p:cNvSpPr/>
          <p:nvPr/>
        </p:nvSpPr>
        <p:spPr>
          <a:xfrm flipH="false" flipV="false" rot="0">
            <a:off x="2238527" y="1917026"/>
            <a:ext cx="4547493" cy="3865369"/>
          </a:xfrm>
          <a:custGeom>
            <a:avLst/>
            <a:gdLst/>
            <a:ahLst/>
            <a:cxnLst/>
            <a:rect r="r" b="b" t="t" l="l"/>
            <a:pathLst>
              <a:path h="3865369" w="4547493">
                <a:moveTo>
                  <a:pt x="0" y="0"/>
                </a:moveTo>
                <a:lnTo>
                  <a:pt x="4547494" y="0"/>
                </a:lnTo>
                <a:lnTo>
                  <a:pt x="4547494" y="3865369"/>
                </a:lnTo>
                <a:lnTo>
                  <a:pt x="0" y="3865369"/>
                </a:lnTo>
                <a:lnTo>
                  <a:pt x="0" y="0"/>
                </a:lnTo>
                <a:close/>
              </a:path>
            </a:pathLst>
          </a:custGeom>
          <a:blipFill>
            <a:blip r:embed="rId10"/>
            <a:stretch>
              <a:fillRect l="0" t="0" r="0" b="0"/>
            </a:stretch>
          </a:blipFill>
        </p:spPr>
      </p:sp>
      <p:sp>
        <p:nvSpPr>
          <p:cNvPr name="Freeform 12" id="12"/>
          <p:cNvSpPr/>
          <p:nvPr/>
        </p:nvSpPr>
        <p:spPr>
          <a:xfrm flipH="false" flipV="false" rot="0">
            <a:off x="9059805" y="1917026"/>
            <a:ext cx="8674486" cy="5491307"/>
          </a:xfrm>
          <a:custGeom>
            <a:avLst/>
            <a:gdLst/>
            <a:ahLst/>
            <a:cxnLst/>
            <a:rect r="r" b="b" t="t" l="l"/>
            <a:pathLst>
              <a:path h="5491307" w="8674486">
                <a:moveTo>
                  <a:pt x="0" y="0"/>
                </a:moveTo>
                <a:lnTo>
                  <a:pt x="8674486" y="0"/>
                </a:lnTo>
                <a:lnTo>
                  <a:pt x="8674486" y="5491307"/>
                </a:lnTo>
                <a:lnTo>
                  <a:pt x="0" y="5491307"/>
                </a:lnTo>
                <a:lnTo>
                  <a:pt x="0" y="0"/>
                </a:lnTo>
                <a:close/>
              </a:path>
            </a:pathLst>
          </a:custGeom>
          <a:blipFill>
            <a:blip r:embed="rId11"/>
            <a:stretch>
              <a:fillRect l="-1841" t="0" r="0" b="0"/>
            </a:stretch>
          </a:blipFill>
        </p:spPr>
      </p:sp>
      <p:sp>
        <p:nvSpPr>
          <p:cNvPr name="Freeform 13" id="13"/>
          <p:cNvSpPr/>
          <p:nvPr/>
        </p:nvSpPr>
        <p:spPr>
          <a:xfrm flipH="false" flipV="false" rot="0">
            <a:off x="15106363" y="7555843"/>
            <a:ext cx="3102920" cy="2631017"/>
          </a:xfrm>
          <a:custGeom>
            <a:avLst/>
            <a:gdLst/>
            <a:ahLst/>
            <a:cxnLst/>
            <a:rect r="r" b="b" t="t" l="l"/>
            <a:pathLst>
              <a:path h="2631017" w="3102920">
                <a:moveTo>
                  <a:pt x="0" y="0"/>
                </a:moveTo>
                <a:lnTo>
                  <a:pt x="3102920" y="0"/>
                </a:lnTo>
                <a:lnTo>
                  <a:pt x="3102920" y="2631017"/>
                </a:lnTo>
                <a:lnTo>
                  <a:pt x="0" y="263101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4" id="14"/>
          <p:cNvSpPr txBox="true"/>
          <p:nvPr/>
        </p:nvSpPr>
        <p:spPr>
          <a:xfrm rot="0">
            <a:off x="1028700" y="942975"/>
            <a:ext cx="17180583" cy="721976"/>
          </a:xfrm>
          <a:prstGeom prst="rect">
            <a:avLst/>
          </a:prstGeom>
        </p:spPr>
        <p:txBody>
          <a:bodyPr anchor="t" rtlCol="false" tIns="0" lIns="0" bIns="0" rIns="0">
            <a:spAutoFit/>
          </a:bodyPr>
          <a:lstStyle/>
          <a:p>
            <a:pPr algn="l">
              <a:lnSpc>
                <a:spcPts val="5880"/>
              </a:lnSpc>
              <a:spcBef>
                <a:spcPct val="0"/>
              </a:spcBef>
            </a:pPr>
            <a:r>
              <a:rPr lang="en-US" sz="4200">
                <a:solidFill>
                  <a:srgbClr val="58856D"/>
                </a:solidFill>
                <a:latin typeface="Paytone One"/>
                <a:ea typeface="Paytone One"/>
                <a:cs typeface="Paytone One"/>
                <a:sym typeface="Paytone One"/>
              </a:rPr>
              <a:t>2. </a:t>
            </a:r>
            <a:r>
              <a:rPr lang="en-US" sz="4200">
                <a:solidFill>
                  <a:srgbClr val="58856D"/>
                </a:solidFill>
                <a:latin typeface="Paytone One"/>
                <a:ea typeface="Paytone One"/>
                <a:cs typeface="Paytone One"/>
                <a:sym typeface="Paytone One"/>
              </a:rPr>
              <a:t>Các biến ảnh hưởng đến kết quả</a:t>
            </a:r>
          </a:p>
        </p:txBody>
      </p:sp>
      <p:sp>
        <p:nvSpPr>
          <p:cNvPr name="TextBox 15" id="15"/>
          <p:cNvSpPr txBox="true"/>
          <p:nvPr/>
        </p:nvSpPr>
        <p:spPr>
          <a:xfrm rot="0">
            <a:off x="849572" y="5866108"/>
            <a:ext cx="7786017" cy="3322320"/>
          </a:xfrm>
          <a:prstGeom prst="rect">
            <a:avLst/>
          </a:prstGeom>
        </p:spPr>
        <p:txBody>
          <a:bodyPr anchor="t" rtlCol="false" tIns="0" lIns="0" bIns="0" rIns="0">
            <a:spAutoFit/>
          </a:bodyPr>
          <a:lstStyle/>
          <a:p>
            <a:pPr algn="l">
              <a:lnSpc>
                <a:spcPts val="3779"/>
              </a:lnSpc>
              <a:spcBef>
                <a:spcPct val="0"/>
              </a:spcBef>
            </a:pPr>
            <a:r>
              <a:rPr lang="en-US" sz="2700">
                <a:solidFill>
                  <a:srgbClr val="000000"/>
                </a:solidFill>
                <a:latin typeface="Josefin Sans"/>
                <a:ea typeface="Josefin Sans"/>
                <a:cs typeface="Josefin Sans"/>
                <a:sym typeface="Josefin Sans"/>
              </a:rPr>
              <a:t>Kết quả cho thấy : có 4 giá trị ảnh hưởng tới kết quả là G_AVG(điểm trung bình kỳ trước), absences (số ngày nghỉ), age (tuổi), sex (giới tính). Trong đó biến có tác động cao nhất là biến G_AVG với giá trị 0.876681 hay 87,67% tác động mạnh mẽ lên G3,phản ánh trực tiếp năng lực học tập hiện tại của học sinh.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0">
            <a:off x="11312187" y="14985"/>
            <a:ext cx="8141160" cy="4589579"/>
          </a:xfrm>
          <a:custGeom>
            <a:avLst/>
            <a:gdLst/>
            <a:ahLst/>
            <a:cxnLst/>
            <a:rect r="r" b="b" t="t" l="l"/>
            <a:pathLst>
              <a:path h="4589579" w="8141160">
                <a:moveTo>
                  <a:pt x="0" y="0"/>
                </a:moveTo>
                <a:lnTo>
                  <a:pt x="8141159" y="0"/>
                </a:lnTo>
                <a:lnTo>
                  <a:pt x="8141159" y="4589578"/>
                </a:lnTo>
                <a:lnTo>
                  <a:pt x="0" y="45895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5230" y="5404200"/>
            <a:ext cx="19637161" cy="10287000"/>
            <a:chOff x="0" y="0"/>
            <a:chExt cx="26182882" cy="13716000"/>
          </a:xfrm>
        </p:grpSpPr>
        <p:sp>
          <p:nvSpPr>
            <p:cNvPr name="Freeform 4" id="4"/>
            <p:cNvSpPr/>
            <p:nvPr/>
          </p:nvSpPr>
          <p:spPr>
            <a:xfrm flipH="false" flipV="false" rot="0">
              <a:off x="0" y="0"/>
              <a:ext cx="13733166" cy="13716000"/>
            </a:xfrm>
            <a:custGeom>
              <a:avLst/>
              <a:gdLst/>
              <a:ahLst/>
              <a:cxnLst/>
              <a:rect r="r" b="b" t="t" l="l"/>
              <a:pathLst>
                <a:path h="13716000" w="13733166">
                  <a:moveTo>
                    <a:pt x="0" y="0"/>
                  </a:moveTo>
                  <a:lnTo>
                    <a:pt x="13733166" y="0"/>
                  </a:lnTo>
                  <a:lnTo>
                    <a:pt x="13733166"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0">
              <a:off x="12449715" y="0"/>
              <a:ext cx="13733166" cy="13716000"/>
            </a:xfrm>
            <a:custGeom>
              <a:avLst/>
              <a:gdLst/>
              <a:ahLst/>
              <a:cxnLst/>
              <a:rect r="r" b="b" t="t" l="l"/>
              <a:pathLst>
                <a:path h="13716000" w="13733166">
                  <a:moveTo>
                    <a:pt x="0" y="0"/>
                  </a:moveTo>
                  <a:lnTo>
                    <a:pt x="13733167" y="0"/>
                  </a:lnTo>
                  <a:lnTo>
                    <a:pt x="13733167"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grpSp>
        <p:nvGrpSpPr>
          <p:cNvPr name="Group 6" id="6"/>
          <p:cNvGrpSpPr/>
          <p:nvPr/>
        </p:nvGrpSpPr>
        <p:grpSpPr>
          <a:xfrm rot="0">
            <a:off x="-266411" y="5404200"/>
            <a:ext cx="18765082" cy="7568456"/>
            <a:chOff x="0" y="0"/>
            <a:chExt cx="4942244" cy="1993338"/>
          </a:xfrm>
        </p:grpSpPr>
        <p:sp>
          <p:nvSpPr>
            <p:cNvPr name="Freeform 7" id="7"/>
            <p:cNvSpPr/>
            <p:nvPr/>
          </p:nvSpPr>
          <p:spPr>
            <a:xfrm flipH="false" flipV="false" rot="0">
              <a:off x="0" y="0"/>
              <a:ext cx="4942244" cy="1993338"/>
            </a:xfrm>
            <a:custGeom>
              <a:avLst/>
              <a:gdLst/>
              <a:ahLst/>
              <a:cxnLst/>
              <a:rect r="r" b="b" t="t" l="l"/>
              <a:pathLst>
                <a:path h="1993338" w="4942244">
                  <a:moveTo>
                    <a:pt x="0" y="0"/>
                  </a:moveTo>
                  <a:lnTo>
                    <a:pt x="4942244" y="0"/>
                  </a:lnTo>
                  <a:lnTo>
                    <a:pt x="4942244" y="1993338"/>
                  </a:lnTo>
                  <a:lnTo>
                    <a:pt x="0" y="1993338"/>
                  </a:lnTo>
                  <a:close/>
                </a:path>
              </a:pathLst>
            </a:custGeom>
            <a:gradFill rotWithShape="true">
              <a:gsLst>
                <a:gs pos="0">
                  <a:srgbClr val="F9F4EA">
                    <a:alpha val="100000"/>
                  </a:srgbClr>
                </a:gs>
                <a:gs pos="100000">
                  <a:srgbClr val="F9F4EA">
                    <a:alpha val="0"/>
                  </a:srgbClr>
                </a:gs>
              </a:gsLst>
              <a:lin ang="5400000"/>
            </a:gradFill>
          </p:spPr>
        </p:sp>
        <p:sp>
          <p:nvSpPr>
            <p:cNvPr name="TextBox 8" id="8"/>
            <p:cNvSpPr txBox="true"/>
            <p:nvPr/>
          </p:nvSpPr>
          <p:spPr>
            <a:xfrm>
              <a:off x="0" y="-47625"/>
              <a:ext cx="4942244" cy="2040963"/>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true" flipV="false" rot="-9902192">
            <a:off x="15905" y="6866532"/>
            <a:ext cx="6239530" cy="3665724"/>
          </a:xfrm>
          <a:custGeom>
            <a:avLst/>
            <a:gdLst/>
            <a:ahLst/>
            <a:cxnLst/>
            <a:rect r="r" b="b" t="t" l="l"/>
            <a:pathLst>
              <a:path h="3665724" w="6239530">
                <a:moveTo>
                  <a:pt x="6239530" y="0"/>
                </a:moveTo>
                <a:lnTo>
                  <a:pt x="0" y="0"/>
                </a:lnTo>
                <a:lnTo>
                  <a:pt x="0" y="3665724"/>
                </a:lnTo>
                <a:lnTo>
                  <a:pt x="6239530" y="3665724"/>
                </a:lnTo>
                <a:lnTo>
                  <a:pt x="623953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0" id="10"/>
          <p:cNvSpPr/>
          <p:nvPr/>
        </p:nvSpPr>
        <p:spPr>
          <a:xfrm flipH="false" flipV="false" rot="0">
            <a:off x="1941481" y="1587606"/>
            <a:ext cx="14117692" cy="7111787"/>
          </a:xfrm>
          <a:custGeom>
            <a:avLst/>
            <a:gdLst/>
            <a:ahLst/>
            <a:cxnLst/>
            <a:rect r="r" b="b" t="t" l="l"/>
            <a:pathLst>
              <a:path h="7111787" w="14117692">
                <a:moveTo>
                  <a:pt x="0" y="0"/>
                </a:moveTo>
                <a:lnTo>
                  <a:pt x="14117692" y="0"/>
                </a:lnTo>
                <a:lnTo>
                  <a:pt x="14117692" y="7111788"/>
                </a:lnTo>
                <a:lnTo>
                  <a:pt x="0" y="71117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w="38100" cap="rnd">
            <a:solidFill>
              <a:srgbClr val="000000"/>
            </a:solidFill>
            <a:prstDash val="lgDash"/>
            <a:round/>
          </a:ln>
        </p:spPr>
      </p:sp>
      <p:sp>
        <p:nvSpPr>
          <p:cNvPr name="Freeform 11" id="11"/>
          <p:cNvSpPr/>
          <p:nvPr/>
        </p:nvSpPr>
        <p:spPr>
          <a:xfrm flipH="true" flipV="false" rot="8273529">
            <a:off x="11529088" y="1403878"/>
            <a:ext cx="858036" cy="1252607"/>
          </a:xfrm>
          <a:custGeom>
            <a:avLst/>
            <a:gdLst/>
            <a:ahLst/>
            <a:cxnLst/>
            <a:rect r="r" b="b" t="t" l="l"/>
            <a:pathLst>
              <a:path h="1252607" w="858036">
                <a:moveTo>
                  <a:pt x="858035" y="0"/>
                </a:moveTo>
                <a:lnTo>
                  <a:pt x="0" y="0"/>
                </a:lnTo>
                <a:lnTo>
                  <a:pt x="0" y="1252607"/>
                </a:lnTo>
                <a:lnTo>
                  <a:pt x="858035" y="1252607"/>
                </a:lnTo>
                <a:lnTo>
                  <a:pt x="85803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1006836">
            <a:off x="924286" y="1001613"/>
            <a:ext cx="2779914" cy="2057137"/>
          </a:xfrm>
          <a:custGeom>
            <a:avLst/>
            <a:gdLst/>
            <a:ahLst/>
            <a:cxnLst/>
            <a:rect r="r" b="b" t="t" l="l"/>
            <a:pathLst>
              <a:path h="2057137" w="2779914">
                <a:moveTo>
                  <a:pt x="0" y="0"/>
                </a:moveTo>
                <a:lnTo>
                  <a:pt x="2779914" y="0"/>
                </a:lnTo>
                <a:lnTo>
                  <a:pt x="2779914" y="2057137"/>
                </a:lnTo>
                <a:lnTo>
                  <a:pt x="0" y="205713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11442424" y="3036972"/>
            <a:ext cx="3011310" cy="3011310"/>
          </a:xfrm>
          <a:custGeom>
            <a:avLst/>
            <a:gdLst/>
            <a:ahLst/>
            <a:cxnLst/>
            <a:rect r="r" b="b" t="t" l="l"/>
            <a:pathLst>
              <a:path h="3011310" w="3011310">
                <a:moveTo>
                  <a:pt x="0" y="0"/>
                </a:moveTo>
                <a:lnTo>
                  <a:pt x="3011310" y="0"/>
                </a:lnTo>
                <a:lnTo>
                  <a:pt x="3011310" y="3011310"/>
                </a:lnTo>
                <a:lnTo>
                  <a:pt x="0" y="301131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10679995" y="6305457"/>
            <a:ext cx="4536170" cy="1417553"/>
          </a:xfrm>
          <a:custGeom>
            <a:avLst/>
            <a:gdLst/>
            <a:ahLst/>
            <a:cxnLst/>
            <a:rect r="r" b="b" t="t" l="l"/>
            <a:pathLst>
              <a:path h="1417553" w="4536170">
                <a:moveTo>
                  <a:pt x="0" y="0"/>
                </a:moveTo>
                <a:lnTo>
                  <a:pt x="4536169" y="0"/>
                </a:lnTo>
                <a:lnTo>
                  <a:pt x="4536169" y="1417553"/>
                </a:lnTo>
                <a:lnTo>
                  <a:pt x="0" y="141755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false" flipV="false" rot="0">
            <a:off x="-289901" y="6305457"/>
            <a:ext cx="3425571" cy="4114800"/>
          </a:xfrm>
          <a:custGeom>
            <a:avLst/>
            <a:gdLst/>
            <a:ahLst/>
            <a:cxnLst/>
            <a:rect r="r" b="b" t="t" l="l"/>
            <a:pathLst>
              <a:path h="4114800" w="3425571">
                <a:moveTo>
                  <a:pt x="0" y="0"/>
                </a:moveTo>
                <a:lnTo>
                  <a:pt x="3425571" y="0"/>
                </a:lnTo>
                <a:lnTo>
                  <a:pt x="3425571"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6" id="16"/>
          <p:cNvSpPr txBox="true"/>
          <p:nvPr/>
        </p:nvSpPr>
        <p:spPr>
          <a:xfrm rot="0">
            <a:off x="2993032" y="2204150"/>
            <a:ext cx="8865856" cy="1406714"/>
          </a:xfrm>
          <a:prstGeom prst="rect">
            <a:avLst/>
          </a:prstGeom>
        </p:spPr>
        <p:txBody>
          <a:bodyPr anchor="t" rtlCol="false" tIns="0" lIns="0" bIns="0" rIns="0">
            <a:spAutoFit/>
          </a:bodyPr>
          <a:lstStyle/>
          <a:p>
            <a:pPr algn="l" marL="0" indent="0" lvl="0">
              <a:lnSpc>
                <a:spcPts val="5519"/>
              </a:lnSpc>
              <a:spcBef>
                <a:spcPct val="0"/>
              </a:spcBef>
            </a:pPr>
            <a:r>
              <a:rPr lang="en-US" sz="5017">
                <a:solidFill>
                  <a:srgbClr val="58856D"/>
                </a:solidFill>
                <a:latin typeface="Paytone One"/>
                <a:ea typeface="Paytone One"/>
                <a:cs typeface="Paytone One"/>
                <a:sym typeface="Paytone One"/>
              </a:rPr>
              <a:t>4. PHƯƠNG PHÁP TIẾP CẬN</a:t>
            </a:r>
          </a:p>
          <a:p>
            <a:pPr algn="l" marL="0" indent="0" lvl="0">
              <a:lnSpc>
                <a:spcPts val="5519"/>
              </a:lnSpc>
              <a:spcBef>
                <a:spcPct val="0"/>
              </a:spcBef>
            </a:pPr>
          </a:p>
        </p:txBody>
      </p:sp>
      <p:sp>
        <p:nvSpPr>
          <p:cNvPr name="TextBox 17" id="17"/>
          <p:cNvSpPr txBox="true"/>
          <p:nvPr/>
        </p:nvSpPr>
        <p:spPr>
          <a:xfrm rot="0">
            <a:off x="2586804" y="3403340"/>
            <a:ext cx="6529327" cy="4534139"/>
          </a:xfrm>
          <a:prstGeom prst="rect">
            <a:avLst/>
          </a:prstGeom>
        </p:spPr>
        <p:txBody>
          <a:bodyPr anchor="t" rtlCol="false" tIns="0" lIns="0" bIns="0" rIns="0">
            <a:spAutoFit/>
          </a:bodyPr>
          <a:lstStyle/>
          <a:p>
            <a:pPr algn="l" marL="582718" indent="-291359" lvl="1">
              <a:lnSpc>
                <a:spcPts val="3238"/>
              </a:lnSpc>
              <a:buFont typeface="Arial"/>
              <a:buChar char="•"/>
            </a:pPr>
            <a:r>
              <a:rPr lang="en-US" sz="2699" spc="-86">
                <a:solidFill>
                  <a:srgbClr val="082314"/>
                </a:solidFill>
                <a:latin typeface="Josefin Sans"/>
                <a:ea typeface="Josefin Sans"/>
                <a:cs typeface="Josefin Sans"/>
                <a:sym typeface="Josefin Sans"/>
              </a:rPr>
              <a:t>Phân tích &amp; Tiền xử lý dữ liệu: Khám phá mối quan hệ và chuẩn bị dữ liệu (Làm sạch, Mã hóa).</a:t>
            </a:r>
          </a:p>
          <a:p>
            <a:pPr algn="l">
              <a:lnSpc>
                <a:spcPts val="3238"/>
              </a:lnSpc>
            </a:pPr>
          </a:p>
          <a:p>
            <a:pPr algn="l" marL="582718" indent="-291359" lvl="1">
              <a:lnSpc>
                <a:spcPts val="3238"/>
              </a:lnSpc>
              <a:buFont typeface="Arial"/>
              <a:buChar char="•"/>
            </a:pPr>
            <a:r>
              <a:rPr lang="en-US" sz="2699" spc="-86">
                <a:solidFill>
                  <a:srgbClr val="082314"/>
                </a:solidFill>
                <a:latin typeface="Josefin Sans"/>
                <a:ea typeface="Josefin Sans"/>
                <a:cs typeface="Josefin Sans"/>
                <a:sym typeface="Josefin Sans"/>
              </a:rPr>
              <a:t>Xây dựng Mô hình: Thử nghiệm và so sánh các mô hình Học máy (Linear Regression, Random Forest...).</a:t>
            </a:r>
          </a:p>
          <a:p>
            <a:pPr algn="l">
              <a:lnSpc>
                <a:spcPts val="3238"/>
              </a:lnSpc>
            </a:pPr>
          </a:p>
          <a:p>
            <a:pPr algn="l" marL="582718" indent="-291359" lvl="1">
              <a:lnSpc>
                <a:spcPts val="3238"/>
              </a:lnSpc>
              <a:buFont typeface="Arial"/>
              <a:buChar char="•"/>
            </a:pPr>
            <a:r>
              <a:rPr lang="en-US" sz="2699" spc="-86">
                <a:solidFill>
                  <a:srgbClr val="082314"/>
                </a:solidFill>
                <a:latin typeface="Josefin Sans"/>
                <a:ea typeface="Josefin Sans"/>
                <a:cs typeface="Josefin Sans"/>
                <a:sym typeface="Josefin Sans"/>
              </a:rPr>
              <a:t>Đánh giá &amp; Lựa chọn: Đánh giá bằng RMSE &amp; </a:t>
            </a:r>
            <a:r>
              <a:rPr lang="en-US" sz="2699" spc="-86">
                <a:solidFill>
                  <a:srgbClr val="082314"/>
                </a:solidFill>
                <a:latin typeface="Josefin Sans"/>
                <a:ea typeface="Josefin Sans"/>
                <a:cs typeface="Josefin Sans"/>
                <a:sym typeface="Josefin Sans"/>
              </a:rPr>
              <a:t>R</a:t>
            </a:r>
            <a:r>
              <a:rPr lang="en-US" sz="2699" spc="-86">
                <a:solidFill>
                  <a:srgbClr val="082314"/>
                </a:solidFill>
                <a:latin typeface="Josefin Sans"/>
                <a:ea typeface="Josefin Sans"/>
                <a:cs typeface="Josefin Sans"/>
                <a:sym typeface="Josefin Sans"/>
              </a:rPr>
              <a:t>2</a:t>
            </a:r>
            <a:r>
              <a:rPr lang="en-US" sz="2699" spc="-86">
                <a:solidFill>
                  <a:srgbClr val="082314"/>
                </a:solidFill>
                <a:latin typeface="Josefin Sans"/>
                <a:ea typeface="Josefin Sans"/>
                <a:cs typeface="Josefin Sans"/>
                <a:sym typeface="Josefin Sans"/>
              </a:rPr>
              <a:t> để chọn ra mô hình tối ưu.</a:t>
            </a:r>
          </a:p>
          <a:p>
            <a:pPr algn="l">
              <a:lnSpc>
                <a:spcPts val="3238"/>
              </a:lnSpc>
            </a:pP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grpSp>
        <p:nvGrpSpPr>
          <p:cNvPr name="Group 2" id="2"/>
          <p:cNvGrpSpPr/>
          <p:nvPr/>
        </p:nvGrpSpPr>
        <p:grpSpPr>
          <a:xfrm rot="0">
            <a:off x="-175230" y="5404200"/>
            <a:ext cx="19637161" cy="10287000"/>
            <a:chOff x="0" y="0"/>
            <a:chExt cx="26182882" cy="13716000"/>
          </a:xfrm>
        </p:grpSpPr>
        <p:sp>
          <p:nvSpPr>
            <p:cNvPr name="Freeform 3" id="3"/>
            <p:cNvSpPr/>
            <p:nvPr/>
          </p:nvSpPr>
          <p:spPr>
            <a:xfrm flipH="false" flipV="false" rot="0">
              <a:off x="0" y="0"/>
              <a:ext cx="13733166" cy="13716000"/>
            </a:xfrm>
            <a:custGeom>
              <a:avLst/>
              <a:gdLst/>
              <a:ahLst/>
              <a:cxnLst/>
              <a:rect r="r" b="b" t="t" l="l"/>
              <a:pathLst>
                <a:path h="13716000" w="13733166">
                  <a:moveTo>
                    <a:pt x="0" y="0"/>
                  </a:moveTo>
                  <a:lnTo>
                    <a:pt x="13733166" y="0"/>
                  </a:lnTo>
                  <a:lnTo>
                    <a:pt x="13733166"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2449715" y="0"/>
              <a:ext cx="13733166" cy="13716000"/>
            </a:xfrm>
            <a:custGeom>
              <a:avLst/>
              <a:gdLst/>
              <a:ahLst/>
              <a:cxnLst/>
              <a:rect r="r" b="b" t="t" l="l"/>
              <a:pathLst>
                <a:path h="13716000" w="13733166">
                  <a:moveTo>
                    <a:pt x="0" y="0"/>
                  </a:moveTo>
                  <a:lnTo>
                    <a:pt x="13733167" y="0"/>
                  </a:lnTo>
                  <a:lnTo>
                    <a:pt x="13733167"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5" id="5"/>
          <p:cNvGrpSpPr/>
          <p:nvPr/>
        </p:nvGrpSpPr>
        <p:grpSpPr>
          <a:xfrm rot="0">
            <a:off x="-266411" y="5404200"/>
            <a:ext cx="18765082" cy="7568456"/>
            <a:chOff x="0" y="0"/>
            <a:chExt cx="4942244" cy="1993338"/>
          </a:xfrm>
        </p:grpSpPr>
        <p:sp>
          <p:nvSpPr>
            <p:cNvPr name="Freeform 6" id="6"/>
            <p:cNvSpPr/>
            <p:nvPr/>
          </p:nvSpPr>
          <p:spPr>
            <a:xfrm flipH="false" flipV="false" rot="0">
              <a:off x="0" y="0"/>
              <a:ext cx="4942244" cy="1993338"/>
            </a:xfrm>
            <a:custGeom>
              <a:avLst/>
              <a:gdLst/>
              <a:ahLst/>
              <a:cxnLst/>
              <a:rect r="r" b="b" t="t" l="l"/>
              <a:pathLst>
                <a:path h="1993338" w="4942244">
                  <a:moveTo>
                    <a:pt x="0" y="0"/>
                  </a:moveTo>
                  <a:lnTo>
                    <a:pt x="4942244" y="0"/>
                  </a:lnTo>
                  <a:lnTo>
                    <a:pt x="4942244" y="1993338"/>
                  </a:lnTo>
                  <a:lnTo>
                    <a:pt x="0" y="1993338"/>
                  </a:lnTo>
                  <a:close/>
                </a:path>
              </a:pathLst>
            </a:custGeom>
            <a:gradFill rotWithShape="true">
              <a:gsLst>
                <a:gs pos="0">
                  <a:srgbClr val="F9F4EA">
                    <a:alpha val="100000"/>
                  </a:srgbClr>
                </a:gs>
                <a:gs pos="100000">
                  <a:srgbClr val="F9F4EA">
                    <a:alpha val="0"/>
                  </a:srgbClr>
                </a:gs>
              </a:gsLst>
              <a:lin ang="5400000"/>
            </a:gradFill>
          </p:spPr>
        </p:sp>
        <p:sp>
          <p:nvSpPr>
            <p:cNvPr name="TextBox 7" id="7"/>
            <p:cNvSpPr txBox="true"/>
            <p:nvPr/>
          </p:nvSpPr>
          <p:spPr>
            <a:xfrm>
              <a:off x="0" y="-47625"/>
              <a:ext cx="4942244" cy="204096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698984">
            <a:off x="-1454033" y="-636772"/>
            <a:ext cx="8283373" cy="4348771"/>
          </a:xfrm>
          <a:custGeom>
            <a:avLst/>
            <a:gdLst/>
            <a:ahLst/>
            <a:cxnLst/>
            <a:rect r="r" b="b" t="t" l="l"/>
            <a:pathLst>
              <a:path h="4348771" w="8283373">
                <a:moveTo>
                  <a:pt x="0" y="0"/>
                </a:moveTo>
                <a:lnTo>
                  <a:pt x="8283374" y="0"/>
                </a:lnTo>
                <a:lnTo>
                  <a:pt x="8283374" y="4348771"/>
                </a:lnTo>
                <a:lnTo>
                  <a:pt x="0" y="4348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9" id="9"/>
          <p:cNvSpPr/>
          <p:nvPr/>
        </p:nvSpPr>
        <p:spPr>
          <a:xfrm flipH="false" flipV="false" rot="0">
            <a:off x="11580460" y="6902011"/>
            <a:ext cx="7315200" cy="3621024"/>
          </a:xfrm>
          <a:custGeom>
            <a:avLst/>
            <a:gdLst/>
            <a:ahLst/>
            <a:cxnLst/>
            <a:rect r="r" b="b" t="t" l="l"/>
            <a:pathLst>
              <a:path h="3621024" w="7315200">
                <a:moveTo>
                  <a:pt x="0" y="0"/>
                </a:moveTo>
                <a:lnTo>
                  <a:pt x="7315200" y="0"/>
                </a:lnTo>
                <a:lnTo>
                  <a:pt x="7315200" y="3621024"/>
                </a:lnTo>
                <a:lnTo>
                  <a:pt x="0" y="36210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0" id="10"/>
          <p:cNvSpPr/>
          <p:nvPr/>
        </p:nvSpPr>
        <p:spPr>
          <a:xfrm flipH="false" flipV="false" rot="0">
            <a:off x="2085154" y="1587606"/>
            <a:ext cx="14117692" cy="7111787"/>
          </a:xfrm>
          <a:custGeom>
            <a:avLst/>
            <a:gdLst/>
            <a:ahLst/>
            <a:cxnLst/>
            <a:rect r="r" b="b" t="t" l="l"/>
            <a:pathLst>
              <a:path h="7111787" w="14117692">
                <a:moveTo>
                  <a:pt x="0" y="0"/>
                </a:moveTo>
                <a:lnTo>
                  <a:pt x="14117692" y="0"/>
                </a:lnTo>
                <a:lnTo>
                  <a:pt x="14117692" y="7111788"/>
                </a:lnTo>
                <a:lnTo>
                  <a:pt x="0" y="71117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w="38100" cap="rnd">
            <a:solidFill>
              <a:srgbClr val="000000"/>
            </a:solidFill>
            <a:prstDash val="lgDash"/>
            <a:round/>
          </a:ln>
        </p:spPr>
      </p:sp>
      <p:sp>
        <p:nvSpPr>
          <p:cNvPr name="Freeform 11" id="11"/>
          <p:cNvSpPr/>
          <p:nvPr/>
        </p:nvSpPr>
        <p:spPr>
          <a:xfrm flipH="true" flipV="false" rot="2085979">
            <a:off x="14433263" y="1286523"/>
            <a:ext cx="2761512" cy="1356593"/>
          </a:xfrm>
          <a:custGeom>
            <a:avLst/>
            <a:gdLst/>
            <a:ahLst/>
            <a:cxnLst/>
            <a:rect r="r" b="b" t="t" l="l"/>
            <a:pathLst>
              <a:path h="1356593" w="2761512">
                <a:moveTo>
                  <a:pt x="2761512" y="0"/>
                </a:moveTo>
                <a:lnTo>
                  <a:pt x="0" y="0"/>
                </a:lnTo>
                <a:lnTo>
                  <a:pt x="0" y="1356592"/>
                </a:lnTo>
                <a:lnTo>
                  <a:pt x="2761512" y="1356592"/>
                </a:lnTo>
                <a:lnTo>
                  <a:pt x="2761512"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true" flipV="false" rot="-177889">
            <a:off x="13344620" y="8118192"/>
            <a:ext cx="2445736" cy="978294"/>
          </a:xfrm>
          <a:custGeom>
            <a:avLst/>
            <a:gdLst/>
            <a:ahLst/>
            <a:cxnLst/>
            <a:rect r="r" b="b" t="t" l="l"/>
            <a:pathLst>
              <a:path h="978294" w="2445736">
                <a:moveTo>
                  <a:pt x="2445736" y="0"/>
                </a:moveTo>
                <a:lnTo>
                  <a:pt x="0" y="0"/>
                </a:lnTo>
                <a:lnTo>
                  <a:pt x="0" y="978294"/>
                </a:lnTo>
                <a:lnTo>
                  <a:pt x="2445736" y="978294"/>
                </a:lnTo>
                <a:lnTo>
                  <a:pt x="2445736"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3" id="13"/>
          <p:cNvGrpSpPr/>
          <p:nvPr/>
        </p:nvGrpSpPr>
        <p:grpSpPr>
          <a:xfrm rot="0">
            <a:off x="2687654" y="3142325"/>
            <a:ext cx="6136107" cy="5207552"/>
            <a:chOff x="0" y="0"/>
            <a:chExt cx="1616094" cy="1371536"/>
          </a:xfrm>
        </p:grpSpPr>
        <p:sp>
          <p:nvSpPr>
            <p:cNvPr name="Freeform 14" id="14"/>
            <p:cNvSpPr/>
            <p:nvPr/>
          </p:nvSpPr>
          <p:spPr>
            <a:xfrm flipH="false" flipV="false" rot="0">
              <a:off x="0" y="0"/>
              <a:ext cx="1616094" cy="1371536"/>
            </a:xfrm>
            <a:custGeom>
              <a:avLst/>
              <a:gdLst/>
              <a:ahLst/>
              <a:cxnLst/>
              <a:rect r="r" b="b" t="t" l="l"/>
              <a:pathLst>
                <a:path h="1371536" w="1616094">
                  <a:moveTo>
                    <a:pt x="64347" y="0"/>
                  </a:moveTo>
                  <a:lnTo>
                    <a:pt x="1551748" y="0"/>
                  </a:lnTo>
                  <a:cubicBezTo>
                    <a:pt x="1568813" y="0"/>
                    <a:pt x="1585180" y="6779"/>
                    <a:pt x="1597247" y="18847"/>
                  </a:cubicBezTo>
                  <a:cubicBezTo>
                    <a:pt x="1609315" y="30914"/>
                    <a:pt x="1616094" y="47281"/>
                    <a:pt x="1616094" y="64347"/>
                  </a:cubicBezTo>
                  <a:lnTo>
                    <a:pt x="1616094" y="1307190"/>
                  </a:lnTo>
                  <a:cubicBezTo>
                    <a:pt x="1616094" y="1324256"/>
                    <a:pt x="1609315" y="1340622"/>
                    <a:pt x="1597247" y="1352690"/>
                  </a:cubicBezTo>
                  <a:cubicBezTo>
                    <a:pt x="1585180" y="1364757"/>
                    <a:pt x="1568813" y="1371536"/>
                    <a:pt x="1551748" y="1371536"/>
                  </a:cubicBezTo>
                  <a:lnTo>
                    <a:pt x="64347" y="1371536"/>
                  </a:lnTo>
                  <a:cubicBezTo>
                    <a:pt x="47281" y="1371536"/>
                    <a:pt x="30914" y="1364757"/>
                    <a:pt x="18847" y="1352690"/>
                  </a:cubicBezTo>
                  <a:cubicBezTo>
                    <a:pt x="6779" y="1340622"/>
                    <a:pt x="0" y="1324256"/>
                    <a:pt x="0" y="1307190"/>
                  </a:cubicBezTo>
                  <a:lnTo>
                    <a:pt x="0" y="64347"/>
                  </a:lnTo>
                  <a:cubicBezTo>
                    <a:pt x="0" y="47281"/>
                    <a:pt x="6779" y="30914"/>
                    <a:pt x="18847" y="18847"/>
                  </a:cubicBezTo>
                  <a:cubicBezTo>
                    <a:pt x="30914" y="6779"/>
                    <a:pt x="47281" y="0"/>
                    <a:pt x="64347" y="0"/>
                  </a:cubicBezTo>
                  <a:close/>
                </a:path>
              </a:pathLst>
            </a:custGeom>
            <a:solidFill>
              <a:srgbClr val="FFFCF5"/>
            </a:solidFill>
            <a:ln w="38100" cap="rnd">
              <a:solidFill>
                <a:srgbClr val="000000"/>
              </a:solidFill>
              <a:prstDash val="solid"/>
              <a:round/>
            </a:ln>
          </p:spPr>
        </p:sp>
        <p:sp>
          <p:nvSpPr>
            <p:cNvPr name="TextBox 15" id="15"/>
            <p:cNvSpPr txBox="true"/>
            <p:nvPr/>
          </p:nvSpPr>
          <p:spPr>
            <a:xfrm>
              <a:off x="0" y="-47625"/>
              <a:ext cx="1616094" cy="1419161"/>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2326280" y="1879094"/>
            <a:ext cx="14117692" cy="778510"/>
          </a:xfrm>
          <a:prstGeom prst="rect">
            <a:avLst/>
          </a:prstGeom>
        </p:spPr>
        <p:txBody>
          <a:bodyPr anchor="t" rtlCol="false" tIns="0" lIns="0" bIns="0" rIns="0">
            <a:spAutoFit/>
          </a:bodyPr>
          <a:lstStyle/>
          <a:p>
            <a:pPr algn="l">
              <a:lnSpc>
                <a:spcPts val="6440"/>
              </a:lnSpc>
              <a:spcBef>
                <a:spcPct val="0"/>
              </a:spcBef>
            </a:pPr>
            <a:r>
              <a:rPr lang="en-US" sz="4600">
                <a:solidFill>
                  <a:srgbClr val="58856D"/>
                </a:solidFill>
                <a:latin typeface="Paytone One"/>
                <a:ea typeface="Paytone One"/>
                <a:cs typeface="Paytone One"/>
                <a:sym typeface="Paytone One"/>
              </a:rPr>
              <a:t>3.</a:t>
            </a:r>
            <a:r>
              <a:rPr lang="en-US" sz="4600">
                <a:solidFill>
                  <a:srgbClr val="58856D"/>
                </a:solidFill>
                <a:latin typeface="Paytone One"/>
                <a:ea typeface="Paytone One"/>
                <a:cs typeface="Paytone One"/>
                <a:sym typeface="Paytone One"/>
              </a:rPr>
              <a:t>Hạn chế và Hướng phát triển:</a:t>
            </a:r>
          </a:p>
        </p:txBody>
      </p:sp>
      <p:sp>
        <p:nvSpPr>
          <p:cNvPr name="TextBox 17" id="17"/>
          <p:cNvSpPr txBox="true"/>
          <p:nvPr/>
        </p:nvSpPr>
        <p:spPr>
          <a:xfrm rot="0">
            <a:off x="2836360" y="3348649"/>
            <a:ext cx="5838695" cy="4737754"/>
          </a:xfrm>
          <a:prstGeom prst="rect">
            <a:avLst/>
          </a:prstGeom>
        </p:spPr>
        <p:txBody>
          <a:bodyPr anchor="t" rtlCol="false" tIns="0" lIns="0" bIns="0" rIns="0">
            <a:spAutoFit/>
          </a:bodyPr>
          <a:lstStyle/>
          <a:p>
            <a:pPr algn="ctr">
              <a:lnSpc>
                <a:spcPts val="3219"/>
              </a:lnSpc>
              <a:spcBef>
                <a:spcPct val="0"/>
              </a:spcBef>
            </a:pPr>
            <a:r>
              <a:rPr lang="en-US" b="true" sz="2299">
                <a:solidFill>
                  <a:srgbClr val="000000"/>
                </a:solidFill>
                <a:latin typeface="Josefin Sans Bold"/>
                <a:ea typeface="Josefin Sans Bold"/>
                <a:cs typeface="Josefin Sans Bold"/>
                <a:sym typeface="Josefin Sans Bold"/>
              </a:rPr>
              <a:t>Hạn chế</a:t>
            </a:r>
          </a:p>
          <a:p>
            <a:pPr algn="just">
              <a:lnSpc>
                <a:spcPts val="2659"/>
              </a:lnSpc>
              <a:spcBef>
                <a:spcPct val="0"/>
              </a:spcBef>
            </a:pPr>
            <a:r>
              <a:rPr lang="en-US" sz="1899">
                <a:solidFill>
                  <a:srgbClr val="000000"/>
                </a:solidFill>
                <a:latin typeface="Josefin Sans"/>
                <a:ea typeface="Josefin Sans"/>
                <a:cs typeface="Josefin Sans"/>
                <a:sym typeface="Josefin Sans"/>
              </a:rPr>
              <a:t>Phụ thuộc quá nhiều vào G_Avg</a:t>
            </a:r>
          </a:p>
          <a:p>
            <a:pPr algn="just">
              <a:lnSpc>
                <a:spcPts val="2659"/>
              </a:lnSpc>
              <a:spcBef>
                <a:spcPct val="0"/>
              </a:spcBef>
            </a:pPr>
            <a:r>
              <a:rPr lang="en-US" sz="1899">
                <a:solidFill>
                  <a:srgbClr val="000000"/>
                </a:solidFill>
                <a:latin typeface="Josefin Sans"/>
                <a:ea typeface="Josefin Sans"/>
                <a:cs typeface="Josefin Sans"/>
                <a:sym typeface="Josefin Sans"/>
              </a:rPr>
              <a:t> → Mô hình gần như chỉ dựa vào điểm trung bình quá khứ mà bỏ qua yếu tố hành vi hoặc động lực học tập.</a:t>
            </a:r>
          </a:p>
          <a:p>
            <a:pPr algn="just">
              <a:lnSpc>
                <a:spcPts val="2659"/>
              </a:lnSpc>
              <a:spcBef>
                <a:spcPct val="0"/>
              </a:spcBef>
            </a:pPr>
          </a:p>
          <a:p>
            <a:pPr algn="just">
              <a:lnSpc>
                <a:spcPts val="2659"/>
              </a:lnSpc>
              <a:spcBef>
                <a:spcPct val="0"/>
              </a:spcBef>
            </a:pPr>
            <a:r>
              <a:rPr lang="en-US" sz="1899">
                <a:solidFill>
                  <a:srgbClr val="000000"/>
                </a:solidFill>
                <a:latin typeface="Josefin Sans"/>
                <a:ea typeface="Josefin Sans"/>
                <a:cs typeface="Josefin Sans"/>
                <a:sym typeface="Josefin Sans"/>
              </a:rPr>
              <a:t>Dữ liệu có thể mất cân đối hoặc ít mẫu</a:t>
            </a:r>
          </a:p>
          <a:p>
            <a:pPr algn="just">
              <a:lnSpc>
                <a:spcPts val="2659"/>
              </a:lnSpc>
              <a:spcBef>
                <a:spcPct val="0"/>
              </a:spcBef>
            </a:pPr>
            <a:r>
              <a:rPr lang="en-US" sz="1899">
                <a:solidFill>
                  <a:srgbClr val="000000"/>
                </a:solidFill>
                <a:latin typeface="Josefin Sans"/>
                <a:ea typeface="Josefin Sans"/>
                <a:cs typeface="Josefin Sans"/>
                <a:sym typeface="Josefin Sans"/>
              </a:rPr>
              <a:t> → Nếu số lượng học sinh ít hoặc phân bố điểm lệch, mô hình dễ bị overfitting (học thuộc dữ liệu cũ).</a:t>
            </a:r>
          </a:p>
          <a:p>
            <a:pPr algn="just">
              <a:lnSpc>
                <a:spcPts val="2659"/>
              </a:lnSpc>
              <a:spcBef>
                <a:spcPct val="0"/>
              </a:spcBef>
            </a:pPr>
          </a:p>
          <a:p>
            <a:pPr algn="just">
              <a:lnSpc>
                <a:spcPts val="2659"/>
              </a:lnSpc>
              <a:spcBef>
                <a:spcPct val="0"/>
              </a:spcBef>
            </a:pPr>
            <a:r>
              <a:rPr lang="en-US" sz="1899">
                <a:solidFill>
                  <a:srgbClr val="000000"/>
                </a:solidFill>
                <a:latin typeface="Josefin Sans"/>
                <a:ea typeface="Josefin Sans"/>
                <a:cs typeface="Josefin Sans"/>
                <a:sym typeface="Josefin Sans"/>
              </a:rPr>
              <a:t>Thiếu các biến mô tả đặc tính học sinh khác</a:t>
            </a:r>
          </a:p>
          <a:p>
            <a:pPr algn="just">
              <a:lnSpc>
                <a:spcPts val="2659"/>
              </a:lnSpc>
              <a:spcBef>
                <a:spcPct val="0"/>
              </a:spcBef>
            </a:pPr>
            <a:r>
              <a:rPr lang="en-US" sz="1899">
                <a:solidFill>
                  <a:srgbClr val="000000"/>
                </a:solidFill>
                <a:latin typeface="Josefin Sans"/>
                <a:ea typeface="Josefin Sans"/>
                <a:cs typeface="Josefin Sans"/>
                <a:sym typeface="Josefin Sans"/>
              </a:rPr>
              <a:t> → Chưa có dữ liệu về phương pháp học, mức độ tham gia hoạt động, điều kiện gia đình,... → mô hình chưa toàn diện.</a:t>
            </a:r>
          </a:p>
        </p:txBody>
      </p:sp>
      <p:grpSp>
        <p:nvGrpSpPr>
          <p:cNvPr name="Group 18" id="18"/>
          <p:cNvGrpSpPr/>
          <p:nvPr/>
        </p:nvGrpSpPr>
        <p:grpSpPr>
          <a:xfrm rot="0">
            <a:off x="9101952" y="3142325"/>
            <a:ext cx="6136107" cy="5207552"/>
            <a:chOff x="0" y="0"/>
            <a:chExt cx="1616094" cy="1371536"/>
          </a:xfrm>
        </p:grpSpPr>
        <p:sp>
          <p:nvSpPr>
            <p:cNvPr name="Freeform 19" id="19"/>
            <p:cNvSpPr/>
            <p:nvPr/>
          </p:nvSpPr>
          <p:spPr>
            <a:xfrm flipH="false" flipV="false" rot="0">
              <a:off x="0" y="0"/>
              <a:ext cx="1616094" cy="1371536"/>
            </a:xfrm>
            <a:custGeom>
              <a:avLst/>
              <a:gdLst/>
              <a:ahLst/>
              <a:cxnLst/>
              <a:rect r="r" b="b" t="t" l="l"/>
              <a:pathLst>
                <a:path h="1371536" w="1616094">
                  <a:moveTo>
                    <a:pt x="64347" y="0"/>
                  </a:moveTo>
                  <a:lnTo>
                    <a:pt x="1551748" y="0"/>
                  </a:lnTo>
                  <a:cubicBezTo>
                    <a:pt x="1568813" y="0"/>
                    <a:pt x="1585180" y="6779"/>
                    <a:pt x="1597247" y="18847"/>
                  </a:cubicBezTo>
                  <a:cubicBezTo>
                    <a:pt x="1609315" y="30914"/>
                    <a:pt x="1616094" y="47281"/>
                    <a:pt x="1616094" y="64347"/>
                  </a:cubicBezTo>
                  <a:lnTo>
                    <a:pt x="1616094" y="1307190"/>
                  </a:lnTo>
                  <a:cubicBezTo>
                    <a:pt x="1616094" y="1324256"/>
                    <a:pt x="1609315" y="1340622"/>
                    <a:pt x="1597247" y="1352690"/>
                  </a:cubicBezTo>
                  <a:cubicBezTo>
                    <a:pt x="1585180" y="1364757"/>
                    <a:pt x="1568813" y="1371536"/>
                    <a:pt x="1551748" y="1371536"/>
                  </a:cubicBezTo>
                  <a:lnTo>
                    <a:pt x="64347" y="1371536"/>
                  </a:lnTo>
                  <a:cubicBezTo>
                    <a:pt x="47281" y="1371536"/>
                    <a:pt x="30914" y="1364757"/>
                    <a:pt x="18847" y="1352690"/>
                  </a:cubicBezTo>
                  <a:cubicBezTo>
                    <a:pt x="6779" y="1340622"/>
                    <a:pt x="0" y="1324256"/>
                    <a:pt x="0" y="1307190"/>
                  </a:cubicBezTo>
                  <a:lnTo>
                    <a:pt x="0" y="64347"/>
                  </a:lnTo>
                  <a:cubicBezTo>
                    <a:pt x="0" y="47281"/>
                    <a:pt x="6779" y="30914"/>
                    <a:pt x="18847" y="18847"/>
                  </a:cubicBezTo>
                  <a:cubicBezTo>
                    <a:pt x="30914" y="6779"/>
                    <a:pt x="47281" y="0"/>
                    <a:pt x="64347" y="0"/>
                  </a:cubicBezTo>
                  <a:close/>
                </a:path>
              </a:pathLst>
            </a:custGeom>
            <a:solidFill>
              <a:srgbClr val="FFFCF5"/>
            </a:solidFill>
            <a:ln w="38100" cap="rnd">
              <a:solidFill>
                <a:srgbClr val="000000"/>
              </a:solidFill>
              <a:prstDash val="solid"/>
              <a:round/>
            </a:ln>
          </p:spPr>
        </p:sp>
        <p:sp>
          <p:nvSpPr>
            <p:cNvPr name="TextBox 20" id="20"/>
            <p:cNvSpPr txBox="true"/>
            <p:nvPr/>
          </p:nvSpPr>
          <p:spPr>
            <a:xfrm>
              <a:off x="0" y="-47625"/>
              <a:ext cx="1616094" cy="1419161"/>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9385126" y="3348649"/>
            <a:ext cx="5569760" cy="4404379"/>
          </a:xfrm>
          <a:prstGeom prst="rect">
            <a:avLst/>
          </a:prstGeom>
        </p:spPr>
        <p:txBody>
          <a:bodyPr anchor="t" rtlCol="false" tIns="0" lIns="0" bIns="0" rIns="0">
            <a:spAutoFit/>
          </a:bodyPr>
          <a:lstStyle/>
          <a:p>
            <a:pPr algn="ctr">
              <a:lnSpc>
                <a:spcPts val="3219"/>
              </a:lnSpc>
              <a:spcBef>
                <a:spcPct val="0"/>
              </a:spcBef>
            </a:pPr>
            <a:r>
              <a:rPr lang="en-US" b="true" sz="2299">
                <a:solidFill>
                  <a:srgbClr val="000000"/>
                </a:solidFill>
                <a:latin typeface="Josefin Sans Bold"/>
                <a:ea typeface="Josefin Sans Bold"/>
                <a:cs typeface="Josefin Sans Bold"/>
                <a:sym typeface="Josefin Sans Bold"/>
              </a:rPr>
              <a:t>Hướng p</a:t>
            </a:r>
            <a:r>
              <a:rPr lang="en-US" b="true" sz="2299">
                <a:solidFill>
                  <a:srgbClr val="000000"/>
                </a:solidFill>
                <a:latin typeface="Josefin Sans Bold"/>
                <a:ea typeface="Josefin Sans Bold"/>
                <a:cs typeface="Josefin Sans Bold"/>
                <a:sym typeface="Josefin Sans Bold"/>
              </a:rPr>
              <a:t>hát triển</a:t>
            </a:r>
          </a:p>
          <a:p>
            <a:pPr algn="just">
              <a:lnSpc>
                <a:spcPts val="2659"/>
              </a:lnSpc>
              <a:spcBef>
                <a:spcPct val="0"/>
              </a:spcBef>
            </a:pPr>
            <a:r>
              <a:rPr lang="en-US" sz="1899">
                <a:solidFill>
                  <a:srgbClr val="000000"/>
                </a:solidFill>
                <a:latin typeface="Josefin Sans"/>
                <a:ea typeface="Josefin Sans"/>
                <a:cs typeface="Josefin Sans"/>
                <a:sym typeface="Josefin Sans"/>
              </a:rPr>
              <a:t>Bổ sung và làm giàu dữ liệu đầu vào</a:t>
            </a:r>
          </a:p>
          <a:p>
            <a:pPr algn="just">
              <a:lnSpc>
                <a:spcPts val="2659"/>
              </a:lnSpc>
              <a:spcBef>
                <a:spcPct val="0"/>
              </a:spcBef>
            </a:pPr>
            <a:r>
              <a:rPr lang="en-US" sz="1899">
                <a:solidFill>
                  <a:srgbClr val="000000"/>
                </a:solidFill>
                <a:latin typeface="Josefin Sans"/>
                <a:ea typeface="Josefin Sans"/>
                <a:cs typeface="Josefin Sans"/>
                <a:sym typeface="Josefin Sans"/>
              </a:rPr>
              <a:t> → Thu thập thêm các yếu tố về hành vi học tập, thái độ, phương pháp học, môi trường gia đình, hoặc kết quả kiểm tra khác.</a:t>
            </a:r>
          </a:p>
          <a:p>
            <a:pPr algn="just">
              <a:lnSpc>
                <a:spcPts val="2659"/>
              </a:lnSpc>
              <a:spcBef>
                <a:spcPct val="0"/>
              </a:spcBef>
            </a:pPr>
          </a:p>
          <a:p>
            <a:pPr algn="just">
              <a:lnSpc>
                <a:spcPts val="2659"/>
              </a:lnSpc>
              <a:spcBef>
                <a:spcPct val="0"/>
              </a:spcBef>
            </a:pPr>
            <a:r>
              <a:rPr lang="en-US" sz="1899">
                <a:solidFill>
                  <a:srgbClr val="000000"/>
                </a:solidFill>
                <a:latin typeface="Josefin Sans"/>
                <a:ea typeface="Josefin Sans"/>
                <a:cs typeface="Josefin Sans"/>
                <a:sym typeface="Josefin Sans"/>
              </a:rPr>
              <a:t>Cân bằng và mở rộng tập dữ liệu</a:t>
            </a:r>
          </a:p>
          <a:p>
            <a:pPr algn="just">
              <a:lnSpc>
                <a:spcPts val="2659"/>
              </a:lnSpc>
              <a:spcBef>
                <a:spcPct val="0"/>
              </a:spcBef>
            </a:pPr>
            <a:r>
              <a:rPr lang="en-US" sz="1899">
                <a:solidFill>
                  <a:srgbClr val="000000"/>
                </a:solidFill>
                <a:latin typeface="Josefin Sans"/>
                <a:ea typeface="Josefin Sans"/>
                <a:cs typeface="Josefin Sans"/>
                <a:sym typeface="Josefin Sans"/>
              </a:rPr>
              <a:t> → Thu thập thêm dữ liệu từ nhiều học kỳ hoặc nhiều trường khác nhau để tăng khả năng tổng quát của mô hình.</a:t>
            </a:r>
          </a:p>
          <a:p>
            <a:pPr algn="just">
              <a:lnSpc>
                <a:spcPts val="2659"/>
              </a:lnSpc>
              <a:spcBef>
                <a:spcPct val="0"/>
              </a:spcBef>
            </a:pPr>
            <a:r>
              <a:rPr lang="en-US" sz="1899">
                <a:solidFill>
                  <a:srgbClr val="000000"/>
                </a:solidFill>
                <a:latin typeface="Josefin Sans"/>
                <a:ea typeface="Josefin Sans"/>
                <a:cs typeface="Josefin Sans"/>
                <a:sym typeface="Josefin Sans"/>
              </a:rPr>
              <a:t>Mở rộng thử nghiệm trên nhiều model khác</a:t>
            </a:r>
          </a:p>
          <a:p>
            <a:pPr algn="just">
              <a:lnSpc>
                <a:spcPts val="2659"/>
              </a:lnSpc>
              <a:spcBef>
                <a:spcPct val="0"/>
              </a:spcBef>
            </a:pPr>
            <a:r>
              <a:rPr lang="en-US" sz="1899">
                <a:solidFill>
                  <a:srgbClr val="000000"/>
                </a:solidFill>
                <a:latin typeface="Josefin Sans"/>
                <a:ea typeface="Josefin Sans"/>
                <a:cs typeface="Josefin Sans"/>
                <a:sym typeface="Josefin Sans"/>
              </a:rPr>
              <a:t>  → Đánh giá khách quan hơn cho các biến độc lập.</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0">
            <a:off x="490892" y="3410072"/>
            <a:ext cx="4555821" cy="4660687"/>
          </a:xfrm>
          <a:custGeom>
            <a:avLst/>
            <a:gdLst/>
            <a:ahLst/>
            <a:cxnLst/>
            <a:rect r="r" b="b" t="t" l="l"/>
            <a:pathLst>
              <a:path h="4660687" w="4555821">
                <a:moveTo>
                  <a:pt x="0" y="0"/>
                </a:moveTo>
                <a:lnTo>
                  <a:pt x="4555822" y="0"/>
                </a:lnTo>
                <a:lnTo>
                  <a:pt x="4555822" y="4660687"/>
                </a:lnTo>
                <a:lnTo>
                  <a:pt x="0" y="4660687"/>
                </a:lnTo>
                <a:lnTo>
                  <a:pt x="0" y="0"/>
                </a:lnTo>
                <a:close/>
              </a:path>
            </a:pathLst>
          </a:custGeom>
          <a:blipFill>
            <a:blip r:embed="rId2"/>
            <a:stretch>
              <a:fillRect l="0" t="0" r="0" b="0"/>
            </a:stretch>
          </a:blipFill>
        </p:spPr>
      </p:sp>
      <p:sp>
        <p:nvSpPr>
          <p:cNvPr name="Freeform 3" id="3"/>
          <p:cNvSpPr/>
          <p:nvPr/>
        </p:nvSpPr>
        <p:spPr>
          <a:xfrm flipH="false" flipV="false" rot="0">
            <a:off x="5260903" y="3410072"/>
            <a:ext cx="4515040" cy="4660687"/>
          </a:xfrm>
          <a:custGeom>
            <a:avLst/>
            <a:gdLst/>
            <a:ahLst/>
            <a:cxnLst/>
            <a:rect r="r" b="b" t="t" l="l"/>
            <a:pathLst>
              <a:path h="4660687" w="4515040">
                <a:moveTo>
                  <a:pt x="0" y="0"/>
                </a:moveTo>
                <a:lnTo>
                  <a:pt x="4515040" y="0"/>
                </a:lnTo>
                <a:lnTo>
                  <a:pt x="4515040" y="4660687"/>
                </a:lnTo>
                <a:lnTo>
                  <a:pt x="0" y="4660687"/>
                </a:lnTo>
                <a:lnTo>
                  <a:pt x="0" y="0"/>
                </a:lnTo>
                <a:close/>
              </a:path>
            </a:pathLst>
          </a:custGeom>
          <a:blipFill>
            <a:blip r:embed="rId3"/>
            <a:stretch>
              <a:fillRect l="0" t="0" r="0" b="0"/>
            </a:stretch>
          </a:blipFill>
        </p:spPr>
      </p:sp>
      <p:sp>
        <p:nvSpPr>
          <p:cNvPr name="Freeform 4" id="4"/>
          <p:cNvSpPr/>
          <p:nvPr/>
        </p:nvSpPr>
        <p:spPr>
          <a:xfrm flipH="false" flipV="false" rot="0">
            <a:off x="10151091" y="3811292"/>
            <a:ext cx="7560327" cy="396244"/>
          </a:xfrm>
          <a:custGeom>
            <a:avLst/>
            <a:gdLst/>
            <a:ahLst/>
            <a:cxnLst/>
            <a:rect r="r" b="b" t="t" l="l"/>
            <a:pathLst>
              <a:path h="396244" w="7560327">
                <a:moveTo>
                  <a:pt x="0" y="0"/>
                </a:moveTo>
                <a:lnTo>
                  <a:pt x="7560327" y="0"/>
                </a:lnTo>
                <a:lnTo>
                  <a:pt x="7560327" y="396244"/>
                </a:lnTo>
                <a:lnTo>
                  <a:pt x="0" y="396244"/>
                </a:lnTo>
                <a:lnTo>
                  <a:pt x="0" y="0"/>
                </a:lnTo>
                <a:close/>
              </a:path>
            </a:pathLst>
          </a:custGeom>
          <a:blipFill>
            <a:blip r:embed="rId4"/>
            <a:stretch>
              <a:fillRect l="0" t="0" r="0" b="0"/>
            </a:stretch>
          </a:blipFill>
        </p:spPr>
      </p:sp>
      <p:sp>
        <p:nvSpPr>
          <p:cNvPr name="AutoShape 5" id="5"/>
          <p:cNvSpPr/>
          <p:nvPr/>
        </p:nvSpPr>
        <p:spPr>
          <a:xfrm flipH="true" flipV="true">
            <a:off x="9947393" y="1656894"/>
            <a:ext cx="19050" cy="6973213"/>
          </a:xfrm>
          <a:prstGeom prst="line">
            <a:avLst/>
          </a:prstGeom>
          <a:ln cap="flat" w="38100">
            <a:solidFill>
              <a:srgbClr val="082314"/>
            </a:solidFill>
            <a:prstDash val="lgDash"/>
            <a:headEnd type="none" len="sm" w="sm"/>
            <a:tailEnd type="none" len="sm" w="sm"/>
          </a:ln>
        </p:spPr>
      </p:sp>
      <p:sp>
        <p:nvSpPr>
          <p:cNvPr name="Freeform 6" id="6"/>
          <p:cNvSpPr/>
          <p:nvPr/>
        </p:nvSpPr>
        <p:spPr>
          <a:xfrm flipH="false" flipV="false" rot="0">
            <a:off x="10195043" y="5882703"/>
            <a:ext cx="7630973" cy="1846676"/>
          </a:xfrm>
          <a:custGeom>
            <a:avLst/>
            <a:gdLst/>
            <a:ahLst/>
            <a:cxnLst/>
            <a:rect r="r" b="b" t="t" l="l"/>
            <a:pathLst>
              <a:path h="1846676" w="7630973">
                <a:moveTo>
                  <a:pt x="0" y="0"/>
                </a:moveTo>
                <a:lnTo>
                  <a:pt x="7630973" y="0"/>
                </a:lnTo>
                <a:lnTo>
                  <a:pt x="7630973" y="1846676"/>
                </a:lnTo>
                <a:lnTo>
                  <a:pt x="0" y="1846676"/>
                </a:lnTo>
                <a:lnTo>
                  <a:pt x="0" y="0"/>
                </a:lnTo>
                <a:close/>
              </a:path>
            </a:pathLst>
          </a:custGeom>
          <a:blipFill>
            <a:blip r:embed="rId5"/>
            <a:stretch>
              <a:fillRect l="0" t="0" r="0" b="0"/>
            </a:stretch>
          </a:blipFill>
        </p:spPr>
      </p:sp>
      <p:sp>
        <p:nvSpPr>
          <p:cNvPr name="Freeform 7" id="7"/>
          <p:cNvSpPr/>
          <p:nvPr/>
        </p:nvSpPr>
        <p:spPr>
          <a:xfrm flipH="false" flipV="false" rot="1844712">
            <a:off x="15633017" y="55375"/>
            <a:ext cx="2308246" cy="2540023"/>
          </a:xfrm>
          <a:custGeom>
            <a:avLst/>
            <a:gdLst/>
            <a:ahLst/>
            <a:cxnLst/>
            <a:rect r="r" b="b" t="t" l="l"/>
            <a:pathLst>
              <a:path h="2540023" w="2308246">
                <a:moveTo>
                  <a:pt x="0" y="0"/>
                </a:moveTo>
                <a:lnTo>
                  <a:pt x="2308246" y="0"/>
                </a:lnTo>
                <a:lnTo>
                  <a:pt x="2308246" y="2540023"/>
                </a:lnTo>
                <a:lnTo>
                  <a:pt x="0" y="2540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781673">
            <a:off x="14618747" y="7989897"/>
            <a:ext cx="3999451" cy="3047915"/>
          </a:xfrm>
          <a:custGeom>
            <a:avLst/>
            <a:gdLst/>
            <a:ahLst/>
            <a:cxnLst/>
            <a:rect r="r" b="b" t="t" l="l"/>
            <a:pathLst>
              <a:path h="3047915" w="3999451">
                <a:moveTo>
                  <a:pt x="0" y="0"/>
                </a:moveTo>
                <a:lnTo>
                  <a:pt x="3999451" y="0"/>
                </a:lnTo>
                <a:lnTo>
                  <a:pt x="3999451" y="3047916"/>
                </a:lnTo>
                <a:lnTo>
                  <a:pt x="0" y="30479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2059877">
            <a:off x="655405" y="8229600"/>
            <a:ext cx="2108352" cy="2057400"/>
          </a:xfrm>
          <a:custGeom>
            <a:avLst/>
            <a:gdLst/>
            <a:ahLst/>
            <a:cxnLst/>
            <a:rect r="r" b="b" t="t" l="l"/>
            <a:pathLst>
              <a:path h="2057400" w="2108352">
                <a:moveTo>
                  <a:pt x="0" y="0"/>
                </a:moveTo>
                <a:lnTo>
                  <a:pt x="2108351" y="0"/>
                </a:lnTo>
                <a:lnTo>
                  <a:pt x="2108351"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490892" y="2065838"/>
            <a:ext cx="9402128" cy="941070"/>
          </a:xfrm>
          <a:prstGeom prst="rect">
            <a:avLst/>
          </a:prstGeom>
        </p:spPr>
        <p:txBody>
          <a:bodyPr anchor="t" rtlCol="false" tIns="0" lIns="0" bIns="0" rIns="0">
            <a:spAutoFit/>
          </a:bodyPr>
          <a:lstStyle/>
          <a:p>
            <a:pPr algn="l">
              <a:lnSpc>
                <a:spcPts val="3779"/>
              </a:lnSpc>
              <a:spcBef>
                <a:spcPct val="0"/>
              </a:spcBef>
            </a:pPr>
            <a:r>
              <a:rPr lang="en-US" sz="2699">
                <a:solidFill>
                  <a:srgbClr val="000000"/>
                </a:solidFill>
                <a:latin typeface="Josefin Sans"/>
                <a:ea typeface="Josefin Sans"/>
                <a:cs typeface="Josefin Sans"/>
                <a:sym typeface="Josefin Sans"/>
              </a:rPr>
              <a:t>Code Python dùng để xây dựng và chạy ứng dụng web bằng Streamlit.</a:t>
            </a:r>
          </a:p>
        </p:txBody>
      </p:sp>
      <p:sp>
        <p:nvSpPr>
          <p:cNvPr name="TextBox 11" id="11"/>
          <p:cNvSpPr txBox="true"/>
          <p:nvPr/>
        </p:nvSpPr>
        <p:spPr>
          <a:xfrm rot="0">
            <a:off x="490892" y="609745"/>
            <a:ext cx="12291783" cy="580372"/>
          </a:xfrm>
          <a:prstGeom prst="rect">
            <a:avLst/>
          </a:prstGeom>
        </p:spPr>
        <p:txBody>
          <a:bodyPr anchor="t" rtlCol="false" tIns="0" lIns="0" bIns="0" rIns="0">
            <a:spAutoFit/>
          </a:bodyPr>
          <a:lstStyle/>
          <a:p>
            <a:pPr algn="ctr">
              <a:lnSpc>
                <a:spcPts val="4759"/>
              </a:lnSpc>
            </a:pPr>
            <a:r>
              <a:rPr lang="en-US" sz="3399">
                <a:solidFill>
                  <a:srgbClr val="58856D"/>
                </a:solidFill>
                <a:latin typeface="Paytone One"/>
                <a:ea typeface="Paytone One"/>
                <a:cs typeface="Paytone One"/>
                <a:sym typeface="Paytone One"/>
              </a:rPr>
              <a:t>VII. Xây dựng và triển khai mô hình chạy trên Streamlit</a:t>
            </a:r>
          </a:p>
        </p:txBody>
      </p:sp>
      <p:sp>
        <p:nvSpPr>
          <p:cNvPr name="TextBox 12" id="12"/>
          <p:cNvSpPr txBox="true"/>
          <p:nvPr/>
        </p:nvSpPr>
        <p:spPr>
          <a:xfrm rot="0">
            <a:off x="10137893" y="2065838"/>
            <a:ext cx="5686072" cy="464820"/>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Josefin Sans"/>
                <a:ea typeface="Josefin Sans"/>
                <a:cs typeface="Josefin Sans"/>
                <a:sym typeface="Josefin Sans"/>
              </a:rPr>
              <a:t>Sau đó lưu file, đặt tên file là app.py</a:t>
            </a:r>
          </a:p>
        </p:txBody>
      </p:sp>
      <p:sp>
        <p:nvSpPr>
          <p:cNvPr name="TextBox 13" id="13"/>
          <p:cNvSpPr txBox="true"/>
          <p:nvPr/>
        </p:nvSpPr>
        <p:spPr>
          <a:xfrm rot="0">
            <a:off x="10151091" y="2949758"/>
            <a:ext cx="7294620" cy="464820"/>
          </a:xfrm>
          <a:prstGeom prst="rect">
            <a:avLst/>
          </a:prstGeom>
        </p:spPr>
        <p:txBody>
          <a:bodyPr anchor="t" rtlCol="false" tIns="0" lIns="0" bIns="0" rIns="0">
            <a:spAutoFit/>
          </a:bodyPr>
          <a:lstStyle/>
          <a:p>
            <a:pPr algn="just">
              <a:lnSpc>
                <a:spcPts val="3779"/>
              </a:lnSpc>
              <a:spcBef>
                <a:spcPct val="0"/>
              </a:spcBef>
            </a:pPr>
            <a:r>
              <a:rPr lang="en-US" sz="2699">
                <a:solidFill>
                  <a:srgbClr val="000000"/>
                </a:solidFill>
                <a:latin typeface="Josefin Sans"/>
                <a:ea typeface="Josefin Sans"/>
                <a:cs typeface="Josefin Sans"/>
                <a:sym typeface="Josefin Sans"/>
              </a:rPr>
              <a:t>Bấm chạy code và nhập: “Streamlit run app.py”</a:t>
            </a:r>
          </a:p>
        </p:txBody>
      </p:sp>
      <p:sp>
        <p:nvSpPr>
          <p:cNvPr name="TextBox 14" id="14"/>
          <p:cNvSpPr txBox="true"/>
          <p:nvPr/>
        </p:nvSpPr>
        <p:spPr>
          <a:xfrm rot="0">
            <a:off x="10137893" y="4617111"/>
            <a:ext cx="7307818" cy="941070"/>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Josefin Sans"/>
                <a:ea typeface="Josefin Sans"/>
                <a:cs typeface="Josefin Sans"/>
                <a:sym typeface="Josefin Sans"/>
              </a:rPr>
              <a:t>Sau khi chạy lệnh: streamlit run app.py, hệ thống hiển thị thông báo như hình.</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0">
            <a:off x="809319" y="740575"/>
            <a:ext cx="8334681" cy="4740350"/>
          </a:xfrm>
          <a:custGeom>
            <a:avLst/>
            <a:gdLst/>
            <a:ahLst/>
            <a:cxnLst/>
            <a:rect r="r" b="b" t="t" l="l"/>
            <a:pathLst>
              <a:path h="4740350" w="8334681">
                <a:moveTo>
                  <a:pt x="0" y="0"/>
                </a:moveTo>
                <a:lnTo>
                  <a:pt x="8334681" y="0"/>
                </a:lnTo>
                <a:lnTo>
                  <a:pt x="8334681" y="4740349"/>
                </a:lnTo>
                <a:lnTo>
                  <a:pt x="0" y="4740349"/>
                </a:lnTo>
                <a:lnTo>
                  <a:pt x="0" y="0"/>
                </a:lnTo>
                <a:close/>
              </a:path>
            </a:pathLst>
          </a:custGeom>
          <a:blipFill>
            <a:blip r:embed="rId2"/>
            <a:stretch>
              <a:fillRect l="0" t="0" r="0" b="0"/>
            </a:stretch>
          </a:blipFill>
          <a:ln w="38100" cap="sq">
            <a:solidFill>
              <a:srgbClr val="000000"/>
            </a:solidFill>
            <a:prstDash val="solid"/>
            <a:miter/>
          </a:ln>
        </p:spPr>
      </p:sp>
      <p:sp>
        <p:nvSpPr>
          <p:cNvPr name="Freeform 3" id="3"/>
          <p:cNvSpPr/>
          <p:nvPr/>
        </p:nvSpPr>
        <p:spPr>
          <a:xfrm flipH="false" flipV="false" rot="0">
            <a:off x="10296260" y="3110749"/>
            <a:ext cx="6885292" cy="5215609"/>
          </a:xfrm>
          <a:custGeom>
            <a:avLst/>
            <a:gdLst/>
            <a:ahLst/>
            <a:cxnLst/>
            <a:rect r="r" b="b" t="t" l="l"/>
            <a:pathLst>
              <a:path h="5215609" w="6885292">
                <a:moveTo>
                  <a:pt x="0" y="0"/>
                </a:moveTo>
                <a:lnTo>
                  <a:pt x="6885292" y="0"/>
                </a:lnTo>
                <a:lnTo>
                  <a:pt x="6885292" y="5215609"/>
                </a:lnTo>
                <a:lnTo>
                  <a:pt x="0" y="5215609"/>
                </a:lnTo>
                <a:lnTo>
                  <a:pt x="0" y="0"/>
                </a:lnTo>
                <a:close/>
              </a:path>
            </a:pathLst>
          </a:custGeom>
          <a:blipFill>
            <a:blip r:embed="rId3"/>
            <a:stretch>
              <a:fillRect l="0" t="0" r="0" b="0"/>
            </a:stretch>
          </a:blipFill>
        </p:spPr>
      </p:sp>
      <p:sp>
        <p:nvSpPr>
          <p:cNvPr name="Freeform 4" id="4"/>
          <p:cNvSpPr/>
          <p:nvPr/>
        </p:nvSpPr>
        <p:spPr>
          <a:xfrm flipH="false" flipV="false" rot="-2015986">
            <a:off x="15163018" y="1220190"/>
            <a:ext cx="2571606" cy="2776363"/>
          </a:xfrm>
          <a:custGeom>
            <a:avLst/>
            <a:gdLst/>
            <a:ahLst/>
            <a:cxnLst/>
            <a:rect r="r" b="b" t="t" l="l"/>
            <a:pathLst>
              <a:path h="2776363" w="2571606">
                <a:moveTo>
                  <a:pt x="0" y="0"/>
                </a:moveTo>
                <a:lnTo>
                  <a:pt x="2571606" y="0"/>
                </a:lnTo>
                <a:lnTo>
                  <a:pt x="2571606" y="2776363"/>
                </a:lnTo>
                <a:lnTo>
                  <a:pt x="0" y="27763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64778">
            <a:off x="2912709" y="6558143"/>
            <a:ext cx="3642955" cy="3245266"/>
          </a:xfrm>
          <a:custGeom>
            <a:avLst/>
            <a:gdLst/>
            <a:ahLst/>
            <a:cxnLst/>
            <a:rect r="r" b="b" t="t" l="l"/>
            <a:pathLst>
              <a:path h="3245266" w="3642955">
                <a:moveTo>
                  <a:pt x="0" y="0"/>
                </a:moveTo>
                <a:lnTo>
                  <a:pt x="3642956" y="0"/>
                </a:lnTo>
                <a:lnTo>
                  <a:pt x="3642956" y="3245266"/>
                </a:lnTo>
                <a:lnTo>
                  <a:pt x="0" y="32452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874276" y="5923315"/>
            <a:ext cx="8269724" cy="35877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Josefin Sans"/>
                <a:ea typeface="Josefin Sans"/>
                <a:cs typeface="Josefin Sans"/>
                <a:sym typeface="Josefin Sans"/>
              </a:rPr>
              <a:t>Ảnh này thể hiện giao diện ứng dụng Streamlit sau khi chạy thành công</a:t>
            </a:r>
          </a:p>
        </p:txBody>
      </p:sp>
      <p:sp>
        <p:nvSpPr>
          <p:cNvPr name="TextBox 7" id="7"/>
          <p:cNvSpPr txBox="true"/>
          <p:nvPr/>
        </p:nvSpPr>
        <p:spPr>
          <a:xfrm rot="0">
            <a:off x="10402537" y="8899525"/>
            <a:ext cx="6672739" cy="35877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Josefin Sans"/>
                <a:ea typeface="Josefin Sans"/>
                <a:cs typeface="Josefin Sans"/>
                <a:sym typeface="Josefin Sans"/>
              </a:rPr>
              <a:t>Kết quả dự đoán điểm thi (Student Exam Score Predictor)</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grpSp>
        <p:nvGrpSpPr>
          <p:cNvPr name="Group 2" id="2"/>
          <p:cNvGrpSpPr/>
          <p:nvPr/>
        </p:nvGrpSpPr>
        <p:grpSpPr>
          <a:xfrm rot="0">
            <a:off x="-175230" y="5404200"/>
            <a:ext cx="19637161" cy="10287000"/>
            <a:chOff x="0" y="0"/>
            <a:chExt cx="26182882" cy="13716000"/>
          </a:xfrm>
        </p:grpSpPr>
        <p:sp>
          <p:nvSpPr>
            <p:cNvPr name="Freeform 3" id="3"/>
            <p:cNvSpPr/>
            <p:nvPr/>
          </p:nvSpPr>
          <p:spPr>
            <a:xfrm flipH="false" flipV="false" rot="0">
              <a:off x="0" y="0"/>
              <a:ext cx="13733166" cy="13716000"/>
            </a:xfrm>
            <a:custGeom>
              <a:avLst/>
              <a:gdLst/>
              <a:ahLst/>
              <a:cxnLst/>
              <a:rect r="r" b="b" t="t" l="l"/>
              <a:pathLst>
                <a:path h="13716000" w="13733166">
                  <a:moveTo>
                    <a:pt x="0" y="0"/>
                  </a:moveTo>
                  <a:lnTo>
                    <a:pt x="13733166" y="0"/>
                  </a:lnTo>
                  <a:lnTo>
                    <a:pt x="13733166"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2449715" y="0"/>
              <a:ext cx="13733166" cy="13716000"/>
            </a:xfrm>
            <a:custGeom>
              <a:avLst/>
              <a:gdLst/>
              <a:ahLst/>
              <a:cxnLst/>
              <a:rect r="r" b="b" t="t" l="l"/>
              <a:pathLst>
                <a:path h="13716000" w="13733166">
                  <a:moveTo>
                    <a:pt x="0" y="0"/>
                  </a:moveTo>
                  <a:lnTo>
                    <a:pt x="13733167" y="0"/>
                  </a:lnTo>
                  <a:lnTo>
                    <a:pt x="13733167"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5" id="5"/>
          <p:cNvGrpSpPr/>
          <p:nvPr/>
        </p:nvGrpSpPr>
        <p:grpSpPr>
          <a:xfrm rot="0">
            <a:off x="-266411" y="5404200"/>
            <a:ext cx="18765082" cy="7568456"/>
            <a:chOff x="0" y="0"/>
            <a:chExt cx="4942244" cy="1993338"/>
          </a:xfrm>
        </p:grpSpPr>
        <p:sp>
          <p:nvSpPr>
            <p:cNvPr name="Freeform 6" id="6"/>
            <p:cNvSpPr/>
            <p:nvPr/>
          </p:nvSpPr>
          <p:spPr>
            <a:xfrm flipH="false" flipV="false" rot="0">
              <a:off x="0" y="0"/>
              <a:ext cx="4942244" cy="1993338"/>
            </a:xfrm>
            <a:custGeom>
              <a:avLst/>
              <a:gdLst/>
              <a:ahLst/>
              <a:cxnLst/>
              <a:rect r="r" b="b" t="t" l="l"/>
              <a:pathLst>
                <a:path h="1993338" w="4942244">
                  <a:moveTo>
                    <a:pt x="0" y="0"/>
                  </a:moveTo>
                  <a:lnTo>
                    <a:pt x="4942244" y="0"/>
                  </a:lnTo>
                  <a:lnTo>
                    <a:pt x="4942244" y="1993338"/>
                  </a:lnTo>
                  <a:lnTo>
                    <a:pt x="0" y="1993338"/>
                  </a:lnTo>
                  <a:close/>
                </a:path>
              </a:pathLst>
            </a:custGeom>
            <a:gradFill rotWithShape="true">
              <a:gsLst>
                <a:gs pos="0">
                  <a:srgbClr val="F9F4EA">
                    <a:alpha val="100000"/>
                  </a:srgbClr>
                </a:gs>
                <a:gs pos="100000">
                  <a:srgbClr val="F9F4EA">
                    <a:alpha val="0"/>
                  </a:srgbClr>
                </a:gs>
              </a:gsLst>
              <a:lin ang="5400000"/>
            </a:gradFill>
          </p:spPr>
        </p:sp>
        <p:sp>
          <p:nvSpPr>
            <p:cNvPr name="TextBox 7" id="7"/>
            <p:cNvSpPr txBox="true"/>
            <p:nvPr/>
          </p:nvSpPr>
          <p:spPr>
            <a:xfrm>
              <a:off x="0" y="-47625"/>
              <a:ext cx="4942244" cy="204096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7444204" y="7036034"/>
            <a:ext cx="1034607" cy="1034607"/>
          </a:xfrm>
          <a:custGeom>
            <a:avLst/>
            <a:gdLst/>
            <a:ahLst/>
            <a:cxnLst/>
            <a:rect r="r" b="b" t="t" l="l"/>
            <a:pathLst>
              <a:path h="1034607" w="1034607">
                <a:moveTo>
                  <a:pt x="0" y="0"/>
                </a:moveTo>
                <a:lnTo>
                  <a:pt x="1034607" y="0"/>
                </a:lnTo>
                <a:lnTo>
                  <a:pt x="1034607" y="1034606"/>
                </a:lnTo>
                <a:lnTo>
                  <a:pt x="0" y="10346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5391845" y="7117833"/>
            <a:ext cx="500625" cy="501252"/>
          </a:xfrm>
          <a:custGeom>
            <a:avLst/>
            <a:gdLst/>
            <a:ahLst/>
            <a:cxnLst/>
            <a:rect r="r" b="b" t="t" l="l"/>
            <a:pathLst>
              <a:path h="501252" w="500625">
                <a:moveTo>
                  <a:pt x="0" y="0"/>
                </a:moveTo>
                <a:lnTo>
                  <a:pt x="500626" y="0"/>
                </a:lnTo>
                <a:lnTo>
                  <a:pt x="500626" y="501252"/>
                </a:lnTo>
                <a:lnTo>
                  <a:pt x="0" y="5012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4322386" y="3658187"/>
            <a:ext cx="9643228" cy="3100704"/>
          </a:xfrm>
          <a:prstGeom prst="rect">
            <a:avLst/>
          </a:prstGeom>
        </p:spPr>
        <p:txBody>
          <a:bodyPr anchor="t" rtlCol="false" tIns="0" lIns="0" bIns="0" rIns="0">
            <a:spAutoFit/>
          </a:bodyPr>
          <a:lstStyle/>
          <a:p>
            <a:pPr algn="ctr" marL="0" indent="0" lvl="0">
              <a:lnSpc>
                <a:spcPts val="11959"/>
              </a:lnSpc>
            </a:pPr>
            <a:r>
              <a:rPr lang="en-US" b="true" sz="11499">
                <a:solidFill>
                  <a:srgbClr val="082314"/>
                </a:solidFill>
                <a:latin typeface="Londrina Solid Heavy"/>
                <a:ea typeface="Londrina Solid Heavy"/>
                <a:cs typeface="Londrina Solid Heavy"/>
                <a:sym typeface="Londrina Solid Heavy"/>
              </a:rPr>
              <a:t>THANK YOU FOR LISTENING!</a:t>
            </a:r>
          </a:p>
        </p:txBody>
      </p:sp>
      <p:sp>
        <p:nvSpPr>
          <p:cNvPr name="Freeform 11" id="11"/>
          <p:cNvSpPr/>
          <p:nvPr/>
        </p:nvSpPr>
        <p:spPr>
          <a:xfrm flipH="false" flipV="false" rot="0">
            <a:off x="12735930" y="6720791"/>
            <a:ext cx="8141160" cy="4589579"/>
          </a:xfrm>
          <a:custGeom>
            <a:avLst/>
            <a:gdLst/>
            <a:ahLst/>
            <a:cxnLst/>
            <a:rect r="r" b="b" t="t" l="l"/>
            <a:pathLst>
              <a:path h="4589579" w="8141160">
                <a:moveTo>
                  <a:pt x="0" y="0"/>
                </a:moveTo>
                <a:lnTo>
                  <a:pt x="8141160" y="0"/>
                </a:lnTo>
                <a:lnTo>
                  <a:pt x="8141160" y="4589579"/>
                </a:lnTo>
                <a:lnTo>
                  <a:pt x="0" y="45895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true" flipV="false" rot="0">
            <a:off x="-1144879" y="7620423"/>
            <a:ext cx="6239530" cy="3665724"/>
          </a:xfrm>
          <a:custGeom>
            <a:avLst/>
            <a:gdLst/>
            <a:ahLst/>
            <a:cxnLst/>
            <a:rect r="r" b="b" t="t" l="l"/>
            <a:pathLst>
              <a:path h="3665724" w="6239530">
                <a:moveTo>
                  <a:pt x="6239530" y="0"/>
                </a:moveTo>
                <a:lnTo>
                  <a:pt x="0" y="0"/>
                </a:lnTo>
                <a:lnTo>
                  <a:pt x="0" y="3665723"/>
                </a:lnTo>
                <a:lnTo>
                  <a:pt x="6239530" y="3665723"/>
                </a:lnTo>
                <a:lnTo>
                  <a:pt x="623953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3" id="13"/>
          <p:cNvSpPr/>
          <p:nvPr/>
        </p:nvSpPr>
        <p:spPr>
          <a:xfrm flipH="false" flipV="false" rot="10048928">
            <a:off x="16463294" y="5120335"/>
            <a:ext cx="2418585" cy="773947"/>
          </a:xfrm>
          <a:custGeom>
            <a:avLst/>
            <a:gdLst/>
            <a:ahLst/>
            <a:cxnLst/>
            <a:rect r="r" b="b" t="t" l="l"/>
            <a:pathLst>
              <a:path h="773947" w="2418585">
                <a:moveTo>
                  <a:pt x="0" y="0"/>
                </a:moveTo>
                <a:lnTo>
                  <a:pt x="2418585" y="0"/>
                </a:lnTo>
                <a:lnTo>
                  <a:pt x="2418585" y="773947"/>
                </a:lnTo>
                <a:lnTo>
                  <a:pt x="0" y="7739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4" id="14"/>
          <p:cNvSpPr/>
          <p:nvPr/>
        </p:nvSpPr>
        <p:spPr>
          <a:xfrm flipH="false" flipV="false" rot="-1847889">
            <a:off x="-407338" y="5831679"/>
            <a:ext cx="3097088" cy="712330"/>
          </a:xfrm>
          <a:custGeom>
            <a:avLst/>
            <a:gdLst/>
            <a:ahLst/>
            <a:cxnLst/>
            <a:rect r="r" b="b" t="t" l="l"/>
            <a:pathLst>
              <a:path h="712330" w="3097088">
                <a:moveTo>
                  <a:pt x="0" y="0"/>
                </a:moveTo>
                <a:lnTo>
                  <a:pt x="3097088" y="0"/>
                </a:lnTo>
                <a:lnTo>
                  <a:pt x="3097088" y="712330"/>
                </a:lnTo>
                <a:lnTo>
                  <a:pt x="0" y="71233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5" id="15"/>
          <p:cNvSpPr/>
          <p:nvPr/>
        </p:nvSpPr>
        <p:spPr>
          <a:xfrm flipH="false" flipV="false" rot="0">
            <a:off x="13370380" y="3248577"/>
            <a:ext cx="565795" cy="933270"/>
          </a:xfrm>
          <a:custGeom>
            <a:avLst/>
            <a:gdLst/>
            <a:ahLst/>
            <a:cxnLst/>
            <a:rect r="r" b="b" t="t" l="l"/>
            <a:pathLst>
              <a:path h="933270" w="565795">
                <a:moveTo>
                  <a:pt x="0" y="0"/>
                </a:moveTo>
                <a:lnTo>
                  <a:pt x="565795" y="0"/>
                </a:lnTo>
                <a:lnTo>
                  <a:pt x="565795" y="933270"/>
                </a:lnTo>
                <a:lnTo>
                  <a:pt x="0" y="93327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6" id="16"/>
          <p:cNvSpPr/>
          <p:nvPr/>
        </p:nvSpPr>
        <p:spPr>
          <a:xfrm flipH="false" flipV="false" rot="-1280290">
            <a:off x="1952963" y="1693018"/>
            <a:ext cx="2657796" cy="1627900"/>
          </a:xfrm>
          <a:custGeom>
            <a:avLst/>
            <a:gdLst/>
            <a:ahLst/>
            <a:cxnLst/>
            <a:rect r="r" b="b" t="t" l="l"/>
            <a:pathLst>
              <a:path h="1627900" w="2657796">
                <a:moveTo>
                  <a:pt x="0" y="0"/>
                </a:moveTo>
                <a:lnTo>
                  <a:pt x="2657796" y="0"/>
                </a:lnTo>
                <a:lnTo>
                  <a:pt x="2657796" y="1627900"/>
                </a:lnTo>
                <a:lnTo>
                  <a:pt x="0" y="16279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grpSp>
        <p:nvGrpSpPr>
          <p:cNvPr name="Group 17" id="17"/>
          <p:cNvGrpSpPr/>
          <p:nvPr/>
        </p:nvGrpSpPr>
        <p:grpSpPr>
          <a:xfrm rot="0">
            <a:off x="-562325" y="5271950"/>
            <a:ext cx="5608821" cy="7072450"/>
            <a:chOff x="0" y="0"/>
            <a:chExt cx="7478427" cy="9429933"/>
          </a:xfrm>
        </p:grpSpPr>
        <p:grpSp>
          <p:nvGrpSpPr>
            <p:cNvPr name="Group 18" id="18"/>
            <p:cNvGrpSpPr/>
            <p:nvPr/>
          </p:nvGrpSpPr>
          <p:grpSpPr>
            <a:xfrm rot="0">
              <a:off x="2566511" y="5701788"/>
              <a:ext cx="3059184" cy="3728145"/>
              <a:chOff x="0" y="0"/>
              <a:chExt cx="595696" cy="725958"/>
            </a:xfrm>
          </p:grpSpPr>
          <p:sp>
            <p:nvSpPr>
              <p:cNvPr name="Freeform 19" id="19"/>
              <p:cNvSpPr/>
              <p:nvPr/>
            </p:nvSpPr>
            <p:spPr>
              <a:xfrm flipH="false" flipV="false" rot="0">
                <a:off x="0" y="0"/>
                <a:ext cx="595696" cy="725958"/>
              </a:xfrm>
              <a:custGeom>
                <a:avLst/>
                <a:gdLst/>
                <a:ahLst/>
                <a:cxnLst/>
                <a:rect r="r" b="b" t="t" l="l"/>
                <a:pathLst>
                  <a:path h="725958" w="595696">
                    <a:moveTo>
                      <a:pt x="0" y="0"/>
                    </a:moveTo>
                    <a:lnTo>
                      <a:pt x="595696" y="0"/>
                    </a:lnTo>
                    <a:lnTo>
                      <a:pt x="595696" y="725958"/>
                    </a:lnTo>
                    <a:lnTo>
                      <a:pt x="0" y="725958"/>
                    </a:lnTo>
                    <a:close/>
                  </a:path>
                </a:pathLst>
              </a:custGeom>
              <a:solidFill>
                <a:srgbClr val="082314"/>
              </a:solidFill>
            </p:spPr>
          </p:sp>
          <p:sp>
            <p:nvSpPr>
              <p:cNvPr name="TextBox 20" id="20"/>
              <p:cNvSpPr txBox="true"/>
              <p:nvPr/>
            </p:nvSpPr>
            <p:spPr>
              <a:xfrm>
                <a:off x="0" y="-9525"/>
                <a:ext cx="595696" cy="735483"/>
              </a:xfrm>
              <a:prstGeom prst="rect">
                <a:avLst/>
              </a:prstGeom>
            </p:spPr>
            <p:txBody>
              <a:bodyPr anchor="ctr" rtlCol="false" tIns="50800" lIns="50800" bIns="50800" rIns="50800"/>
              <a:lstStyle/>
              <a:p>
                <a:pPr algn="ctr">
                  <a:lnSpc>
                    <a:spcPts val="3119"/>
                  </a:lnSpc>
                </a:pPr>
              </a:p>
            </p:txBody>
          </p:sp>
        </p:grpSp>
        <p:sp>
          <p:nvSpPr>
            <p:cNvPr name="Freeform 21" id="21"/>
            <p:cNvSpPr/>
            <p:nvPr/>
          </p:nvSpPr>
          <p:spPr>
            <a:xfrm flipH="false" flipV="false" rot="0">
              <a:off x="0" y="0"/>
              <a:ext cx="7478427" cy="6824065"/>
            </a:xfrm>
            <a:custGeom>
              <a:avLst/>
              <a:gdLst/>
              <a:ahLst/>
              <a:cxnLst/>
              <a:rect r="r" b="b" t="t" l="l"/>
              <a:pathLst>
                <a:path h="6824065" w="7478427">
                  <a:moveTo>
                    <a:pt x="0" y="0"/>
                  </a:moveTo>
                  <a:lnTo>
                    <a:pt x="7478427" y="0"/>
                  </a:lnTo>
                  <a:lnTo>
                    <a:pt x="7478427" y="6824065"/>
                  </a:lnTo>
                  <a:lnTo>
                    <a:pt x="0" y="682406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grpSp>
      <p:sp>
        <p:nvSpPr>
          <p:cNvPr name="Freeform 22" id="22"/>
          <p:cNvSpPr/>
          <p:nvPr/>
        </p:nvSpPr>
        <p:spPr>
          <a:xfrm flipH="true" flipV="false" rot="0">
            <a:off x="13152710" y="5217451"/>
            <a:ext cx="4523748" cy="5252537"/>
          </a:xfrm>
          <a:custGeom>
            <a:avLst/>
            <a:gdLst/>
            <a:ahLst/>
            <a:cxnLst/>
            <a:rect r="r" b="b" t="t" l="l"/>
            <a:pathLst>
              <a:path h="5252537" w="4523748">
                <a:moveTo>
                  <a:pt x="4523748" y="0"/>
                </a:moveTo>
                <a:lnTo>
                  <a:pt x="0" y="0"/>
                </a:lnTo>
                <a:lnTo>
                  <a:pt x="0" y="5252537"/>
                </a:lnTo>
                <a:lnTo>
                  <a:pt x="4523748" y="5252537"/>
                </a:lnTo>
                <a:lnTo>
                  <a:pt x="4523748"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23" id="23"/>
          <p:cNvSpPr/>
          <p:nvPr/>
        </p:nvSpPr>
        <p:spPr>
          <a:xfrm flipH="true" flipV="false" rot="1961855">
            <a:off x="13804141" y="2002950"/>
            <a:ext cx="2643286" cy="1298514"/>
          </a:xfrm>
          <a:custGeom>
            <a:avLst/>
            <a:gdLst/>
            <a:ahLst/>
            <a:cxnLst/>
            <a:rect r="r" b="b" t="t" l="l"/>
            <a:pathLst>
              <a:path h="1298514" w="2643286">
                <a:moveTo>
                  <a:pt x="2643286" y="0"/>
                </a:moveTo>
                <a:lnTo>
                  <a:pt x="0" y="0"/>
                </a:lnTo>
                <a:lnTo>
                  <a:pt x="0" y="1298514"/>
                </a:lnTo>
                <a:lnTo>
                  <a:pt x="2643286" y="1298514"/>
                </a:lnTo>
                <a:lnTo>
                  <a:pt x="2643286"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4" id="24"/>
          <p:cNvSpPr/>
          <p:nvPr/>
        </p:nvSpPr>
        <p:spPr>
          <a:xfrm flipH="false" flipV="false" rot="-1315177">
            <a:off x="9178398" y="8134273"/>
            <a:ext cx="1696704" cy="723220"/>
          </a:xfrm>
          <a:custGeom>
            <a:avLst/>
            <a:gdLst/>
            <a:ahLst/>
            <a:cxnLst/>
            <a:rect r="r" b="b" t="t" l="l"/>
            <a:pathLst>
              <a:path h="723220" w="1696704">
                <a:moveTo>
                  <a:pt x="0" y="0"/>
                </a:moveTo>
                <a:lnTo>
                  <a:pt x="1696704" y="0"/>
                </a:lnTo>
                <a:lnTo>
                  <a:pt x="1696704" y="723220"/>
                </a:lnTo>
                <a:lnTo>
                  <a:pt x="0" y="72322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1698984">
            <a:off x="-1454033" y="-636772"/>
            <a:ext cx="8283373" cy="4348771"/>
          </a:xfrm>
          <a:custGeom>
            <a:avLst/>
            <a:gdLst/>
            <a:ahLst/>
            <a:cxnLst/>
            <a:rect r="r" b="b" t="t" l="l"/>
            <a:pathLst>
              <a:path h="4348771" w="8283373">
                <a:moveTo>
                  <a:pt x="0" y="0"/>
                </a:moveTo>
                <a:lnTo>
                  <a:pt x="8283374" y="0"/>
                </a:lnTo>
                <a:lnTo>
                  <a:pt x="8283374" y="4348771"/>
                </a:lnTo>
                <a:lnTo>
                  <a:pt x="0" y="4348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1580460" y="6902011"/>
            <a:ext cx="7315200" cy="3621024"/>
          </a:xfrm>
          <a:custGeom>
            <a:avLst/>
            <a:gdLst/>
            <a:ahLst/>
            <a:cxnLst/>
            <a:rect r="r" b="b" t="t" l="l"/>
            <a:pathLst>
              <a:path h="3621024" w="7315200">
                <a:moveTo>
                  <a:pt x="0" y="0"/>
                </a:moveTo>
                <a:lnTo>
                  <a:pt x="7315200" y="0"/>
                </a:lnTo>
                <a:lnTo>
                  <a:pt x="7315200" y="3621024"/>
                </a:lnTo>
                <a:lnTo>
                  <a:pt x="0" y="36210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028700" y="831687"/>
            <a:ext cx="15894129" cy="8006667"/>
          </a:xfrm>
          <a:custGeom>
            <a:avLst/>
            <a:gdLst/>
            <a:ahLst/>
            <a:cxnLst/>
            <a:rect r="r" b="b" t="t" l="l"/>
            <a:pathLst>
              <a:path h="8006667" w="15894129">
                <a:moveTo>
                  <a:pt x="0" y="0"/>
                </a:moveTo>
                <a:lnTo>
                  <a:pt x="15894129" y="0"/>
                </a:lnTo>
                <a:lnTo>
                  <a:pt x="15894129" y="8006668"/>
                </a:lnTo>
                <a:lnTo>
                  <a:pt x="0" y="8006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38100" cap="rnd">
            <a:solidFill>
              <a:srgbClr val="000000"/>
            </a:solidFill>
            <a:prstDash val="lgDash"/>
            <a:round/>
          </a:ln>
        </p:spPr>
      </p:sp>
      <p:sp>
        <p:nvSpPr>
          <p:cNvPr name="Freeform 5" id="5"/>
          <p:cNvSpPr/>
          <p:nvPr/>
        </p:nvSpPr>
        <p:spPr>
          <a:xfrm flipH="true" flipV="false" rot="2939347">
            <a:off x="1550355" y="551301"/>
            <a:ext cx="565795" cy="933270"/>
          </a:xfrm>
          <a:custGeom>
            <a:avLst/>
            <a:gdLst/>
            <a:ahLst/>
            <a:cxnLst/>
            <a:rect r="r" b="b" t="t" l="l"/>
            <a:pathLst>
              <a:path h="933270" w="565795">
                <a:moveTo>
                  <a:pt x="565795" y="0"/>
                </a:moveTo>
                <a:lnTo>
                  <a:pt x="0" y="0"/>
                </a:lnTo>
                <a:lnTo>
                  <a:pt x="0" y="933270"/>
                </a:lnTo>
                <a:lnTo>
                  <a:pt x="565795" y="933270"/>
                </a:lnTo>
                <a:lnTo>
                  <a:pt x="565795"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true" flipV="false" rot="2085979">
            <a:off x="15386189" y="339640"/>
            <a:ext cx="2761512" cy="1356593"/>
          </a:xfrm>
          <a:custGeom>
            <a:avLst/>
            <a:gdLst/>
            <a:ahLst/>
            <a:cxnLst/>
            <a:rect r="r" b="b" t="t" l="l"/>
            <a:pathLst>
              <a:path h="1356593" w="2761512">
                <a:moveTo>
                  <a:pt x="2761512" y="0"/>
                </a:moveTo>
                <a:lnTo>
                  <a:pt x="0" y="0"/>
                </a:lnTo>
                <a:lnTo>
                  <a:pt x="0" y="1356592"/>
                </a:lnTo>
                <a:lnTo>
                  <a:pt x="2761512" y="1356592"/>
                </a:lnTo>
                <a:lnTo>
                  <a:pt x="2761512"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984932" y="6902011"/>
            <a:ext cx="5165178" cy="4248359"/>
          </a:xfrm>
          <a:custGeom>
            <a:avLst/>
            <a:gdLst/>
            <a:ahLst/>
            <a:cxnLst/>
            <a:rect r="r" b="b" t="t" l="l"/>
            <a:pathLst>
              <a:path h="4248359" w="5165178">
                <a:moveTo>
                  <a:pt x="0" y="0"/>
                </a:moveTo>
                <a:lnTo>
                  <a:pt x="5165178" y="0"/>
                </a:lnTo>
                <a:lnTo>
                  <a:pt x="5165178" y="4248359"/>
                </a:lnTo>
                <a:lnTo>
                  <a:pt x="0" y="42483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9513455" y="1201311"/>
            <a:ext cx="6101890" cy="7267420"/>
          </a:xfrm>
          <a:custGeom>
            <a:avLst/>
            <a:gdLst/>
            <a:ahLst/>
            <a:cxnLst/>
            <a:rect r="r" b="b" t="t" l="l"/>
            <a:pathLst>
              <a:path h="7267420" w="6101890">
                <a:moveTo>
                  <a:pt x="0" y="0"/>
                </a:moveTo>
                <a:lnTo>
                  <a:pt x="6101890" y="0"/>
                </a:lnTo>
                <a:lnTo>
                  <a:pt x="6101890" y="7267420"/>
                </a:lnTo>
                <a:lnTo>
                  <a:pt x="0" y="7267420"/>
                </a:lnTo>
                <a:lnTo>
                  <a:pt x="0" y="0"/>
                </a:lnTo>
                <a:close/>
              </a:path>
            </a:pathLst>
          </a:custGeom>
          <a:blipFill>
            <a:blip r:embed="rId14"/>
            <a:stretch>
              <a:fillRect l="0" t="0" r="0" b="0"/>
            </a:stretch>
          </a:blipFill>
          <a:ln w="38100" cap="sq">
            <a:solidFill>
              <a:srgbClr val="000000"/>
            </a:solidFill>
            <a:prstDash val="solid"/>
            <a:miter/>
          </a:ln>
        </p:spPr>
      </p:sp>
      <p:sp>
        <p:nvSpPr>
          <p:cNvPr name="TextBox 9" id="9"/>
          <p:cNvSpPr txBox="true"/>
          <p:nvPr/>
        </p:nvSpPr>
        <p:spPr>
          <a:xfrm rot="0">
            <a:off x="1597657" y="1791298"/>
            <a:ext cx="5831240" cy="704230"/>
          </a:xfrm>
          <a:prstGeom prst="rect">
            <a:avLst/>
          </a:prstGeom>
        </p:spPr>
        <p:txBody>
          <a:bodyPr anchor="t" rtlCol="false" tIns="0" lIns="0" bIns="0" rIns="0">
            <a:spAutoFit/>
          </a:bodyPr>
          <a:lstStyle/>
          <a:p>
            <a:pPr algn="l" marL="0" indent="0" lvl="0">
              <a:lnSpc>
                <a:spcPts val="5495"/>
              </a:lnSpc>
              <a:spcBef>
                <a:spcPct val="0"/>
              </a:spcBef>
            </a:pPr>
            <a:r>
              <a:rPr lang="en-US" sz="4996">
                <a:solidFill>
                  <a:srgbClr val="58856D"/>
                </a:solidFill>
                <a:latin typeface="Paytone One"/>
                <a:ea typeface="Paytone One"/>
                <a:cs typeface="Paytone One"/>
                <a:sym typeface="Paytone One"/>
              </a:rPr>
              <a:t>II. MÔ TẢ DỮ LIỆU</a:t>
            </a:r>
          </a:p>
        </p:txBody>
      </p:sp>
      <p:sp>
        <p:nvSpPr>
          <p:cNvPr name="TextBox 10" id="10"/>
          <p:cNvSpPr txBox="true"/>
          <p:nvPr/>
        </p:nvSpPr>
        <p:spPr>
          <a:xfrm rot="0">
            <a:off x="1597657" y="2941002"/>
            <a:ext cx="6860413" cy="4143375"/>
          </a:xfrm>
          <a:prstGeom prst="rect">
            <a:avLst/>
          </a:prstGeom>
        </p:spPr>
        <p:txBody>
          <a:bodyPr anchor="t" rtlCol="false" tIns="0" lIns="0" bIns="0" rIns="0">
            <a:spAutoFit/>
          </a:bodyPr>
          <a:lstStyle/>
          <a:p>
            <a:pPr algn="just" marL="839963" indent="-419982" lvl="1">
              <a:lnSpc>
                <a:spcPts val="4668"/>
              </a:lnSpc>
              <a:buAutoNum type="arabicPeriod" startAt="1"/>
            </a:pPr>
            <a:r>
              <a:rPr lang="en-US" sz="3890" spc="-124">
                <a:solidFill>
                  <a:srgbClr val="082314"/>
                </a:solidFill>
                <a:latin typeface="Josefin Sans"/>
                <a:ea typeface="Josefin Sans"/>
                <a:cs typeface="Josefin Sans"/>
                <a:sym typeface="Josefin Sans"/>
              </a:rPr>
              <a:t> Nguồn gốc: Kaggle</a:t>
            </a:r>
          </a:p>
          <a:p>
            <a:pPr algn="just" marL="839963" indent="-419982" lvl="1">
              <a:lnSpc>
                <a:spcPts val="4668"/>
              </a:lnSpc>
              <a:buAutoNum type="arabicPeriod" startAt="1"/>
            </a:pPr>
            <a:r>
              <a:rPr lang="en-US" sz="3890" spc="-124">
                <a:solidFill>
                  <a:srgbClr val="082314"/>
                </a:solidFill>
                <a:latin typeface="Josefin Sans"/>
                <a:ea typeface="Josefin Sans"/>
                <a:cs typeface="Josefin Sans"/>
                <a:sym typeface="Josefin Sans"/>
              </a:rPr>
              <a:t> Tổng quan: 395 dòng, 33 cột. Mỗi dòng đại diện cho 1 học sinh</a:t>
            </a:r>
          </a:p>
          <a:p>
            <a:pPr algn="just" marL="839963" indent="-419982" lvl="1">
              <a:lnSpc>
                <a:spcPts val="4668"/>
              </a:lnSpc>
              <a:buAutoNum type="arabicPeriod" startAt="1"/>
            </a:pPr>
            <a:r>
              <a:rPr lang="en-US" sz="3890" spc="-124">
                <a:solidFill>
                  <a:srgbClr val="082314"/>
                </a:solidFill>
                <a:latin typeface="Josefin Sans"/>
                <a:ea typeface="Josefin Sans"/>
                <a:cs typeface="Josefin Sans"/>
                <a:sym typeface="Josefin Sans"/>
              </a:rPr>
              <a:t> Các trường dữ liệu quan trọng (ảnh bên)</a:t>
            </a:r>
          </a:p>
          <a:p>
            <a:pPr algn="just" marL="839963" indent="-419982" lvl="1">
              <a:lnSpc>
                <a:spcPts val="4668"/>
              </a:lnSpc>
              <a:spcBef>
                <a:spcPct val="0"/>
              </a:spcBef>
              <a:buAutoNum type="arabicPeriod" startAt="1"/>
            </a:pPr>
            <a:r>
              <a:rPr lang="en-US" sz="3890" spc="-124">
                <a:solidFill>
                  <a:srgbClr val="082314"/>
                </a:solidFill>
                <a:latin typeface="Josefin Sans"/>
                <a:ea typeface="Josefin Sans"/>
                <a:cs typeface="Josefin Sans"/>
                <a:sym typeface="Josefin Sans"/>
              </a:rPr>
              <a:t> Biến mục tiêu G3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0">
            <a:off x="11312187" y="14985"/>
            <a:ext cx="8141160" cy="4589579"/>
          </a:xfrm>
          <a:custGeom>
            <a:avLst/>
            <a:gdLst/>
            <a:ahLst/>
            <a:cxnLst/>
            <a:rect r="r" b="b" t="t" l="l"/>
            <a:pathLst>
              <a:path h="4589579" w="8141160">
                <a:moveTo>
                  <a:pt x="0" y="0"/>
                </a:moveTo>
                <a:lnTo>
                  <a:pt x="8141159" y="0"/>
                </a:lnTo>
                <a:lnTo>
                  <a:pt x="8141159" y="4589578"/>
                </a:lnTo>
                <a:lnTo>
                  <a:pt x="0" y="45895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5230" y="5404200"/>
            <a:ext cx="19637161" cy="10287000"/>
            <a:chOff x="0" y="0"/>
            <a:chExt cx="26182882" cy="13716000"/>
          </a:xfrm>
        </p:grpSpPr>
        <p:sp>
          <p:nvSpPr>
            <p:cNvPr name="Freeform 4" id="4"/>
            <p:cNvSpPr/>
            <p:nvPr/>
          </p:nvSpPr>
          <p:spPr>
            <a:xfrm flipH="false" flipV="false" rot="0">
              <a:off x="0" y="0"/>
              <a:ext cx="13733166" cy="13716000"/>
            </a:xfrm>
            <a:custGeom>
              <a:avLst/>
              <a:gdLst/>
              <a:ahLst/>
              <a:cxnLst/>
              <a:rect r="r" b="b" t="t" l="l"/>
              <a:pathLst>
                <a:path h="13716000" w="13733166">
                  <a:moveTo>
                    <a:pt x="0" y="0"/>
                  </a:moveTo>
                  <a:lnTo>
                    <a:pt x="13733166" y="0"/>
                  </a:lnTo>
                  <a:lnTo>
                    <a:pt x="13733166"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0">
              <a:off x="12449715" y="0"/>
              <a:ext cx="13733166" cy="13716000"/>
            </a:xfrm>
            <a:custGeom>
              <a:avLst/>
              <a:gdLst/>
              <a:ahLst/>
              <a:cxnLst/>
              <a:rect r="r" b="b" t="t" l="l"/>
              <a:pathLst>
                <a:path h="13716000" w="13733166">
                  <a:moveTo>
                    <a:pt x="0" y="0"/>
                  </a:moveTo>
                  <a:lnTo>
                    <a:pt x="13733167" y="0"/>
                  </a:lnTo>
                  <a:lnTo>
                    <a:pt x="13733167" y="13716000"/>
                  </a:lnTo>
                  <a:lnTo>
                    <a:pt x="0" y="1371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grpSp>
        <p:nvGrpSpPr>
          <p:cNvPr name="Group 6" id="6"/>
          <p:cNvGrpSpPr/>
          <p:nvPr/>
        </p:nvGrpSpPr>
        <p:grpSpPr>
          <a:xfrm rot="0">
            <a:off x="-351556" y="5474072"/>
            <a:ext cx="18765082" cy="7568456"/>
            <a:chOff x="0" y="0"/>
            <a:chExt cx="4942244" cy="1993338"/>
          </a:xfrm>
        </p:grpSpPr>
        <p:sp>
          <p:nvSpPr>
            <p:cNvPr name="Freeform 7" id="7"/>
            <p:cNvSpPr/>
            <p:nvPr/>
          </p:nvSpPr>
          <p:spPr>
            <a:xfrm flipH="false" flipV="false" rot="0">
              <a:off x="0" y="0"/>
              <a:ext cx="4942244" cy="1993338"/>
            </a:xfrm>
            <a:custGeom>
              <a:avLst/>
              <a:gdLst/>
              <a:ahLst/>
              <a:cxnLst/>
              <a:rect r="r" b="b" t="t" l="l"/>
              <a:pathLst>
                <a:path h="1993338" w="4942244">
                  <a:moveTo>
                    <a:pt x="0" y="0"/>
                  </a:moveTo>
                  <a:lnTo>
                    <a:pt x="4942244" y="0"/>
                  </a:lnTo>
                  <a:lnTo>
                    <a:pt x="4942244" y="1993338"/>
                  </a:lnTo>
                  <a:lnTo>
                    <a:pt x="0" y="1993338"/>
                  </a:lnTo>
                  <a:close/>
                </a:path>
              </a:pathLst>
            </a:custGeom>
            <a:gradFill rotWithShape="true">
              <a:gsLst>
                <a:gs pos="0">
                  <a:srgbClr val="F9F4EA">
                    <a:alpha val="100000"/>
                  </a:srgbClr>
                </a:gs>
                <a:gs pos="100000">
                  <a:srgbClr val="F9F4EA">
                    <a:alpha val="0"/>
                  </a:srgbClr>
                </a:gs>
              </a:gsLst>
              <a:lin ang="5400000"/>
            </a:gradFill>
          </p:spPr>
        </p:sp>
        <p:sp>
          <p:nvSpPr>
            <p:cNvPr name="TextBox 8" id="8"/>
            <p:cNvSpPr txBox="true"/>
            <p:nvPr/>
          </p:nvSpPr>
          <p:spPr>
            <a:xfrm>
              <a:off x="0" y="-47625"/>
              <a:ext cx="4942244" cy="2040963"/>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true" flipV="false" rot="-9902192">
            <a:off x="15905" y="6866532"/>
            <a:ext cx="6239530" cy="3665724"/>
          </a:xfrm>
          <a:custGeom>
            <a:avLst/>
            <a:gdLst/>
            <a:ahLst/>
            <a:cxnLst/>
            <a:rect r="r" b="b" t="t" l="l"/>
            <a:pathLst>
              <a:path h="3665724" w="6239530">
                <a:moveTo>
                  <a:pt x="6239530" y="0"/>
                </a:moveTo>
                <a:lnTo>
                  <a:pt x="0" y="0"/>
                </a:lnTo>
                <a:lnTo>
                  <a:pt x="0" y="3665724"/>
                </a:lnTo>
                <a:lnTo>
                  <a:pt x="6239530" y="3665724"/>
                </a:lnTo>
                <a:lnTo>
                  <a:pt x="623953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0" id="10"/>
          <p:cNvSpPr/>
          <p:nvPr/>
        </p:nvSpPr>
        <p:spPr>
          <a:xfrm flipH="true" flipV="false" rot="8273529">
            <a:off x="12573774" y="1154710"/>
            <a:ext cx="858036" cy="1252607"/>
          </a:xfrm>
          <a:custGeom>
            <a:avLst/>
            <a:gdLst/>
            <a:ahLst/>
            <a:cxnLst/>
            <a:rect r="r" b="b" t="t" l="l"/>
            <a:pathLst>
              <a:path h="1252607" w="858036">
                <a:moveTo>
                  <a:pt x="858035" y="0"/>
                </a:moveTo>
                <a:lnTo>
                  <a:pt x="0" y="0"/>
                </a:lnTo>
                <a:lnTo>
                  <a:pt x="0" y="1252606"/>
                </a:lnTo>
                <a:lnTo>
                  <a:pt x="858035" y="1252606"/>
                </a:lnTo>
                <a:lnTo>
                  <a:pt x="858035"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1" id="11"/>
          <p:cNvGrpSpPr/>
          <p:nvPr/>
        </p:nvGrpSpPr>
        <p:grpSpPr>
          <a:xfrm rot="0">
            <a:off x="2400845" y="1705334"/>
            <a:ext cx="13430570" cy="7050391"/>
            <a:chOff x="0" y="0"/>
            <a:chExt cx="2098866" cy="1101802"/>
          </a:xfrm>
        </p:grpSpPr>
        <p:sp>
          <p:nvSpPr>
            <p:cNvPr name="Freeform 12" id="12"/>
            <p:cNvSpPr/>
            <p:nvPr/>
          </p:nvSpPr>
          <p:spPr>
            <a:xfrm flipH="false" flipV="false" rot="0">
              <a:off x="0" y="0"/>
              <a:ext cx="2098866" cy="1101802"/>
            </a:xfrm>
            <a:custGeom>
              <a:avLst/>
              <a:gdLst/>
              <a:ahLst/>
              <a:cxnLst/>
              <a:rect r="r" b="b" t="t" l="l"/>
              <a:pathLst>
                <a:path h="1101802" w="2098866">
                  <a:moveTo>
                    <a:pt x="23058" y="0"/>
                  </a:moveTo>
                  <a:lnTo>
                    <a:pt x="2075809" y="0"/>
                  </a:lnTo>
                  <a:cubicBezTo>
                    <a:pt x="2088543" y="0"/>
                    <a:pt x="2098866" y="10323"/>
                    <a:pt x="2098866" y="23058"/>
                  </a:cubicBezTo>
                  <a:lnTo>
                    <a:pt x="2098866" y="1078744"/>
                  </a:lnTo>
                  <a:cubicBezTo>
                    <a:pt x="2098866" y="1091479"/>
                    <a:pt x="2088543" y="1101802"/>
                    <a:pt x="2075809" y="1101802"/>
                  </a:cubicBezTo>
                  <a:lnTo>
                    <a:pt x="23058" y="1101802"/>
                  </a:lnTo>
                  <a:cubicBezTo>
                    <a:pt x="10323" y="1101802"/>
                    <a:pt x="0" y="1091479"/>
                    <a:pt x="0" y="1078744"/>
                  </a:cubicBezTo>
                  <a:lnTo>
                    <a:pt x="0" y="23058"/>
                  </a:lnTo>
                  <a:cubicBezTo>
                    <a:pt x="0" y="10323"/>
                    <a:pt x="10323" y="0"/>
                    <a:pt x="23058" y="0"/>
                  </a:cubicBezTo>
                  <a:close/>
                </a:path>
              </a:pathLst>
            </a:custGeom>
            <a:blipFill>
              <a:blip r:embed="rId10"/>
              <a:stretch>
                <a:fillRect l="0" t="-3576" r="0" b="-3576"/>
              </a:stretch>
            </a:blipFill>
          </p:spPr>
        </p:sp>
      </p:grpSp>
      <p:sp>
        <p:nvSpPr>
          <p:cNvPr name="Freeform 13" id="13"/>
          <p:cNvSpPr/>
          <p:nvPr/>
        </p:nvSpPr>
        <p:spPr>
          <a:xfrm flipH="false" flipV="false" rot="0">
            <a:off x="2533012" y="2075202"/>
            <a:ext cx="916249" cy="916249"/>
          </a:xfrm>
          <a:custGeom>
            <a:avLst/>
            <a:gdLst/>
            <a:ahLst/>
            <a:cxnLst/>
            <a:rect r="r" b="b" t="t" l="l"/>
            <a:pathLst>
              <a:path h="916249" w="916249">
                <a:moveTo>
                  <a:pt x="0" y="0"/>
                </a:moveTo>
                <a:lnTo>
                  <a:pt x="916249" y="0"/>
                </a:lnTo>
                <a:lnTo>
                  <a:pt x="916249" y="916249"/>
                </a:lnTo>
                <a:lnTo>
                  <a:pt x="0" y="9162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4869087" y="8341730"/>
            <a:ext cx="2649562" cy="827988"/>
          </a:xfrm>
          <a:custGeom>
            <a:avLst/>
            <a:gdLst/>
            <a:ahLst/>
            <a:cxnLst/>
            <a:rect r="r" b="b" t="t" l="l"/>
            <a:pathLst>
              <a:path h="827988" w="2649562">
                <a:moveTo>
                  <a:pt x="0" y="0"/>
                </a:moveTo>
                <a:lnTo>
                  <a:pt x="2649563" y="0"/>
                </a:lnTo>
                <a:lnTo>
                  <a:pt x="2649563" y="827988"/>
                </a:lnTo>
                <a:lnTo>
                  <a:pt x="0" y="82798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1028700" y="7000398"/>
            <a:ext cx="2420561" cy="2907581"/>
          </a:xfrm>
          <a:custGeom>
            <a:avLst/>
            <a:gdLst/>
            <a:ahLst/>
            <a:cxnLst/>
            <a:rect r="r" b="b" t="t" l="l"/>
            <a:pathLst>
              <a:path h="2907581" w="2420561">
                <a:moveTo>
                  <a:pt x="0" y="0"/>
                </a:moveTo>
                <a:lnTo>
                  <a:pt x="2420561" y="0"/>
                </a:lnTo>
                <a:lnTo>
                  <a:pt x="2420561" y="2907581"/>
                </a:lnTo>
                <a:lnTo>
                  <a:pt x="0" y="290758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6" id="16"/>
          <p:cNvSpPr/>
          <p:nvPr/>
        </p:nvSpPr>
        <p:spPr>
          <a:xfrm flipH="true" flipV="false" rot="-477959">
            <a:off x="13579313" y="1330667"/>
            <a:ext cx="1723398" cy="1275315"/>
          </a:xfrm>
          <a:custGeom>
            <a:avLst/>
            <a:gdLst/>
            <a:ahLst/>
            <a:cxnLst/>
            <a:rect r="r" b="b" t="t" l="l"/>
            <a:pathLst>
              <a:path h="1275315" w="1723398">
                <a:moveTo>
                  <a:pt x="1723398" y="0"/>
                </a:moveTo>
                <a:lnTo>
                  <a:pt x="0" y="0"/>
                </a:lnTo>
                <a:lnTo>
                  <a:pt x="0" y="1275315"/>
                </a:lnTo>
                <a:lnTo>
                  <a:pt x="1723398" y="1275315"/>
                </a:lnTo>
                <a:lnTo>
                  <a:pt x="1723398"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7" id="17"/>
          <p:cNvSpPr txBox="true"/>
          <p:nvPr/>
        </p:nvSpPr>
        <p:spPr>
          <a:xfrm rot="0">
            <a:off x="444005" y="411163"/>
            <a:ext cx="6010513" cy="1111250"/>
          </a:xfrm>
          <a:prstGeom prst="rect">
            <a:avLst/>
          </a:prstGeom>
        </p:spPr>
        <p:txBody>
          <a:bodyPr anchor="t" rtlCol="false" tIns="0" lIns="0" bIns="0" rIns="0">
            <a:spAutoFit/>
          </a:bodyPr>
          <a:lstStyle/>
          <a:p>
            <a:pPr algn="ctr">
              <a:lnSpc>
                <a:spcPts val="9100"/>
              </a:lnSpc>
            </a:pPr>
            <a:r>
              <a:rPr lang="en-US" sz="6500" b="true">
                <a:solidFill>
                  <a:srgbClr val="58856D"/>
                </a:solidFill>
                <a:latin typeface="Noto Sans Bold"/>
                <a:ea typeface="Noto Sans Bold"/>
                <a:cs typeface="Noto Sans Bold"/>
                <a:sym typeface="Noto Sans Bold"/>
              </a:rPr>
              <a:t>PROJECT BRIEF</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4E9"/>
        </a:solidFill>
      </p:bgPr>
    </p:bg>
    <p:spTree>
      <p:nvGrpSpPr>
        <p:cNvPr id="1" name=""/>
        <p:cNvGrpSpPr/>
        <p:nvPr/>
      </p:nvGrpSpPr>
      <p:grpSpPr>
        <a:xfrm>
          <a:off x="0" y="0"/>
          <a:ext cx="0" cy="0"/>
          <a:chOff x="0" y="0"/>
          <a:chExt cx="0" cy="0"/>
        </a:xfrm>
      </p:grpSpPr>
      <p:sp>
        <p:nvSpPr>
          <p:cNvPr name="Freeform 2" id="2"/>
          <p:cNvSpPr/>
          <p:nvPr/>
        </p:nvSpPr>
        <p:spPr>
          <a:xfrm flipH="false" flipV="false" rot="-1698984">
            <a:off x="-2113783" y="-973577"/>
            <a:ext cx="8283373" cy="4348771"/>
          </a:xfrm>
          <a:custGeom>
            <a:avLst/>
            <a:gdLst/>
            <a:ahLst/>
            <a:cxnLst/>
            <a:rect r="r" b="b" t="t" l="l"/>
            <a:pathLst>
              <a:path h="4348771" w="8283373">
                <a:moveTo>
                  <a:pt x="0" y="0"/>
                </a:moveTo>
                <a:lnTo>
                  <a:pt x="8283373" y="0"/>
                </a:lnTo>
                <a:lnTo>
                  <a:pt x="8283373" y="4348771"/>
                </a:lnTo>
                <a:lnTo>
                  <a:pt x="0" y="43487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2726527" y="7976943"/>
            <a:ext cx="6418501" cy="3177158"/>
          </a:xfrm>
          <a:custGeom>
            <a:avLst/>
            <a:gdLst/>
            <a:ahLst/>
            <a:cxnLst/>
            <a:rect r="r" b="b" t="t" l="l"/>
            <a:pathLst>
              <a:path h="3177158" w="6418501">
                <a:moveTo>
                  <a:pt x="0" y="0"/>
                </a:moveTo>
                <a:lnTo>
                  <a:pt x="6418500" y="0"/>
                </a:lnTo>
                <a:lnTo>
                  <a:pt x="6418500" y="3177158"/>
                </a:lnTo>
                <a:lnTo>
                  <a:pt x="0" y="3177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aphicFrame>
        <p:nvGraphicFramePr>
          <p:cNvPr name="Table 4" id="4"/>
          <p:cNvGraphicFramePr>
            <a:graphicFrameLocks noGrp="true"/>
          </p:cNvGraphicFramePr>
          <p:nvPr/>
        </p:nvGraphicFramePr>
        <p:xfrm>
          <a:off x="769973" y="1856354"/>
          <a:ext cx="16906574" cy="7775946"/>
        </p:xfrm>
        <a:graphic>
          <a:graphicData uri="http://schemas.openxmlformats.org/drawingml/2006/table">
            <a:tbl>
              <a:tblPr/>
              <a:tblGrid>
                <a:gridCol w="5018129"/>
                <a:gridCol w="4994069"/>
                <a:gridCol w="6894376"/>
              </a:tblGrid>
              <a:tr h="2992024">
                <a:tc>
                  <a:txBody>
                    <a:bodyPr anchor="t" rtlCol="false"/>
                    <a:lstStyle/>
                    <a:p>
                      <a:pPr algn="ctr">
                        <a:lnSpc>
                          <a:spcPts val="4759"/>
                        </a:lnSpc>
                        <a:defRPr/>
                      </a:pPr>
                      <a:r>
                        <a:rPr lang="en-US" sz="3399" b="true">
                          <a:solidFill>
                            <a:srgbClr val="000000"/>
                          </a:solidFill>
                          <a:latin typeface="Josefin Sans Bold"/>
                          <a:ea typeface="Josefin Sans Bold"/>
                          <a:cs typeface="Josefin Sans Bold"/>
                          <a:sym typeface="Josefin Sans Bold"/>
                        </a:rPr>
                        <a:t>1.Phân tích sơ bộ dữ liệu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4759"/>
                        </a:lnSpc>
                        <a:defRPr/>
                      </a:pPr>
                      <a:r>
                        <a:rPr lang="en-US" sz="3399" b="true">
                          <a:solidFill>
                            <a:srgbClr val="000000"/>
                          </a:solidFill>
                          <a:latin typeface="Josefin Sans Bold"/>
                          <a:ea typeface="Josefin Sans Bold"/>
                          <a:cs typeface="Josefin Sans Bold"/>
                          <a:sym typeface="Josefin Sans Bold"/>
                        </a:rPr>
                        <a:t>2. Phân tích đơn biến</a:t>
                      </a:r>
                      <a:endParaRPr lang="en-US" sz="1100"/>
                    </a:p>
                    <a:p>
                      <a:pPr algn="ctr">
                        <a:lnSpc>
                          <a:spcPts val="4759"/>
                        </a:lnSpc>
                      </a:pPr>
                      <a:r>
                        <a:rPr lang="en-US" sz="3399" b="true">
                          <a:solidFill>
                            <a:srgbClr val="000000"/>
                          </a:solidFill>
                          <a:latin typeface="Josefin Sans Bold"/>
                          <a:ea typeface="Josefin Sans Bold"/>
                          <a:cs typeface="Josefin Sans Bold"/>
                          <a:sym typeface="Josefin Sans Bold"/>
                        </a:rPr>
                        <a:t> (Univariate Analysis)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4759"/>
                        </a:lnSpc>
                        <a:defRPr/>
                      </a:pPr>
                      <a:r>
                        <a:rPr lang="en-US" sz="3399" b="true">
                          <a:solidFill>
                            <a:srgbClr val="000000"/>
                          </a:solidFill>
                          <a:latin typeface="Josefin Sans Bold"/>
                          <a:ea typeface="Josefin Sans Bold"/>
                          <a:cs typeface="Josefin Sans Bold"/>
                          <a:sym typeface="Josefin Sans Bold"/>
                        </a:rPr>
                        <a:t>3.Phân tích đa biến (Multivariate Analysis)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4783922">
                <a:tc>
                  <a:txBody>
                    <a:bodyPr anchor="t" rtlCol="false"/>
                    <a:lstStyle/>
                    <a:p>
                      <a:pPr algn="l">
                        <a:lnSpc>
                          <a:spcPts val="5459"/>
                        </a:lnSpc>
                        <a:defRPr/>
                      </a:pPr>
                      <a:r>
                        <a:rPr lang="en-US" sz="3899">
                          <a:solidFill>
                            <a:srgbClr val="000000"/>
                          </a:solidFill>
                          <a:latin typeface="Josefin Sans"/>
                          <a:ea typeface="Josefin Sans"/>
                          <a:cs typeface="Josefin Sans"/>
                          <a:sym typeface="Josefin Sans"/>
                        </a:rPr>
                        <a:t>- Thống kê mô tả cơ bản</a:t>
                      </a:r>
                      <a:endParaRPr lang="en-US" sz="1100"/>
                    </a:p>
                    <a:p>
                      <a:pPr algn="l">
                        <a:lnSpc>
                          <a:spcPts val="5459"/>
                        </a:lnSpc>
                      </a:pPr>
                    </a:p>
                    <a:p>
                      <a:pPr algn="l">
                        <a:lnSpc>
                          <a:spcPts val="5459"/>
                        </a:lnSpc>
                      </a:pPr>
                      <a:r>
                        <a:rPr lang="en-US" sz="3899">
                          <a:solidFill>
                            <a:srgbClr val="000000"/>
                          </a:solidFill>
                          <a:latin typeface="Josefin Sans"/>
                          <a:ea typeface="Josefin Sans"/>
                          <a:cs typeface="Josefin Sans"/>
                          <a:sym typeface="Josefin Sans"/>
                        </a:rPr>
                        <a:t>- Thiếu dữ liệu, trùng dữ liệu</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l">
                        <a:lnSpc>
                          <a:spcPts val="5459"/>
                        </a:lnSpc>
                        <a:defRPr/>
                      </a:pPr>
                      <a:r>
                        <a:rPr lang="en-US" sz="3900">
                          <a:solidFill>
                            <a:srgbClr val="000000"/>
                          </a:solidFill>
                          <a:latin typeface="Josefin Sans"/>
                          <a:ea typeface="Josefin Sans"/>
                          <a:cs typeface="Josefin Sans"/>
                          <a:sym typeface="Josefin Sans"/>
                        </a:rPr>
                        <a:t>- Phân bố biến</a:t>
                      </a:r>
                      <a:endParaRPr lang="en-US" sz="1100"/>
                    </a:p>
                    <a:p>
                      <a:pPr algn="l">
                        <a:lnSpc>
                          <a:spcPts val="5459"/>
                        </a:lnSpc>
                      </a:pPr>
                    </a:p>
                    <a:p>
                      <a:pPr algn="l">
                        <a:lnSpc>
                          <a:spcPts val="5459"/>
                        </a:lnSpc>
                      </a:pPr>
                      <a:r>
                        <a:rPr lang="en-US" sz="3900">
                          <a:solidFill>
                            <a:srgbClr val="000000"/>
                          </a:solidFill>
                          <a:latin typeface="Josefin Sans"/>
                          <a:ea typeface="Josefin Sans"/>
                          <a:cs typeface="Josefin Sans"/>
                          <a:sym typeface="Josefin Sans"/>
                        </a:rPr>
                        <a:t>- Biểu đồ cột, boxplot</a:t>
                      </a:r>
                    </a:p>
                    <a:p>
                      <a:pPr algn="l">
                        <a:lnSpc>
                          <a:spcPts val="5459"/>
                        </a:lnSpc>
                      </a:pPr>
                      <a:r>
                        <a:rPr lang="en-US" sz="3900">
                          <a:solidFill>
                            <a:srgbClr val="000000"/>
                          </a:solidFill>
                          <a:latin typeface="Josefin Sans"/>
                          <a:ea typeface="Josefin Sans"/>
                          <a:cs typeface="Josefin Sans"/>
                          <a:sym typeface="Josefin Sans"/>
                        </a:rPr>
                        <a:t>- Outliers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l">
                        <a:lnSpc>
                          <a:spcPts val="5459"/>
                        </a:lnSpc>
                        <a:defRPr/>
                      </a:pPr>
                      <a:r>
                        <a:rPr lang="en-US" sz="3900">
                          <a:solidFill>
                            <a:srgbClr val="000000"/>
                          </a:solidFill>
                          <a:latin typeface="Josefin Sans"/>
                          <a:ea typeface="Josefin Sans"/>
                          <a:cs typeface="Josefin Sans"/>
                          <a:sym typeface="Josefin Sans"/>
                        </a:rPr>
                        <a:t>- Tương quan giữa các biến</a:t>
                      </a:r>
                      <a:endParaRPr lang="en-US" sz="1100"/>
                    </a:p>
                    <a:p>
                      <a:pPr algn="l">
                        <a:lnSpc>
                          <a:spcPts val="5459"/>
                        </a:lnSpc>
                      </a:pPr>
                    </a:p>
                    <a:p>
                      <a:pPr algn="l">
                        <a:lnSpc>
                          <a:spcPts val="5459"/>
                        </a:lnSpc>
                      </a:pPr>
                      <a:r>
                        <a:rPr lang="en-US" sz="3900">
                          <a:solidFill>
                            <a:srgbClr val="000000"/>
                          </a:solidFill>
                          <a:latin typeface="Josefin Sans"/>
                          <a:ea typeface="Josefin Sans"/>
                          <a:cs typeface="Josefin Sans"/>
                          <a:sym typeface="Josefin Sans"/>
                        </a:rPr>
                        <a:t>- Scatter plot, heatmap</a:t>
                      </a:r>
                    </a:p>
                    <a:p>
                      <a:pPr algn="l">
                        <a:lnSpc>
                          <a:spcPts val="5459"/>
                        </a:lnSpc>
                      </a:pPr>
                    </a:p>
                    <a:p>
                      <a:pPr algn="l">
                        <a:lnSpc>
                          <a:spcPts val="5459"/>
                        </a:lnSpc>
                      </a:pPr>
                      <a:r>
                        <a:rPr lang="en-US" sz="3900">
                          <a:solidFill>
                            <a:srgbClr val="000000"/>
                          </a:solidFill>
                          <a:latin typeface="Josefin Sans"/>
                          <a:ea typeface="Josefin Sans"/>
                          <a:cs typeface="Josefin Sans"/>
                          <a:sym typeface="Josefin Sans"/>
                        </a:rPr>
                        <a:t>- Phát hiện quan hệ tiềm ẩn</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sp>
        <p:nvSpPr>
          <p:cNvPr name="Freeform 5" id="5"/>
          <p:cNvSpPr/>
          <p:nvPr/>
        </p:nvSpPr>
        <p:spPr>
          <a:xfrm flipH="true" flipV="false" rot="0">
            <a:off x="15341514" y="8285314"/>
            <a:ext cx="3105588" cy="2868787"/>
          </a:xfrm>
          <a:custGeom>
            <a:avLst/>
            <a:gdLst/>
            <a:ahLst/>
            <a:cxnLst/>
            <a:rect r="r" b="b" t="t" l="l"/>
            <a:pathLst>
              <a:path h="2868787" w="3105588">
                <a:moveTo>
                  <a:pt x="3105588" y="0"/>
                </a:moveTo>
                <a:lnTo>
                  <a:pt x="0" y="0"/>
                </a:lnTo>
                <a:lnTo>
                  <a:pt x="0" y="2868787"/>
                </a:lnTo>
                <a:lnTo>
                  <a:pt x="3105588" y="2868787"/>
                </a:lnTo>
                <a:lnTo>
                  <a:pt x="310558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true" rot="-2425929">
            <a:off x="335837" y="8771208"/>
            <a:ext cx="1287331" cy="1722183"/>
          </a:xfrm>
          <a:custGeom>
            <a:avLst/>
            <a:gdLst/>
            <a:ahLst/>
            <a:cxnLst/>
            <a:rect r="r" b="b" t="t" l="l"/>
            <a:pathLst>
              <a:path h="1722183" w="1287331">
                <a:moveTo>
                  <a:pt x="0" y="1722183"/>
                </a:moveTo>
                <a:lnTo>
                  <a:pt x="1287332" y="1722183"/>
                </a:lnTo>
                <a:lnTo>
                  <a:pt x="1287332" y="0"/>
                </a:lnTo>
                <a:lnTo>
                  <a:pt x="0" y="0"/>
                </a:lnTo>
                <a:lnTo>
                  <a:pt x="0" y="1722183"/>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5874408" y="442003"/>
            <a:ext cx="1802140" cy="2207828"/>
          </a:xfrm>
          <a:custGeom>
            <a:avLst/>
            <a:gdLst/>
            <a:ahLst/>
            <a:cxnLst/>
            <a:rect r="r" b="b" t="t" l="l"/>
            <a:pathLst>
              <a:path h="2207828" w="1802140">
                <a:moveTo>
                  <a:pt x="0" y="0"/>
                </a:moveTo>
                <a:lnTo>
                  <a:pt x="1802139" y="0"/>
                </a:lnTo>
                <a:lnTo>
                  <a:pt x="1802139" y="2207827"/>
                </a:lnTo>
                <a:lnTo>
                  <a:pt x="0" y="220782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1028700" y="346753"/>
            <a:ext cx="12070612" cy="854056"/>
          </a:xfrm>
          <a:prstGeom prst="rect">
            <a:avLst/>
          </a:prstGeom>
        </p:spPr>
        <p:txBody>
          <a:bodyPr anchor="t" rtlCol="false" tIns="0" lIns="0" bIns="0" rIns="0">
            <a:spAutoFit/>
          </a:bodyPr>
          <a:lstStyle/>
          <a:p>
            <a:pPr algn="just">
              <a:lnSpc>
                <a:spcPts val="7000"/>
              </a:lnSpc>
            </a:pPr>
            <a:r>
              <a:rPr lang="en-US" sz="5000">
                <a:solidFill>
                  <a:srgbClr val="58856D"/>
                </a:solidFill>
                <a:latin typeface="Paytone One"/>
                <a:ea typeface="Paytone One"/>
                <a:cs typeface="Paytone One"/>
                <a:sym typeface="Paytone One"/>
              </a:rPr>
              <a:t>III. Phân tích dữ liệu khám phá (EDA):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DAG1coCwP88</dc:identifier>
  <dcterms:modified xsi:type="dcterms:W3CDTF">2011-08-01T06:04:30Z</dcterms:modified>
  <cp:revision>1</cp:revision>
  <dc:title>Slide báo cáo giữa kì ML nhóm 5</dc:title>
</cp:coreProperties>
</file>